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 id="349" r:id="rId99"/>
    <p:sldId id="350" r:id="rId100"/>
    <p:sldId id="351" r:id="rId101"/>
    <p:sldId id="352" r:id="rId102"/>
    <p:sldId id="353" r:id="rId103"/>
    <p:sldId id="354" r:id="rId104"/>
    <p:sldId id="355" r:id="rId105"/>
    <p:sldId id="356" r:id="rId106"/>
    <p:sldId id="357" r:id="rId107"/>
    <p:sldId id="358" r:id="rId108"/>
    <p:sldId id="359" r:id="rId109"/>
    <p:sldId id="360" r:id="rId110"/>
    <p:sldId id="361" r:id="rId111"/>
    <p:sldId id="362" r:id="rId112"/>
    <p:sldId id="363" r:id="rId113"/>
    <p:sldId id="364" r:id="rId114"/>
    <p:sldId id="365" r:id="rId115"/>
    <p:sldId id="366" r:id="rId116"/>
  </p:sldIdLst>
  <p:sldSz cy="6858000" cx="12192000"/>
  <p:notesSz cx="6858000" cy="9144000"/>
  <p:embeddedFontLst>
    <p:embeddedFont>
      <p:font typeface="Noto Sans Symbols SemiBold"/>
      <p:regular r:id="rId117"/>
      <p:bold r:id="rId11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119" roundtripDataSignature="AMtx7miLaJJV1SkuSOtPs9yut4+Yu4HN0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B7E8D487-3E3F-469C-BAF2-183ADA8DD9BD}">
  <a:tblStyle styleId="{B7E8D487-3E3F-469C-BAF2-183ADA8DD9BD}" styleName="Table_0">
    <a:wholeTbl>
      <a:tcTxStyle b="off" i="off">
        <a:font>
          <a:latin typeface="Calibri"/>
          <a:ea typeface="Calibri"/>
          <a:cs typeface="Calibri"/>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9EFF7"/>
          </a:solidFill>
        </a:fill>
      </a:tcStyle>
    </a:wholeTbl>
    <a:band1H>
      <a:tcTxStyle/>
      <a:tcStyle>
        <a:fill>
          <a:solidFill>
            <a:srgbClr val="D0DEEF"/>
          </a:solidFill>
        </a:fill>
      </a:tcStyle>
    </a:band1H>
    <a:band2H>
      <a:tcTxStyle/>
    </a:band2H>
    <a:band1V>
      <a:tcTxStyle/>
      <a:tcStyle>
        <a:fill>
          <a:solidFill>
            <a:srgbClr val="D0DEEF"/>
          </a:solidFill>
        </a:fill>
      </a:tcStyle>
    </a:band1V>
    <a:band2V>
      <a:tcTxStyle/>
    </a:band2V>
    <a:lastCol>
      <a:tcTxStyle b="on" i="off">
        <a:font>
          <a:latin typeface="Calibri"/>
          <a:ea typeface="Calibri"/>
          <a:cs typeface="Calibri"/>
        </a:font>
        <a:schemeClr val="lt1"/>
      </a:tcTxStyle>
      <a:tcStyle>
        <a:fill>
          <a:solidFill>
            <a:schemeClr val="accent1"/>
          </a:solidFill>
        </a:fill>
      </a:tcStyle>
    </a:lastCol>
    <a:firstCol>
      <a:tcTxStyle b="on" i="off">
        <a:font>
          <a:latin typeface="Calibri"/>
          <a:ea typeface="Calibri"/>
          <a:cs typeface="Calibri"/>
        </a:font>
        <a:schemeClr val="lt1"/>
      </a:tcTxStyle>
      <a:tcStyle>
        <a:fill>
          <a:solidFill>
            <a:schemeClr val="accent1"/>
          </a:solidFill>
        </a:fill>
      </a:tcStyle>
    </a:firstCol>
    <a:lastRow>
      <a:tcTxStyle b="on" i="off">
        <a:font>
          <a:latin typeface="Calibri"/>
          <a:ea typeface="Calibri"/>
          <a:cs typeface="Calibri"/>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Calibri"/>
          <a:ea typeface="Calibri"/>
          <a:cs typeface="Calibri"/>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 styleId="{14E8D491-AA0B-461B-BEC0-14F989818E9F}" styleName="Table_1">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07" Type="http://schemas.openxmlformats.org/officeDocument/2006/relationships/slide" Target="slides/slide102.xml"/><Relationship Id="rId106" Type="http://schemas.openxmlformats.org/officeDocument/2006/relationships/slide" Target="slides/slide101.xml"/><Relationship Id="rId105" Type="http://schemas.openxmlformats.org/officeDocument/2006/relationships/slide" Target="slides/slide100.xml"/><Relationship Id="rId104" Type="http://schemas.openxmlformats.org/officeDocument/2006/relationships/slide" Target="slides/slide99.xml"/><Relationship Id="rId109" Type="http://schemas.openxmlformats.org/officeDocument/2006/relationships/slide" Target="slides/slide104.xml"/><Relationship Id="rId108" Type="http://schemas.openxmlformats.org/officeDocument/2006/relationships/slide" Target="slides/slide103.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103" Type="http://schemas.openxmlformats.org/officeDocument/2006/relationships/slide" Target="slides/slide98.xml"/><Relationship Id="rId102" Type="http://schemas.openxmlformats.org/officeDocument/2006/relationships/slide" Target="slides/slide97.xml"/><Relationship Id="rId101" Type="http://schemas.openxmlformats.org/officeDocument/2006/relationships/slide" Target="slides/slide96.xml"/><Relationship Id="rId100" Type="http://schemas.openxmlformats.org/officeDocument/2006/relationships/slide" Target="slides/slide95.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95" Type="http://schemas.openxmlformats.org/officeDocument/2006/relationships/slide" Target="slides/slide90.xml"/><Relationship Id="rId94" Type="http://schemas.openxmlformats.org/officeDocument/2006/relationships/slide" Target="slides/slide89.xml"/><Relationship Id="rId97" Type="http://schemas.openxmlformats.org/officeDocument/2006/relationships/slide" Target="slides/slide92.xml"/><Relationship Id="rId96" Type="http://schemas.openxmlformats.org/officeDocument/2006/relationships/slide" Target="slides/slide91.xml"/><Relationship Id="rId11" Type="http://schemas.openxmlformats.org/officeDocument/2006/relationships/slide" Target="slides/slide6.xml"/><Relationship Id="rId99" Type="http://schemas.openxmlformats.org/officeDocument/2006/relationships/slide" Target="slides/slide94.xml"/><Relationship Id="rId10" Type="http://schemas.openxmlformats.org/officeDocument/2006/relationships/slide" Target="slides/slide5.xml"/><Relationship Id="rId98" Type="http://schemas.openxmlformats.org/officeDocument/2006/relationships/slide" Target="slides/slide93.xml"/><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slide" Target="slides/slide86.xml"/><Relationship Id="rId90" Type="http://schemas.openxmlformats.org/officeDocument/2006/relationships/slide" Target="slides/slide85.xml"/><Relationship Id="rId93" Type="http://schemas.openxmlformats.org/officeDocument/2006/relationships/slide" Target="slides/slide88.xml"/><Relationship Id="rId92" Type="http://schemas.openxmlformats.org/officeDocument/2006/relationships/slide" Target="slides/slide87.xml"/><Relationship Id="rId118" Type="http://schemas.openxmlformats.org/officeDocument/2006/relationships/font" Target="fonts/NotoSansSymbolsSemiBold-bold.fntdata"/><Relationship Id="rId117" Type="http://schemas.openxmlformats.org/officeDocument/2006/relationships/font" Target="fonts/NotoSansSymbolsSemiBold-regular.fntdata"/><Relationship Id="rId116" Type="http://schemas.openxmlformats.org/officeDocument/2006/relationships/slide" Target="slides/slide111.xml"/><Relationship Id="rId115" Type="http://schemas.openxmlformats.org/officeDocument/2006/relationships/slide" Target="slides/slide110.xml"/><Relationship Id="rId119" Type="http://customschemas.google.com/relationships/presentationmetadata" Target="metadata"/><Relationship Id="rId15" Type="http://schemas.openxmlformats.org/officeDocument/2006/relationships/slide" Target="slides/slide10.xml"/><Relationship Id="rId110" Type="http://schemas.openxmlformats.org/officeDocument/2006/relationships/slide" Target="slides/slide105.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14" Type="http://schemas.openxmlformats.org/officeDocument/2006/relationships/slide" Target="slides/slide109.xml"/><Relationship Id="rId18" Type="http://schemas.openxmlformats.org/officeDocument/2006/relationships/slide" Target="slides/slide13.xml"/><Relationship Id="rId113" Type="http://schemas.openxmlformats.org/officeDocument/2006/relationships/slide" Target="slides/slide108.xml"/><Relationship Id="rId112" Type="http://schemas.openxmlformats.org/officeDocument/2006/relationships/slide" Target="slides/slide107.xml"/><Relationship Id="rId111" Type="http://schemas.openxmlformats.org/officeDocument/2006/relationships/slide" Target="slides/slide106.xml"/><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87" Type="http://schemas.openxmlformats.org/officeDocument/2006/relationships/slide" Target="slides/slide82.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65" Type="http://schemas.openxmlformats.org/officeDocument/2006/relationships/slide" Target="slides/slide60.xml"/><Relationship Id="rId68" Type="http://schemas.openxmlformats.org/officeDocument/2006/relationships/slide" Target="slides/slide63.xml"/><Relationship Id="rId67" Type="http://schemas.openxmlformats.org/officeDocument/2006/relationships/slide" Target="slides/slide62.xml"/><Relationship Id="rId60" Type="http://schemas.openxmlformats.org/officeDocument/2006/relationships/slide" Target="slides/slide55.xml"/><Relationship Id="rId69" Type="http://schemas.openxmlformats.org/officeDocument/2006/relationships/slide" Target="slides/slide6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54" Type="http://schemas.openxmlformats.org/officeDocument/2006/relationships/slide" Target="slides/slide49.xml"/><Relationship Id="rId57" Type="http://schemas.openxmlformats.org/officeDocument/2006/relationships/slide" Target="slides/slide52.xml"/><Relationship Id="rId56" Type="http://schemas.openxmlformats.org/officeDocument/2006/relationships/slide" Target="slides/slide51.xml"/><Relationship Id="rId59" Type="http://schemas.openxmlformats.org/officeDocument/2006/relationships/slide" Target="slides/slide54.xml"/><Relationship Id="rId58"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nl-BE"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 name="Google Shape;86;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6" name="Google Shape;176;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lang="nl-BE"/>
              <a:t>HR= ratio of the hazard rates (=instantaneous risk)</a:t>
            </a:r>
            <a:endParaRPr/>
          </a:p>
          <a:p>
            <a:pPr indent="0" lvl="0" marL="0" rtl="0" algn="l">
              <a:spcBef>
                <a:spcPts val="0"/>
              </a:spcBef>
              <a:spcAft>
                <a:spcPts val="0"/>
              </a:spcAft>
              <a:buClr>
                <a:schemeClr val="dk1"/>
              </a:buClr>
              <a:buSzPts val="1200"/>
              <a:buFont typeface="Calibri"/>
              <a:buNone/>
            </a:pPr>
            <a:r>
              <a:rPr lang="nl-BE"/>
              <a:t>	     = a rate ratio or a relative rate reduction</a:t>
            </a:r>
            <a:endParaRPr/>
          </a:p>
          <a:p>
            <a:pPr indent="0" lvl="0" marL="0" rtl="0" algn="l">
              <a:spcBef>
                <a:spcPts val="0"/>
              </a:spcBef>
              <a:spcAft>
                <a:spcPts val="0"/>
              </a:spcAft>
              <a:buClr>
                <a:schemeClr val="dk1"/>
              </a:buClr>
              <a:buSzPts val="1200"/>
              <a:buFont typeface="Calibri"/>
              <a:buNone/>
            </a:pPr>
            <a:r>
              <a:rPr lang="nl-BE"/>
              <a:t>	     ≠ relative risk reduction</a:t>
            </a:r>
            <a:endParaRPr/>
          </a:p>
          <a:p>
            <a:pPr indent="0" lvl="0" marL="0" rtl="0" algn="l">
              <a:spcBef>
                <a:spcPts val="0"/>
              </a:spcBef>
              <a:spcAft>
                <a:spcPts val="0"/>
              </a:spcAft>
              <a:buNone/>
            </a:pPr>
            <a:r>
              <a:t/>
            </a:r>
            <a:endParaRPr/>
          </a:p>
        </p:txBody>
      </p:sp>
      <p:sp>
        <p:nvSpPr>
          <p:cNvPr id="177" name="Google Shape;177;p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nl-BE"/>
              <a:t>‹#›</a:t>
            </a:fld>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1" name="Shape 1261"/>
        <p:cNvGrpSpPr/>
        <p:nvPr/>
      </p:nvGrpSpPr>
      <p:grpSpPr>
        <a:xfrm>
          <a:off x="0" y="0"/>
          <a:ext cx="0" cy="0"/>
          <a:chOff x="0" y="0"/>
          <a:chExt cx="0" cy="0"/>
        </a:xfrm>
      </p:grpSpPr>
      <p:sp>
        <p:nvSpPr>
          <p:cNvPr id="1262" name="Google Shape;1262;g33be1590239_0_20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263" name="Google Shape;1263;g33be1590239_0_20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64" name="Google Shape;1264;g33be1590239_0_20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nl-BE"/>
              <a:t>‹#›</a:t>
            </a:fld>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0" name="Shape 1270"/>
        <p:cNvGrpSpPr/>
        <p:nvPr/>
      </p:nvGrpSpPr>
      <p:grpSpPr>
        <a:xfrm>
          <a:off x="0" y="0"/>
          <a:ext cx="0" cy="0"/>
          <a:chOff x="0" y="0"/>
          <a:chExt cx="0" cy="0"/>
        </a:xfrm>
      </p:grpSpPr>
      <p:sp>
        <p:nvSpPr>
          <p:cNvPr id="1271" name="Google Shape;1271;g33be1590239_0_2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272" name="Google Shape;1272;g33be1590239_0_22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73" name="Google Shape;1273;g33be1590239_0_22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nl-BE"/>
              <a:t>‹#›</a:t>
            </a:fld>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2" name="Shape 1282"/>
        <p:cNvGrpSpPr/>
        <p:nvPr/>
      </p:nvGrpSpPr>
      <p:grpSpPr>
        <a:xfrm>
          <a:off x="0" y="0"/>
          <a:ext cx="0" cy="0"/>
          <a:chOff x="0" y="0"/>
          <a:chExt cx="0" cy="0"/>
        </a:xfrm>
      </p:grpSpPr>
      <p:sp>
        <p:nvSpPr>
          <p:cNvPr id="1283" name="Google Shape;1283;g33be1590239_0_2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284" name="Google Shape;1284;g33be1590239_0_23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85" name="Google Shape;1285;g33be1590239_0_23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nl-BE"/>
              <a:t>‹#›</a:t>
            </a:fld>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7" name="Shape 1297"/>
        <p:cNvGrpSpPr/>
        <p:nvPr/>
      </p:nvGrpSpPr>
      <p:grpSpPr>
        <a:xfrm>
          <a:off x="0" y="0"/>
          <a:ext cx="0" cy="0"/>
          <a:chOff x="0" y="0"/>
          <a:chExt cx="0" cy="0"/>
        </a:xfrm>
      </p:grpSpPr>
      <p:sp>
        <p:nvSpPr>
          <p:cNvPr id="1298" name="Google Shape;1298;g33be1590239_0_2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299" name="Google Shape;1299;g33be1590239_0_25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00" name="Google Shape;1300;g33be1590239_0_25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nl-BE"/>
              <a:t>‹#›</a:t>
            </a:fld>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0" name="Shape 1310"/>
        <p:cNvGrpSpPr/>
        <p:nvPr/>
      </p:nvGrpSpPr>
      <p:grpSpPr>
        <a:xfrm>
          <a:off x="0" y="0"/>
          <a:ext cx="0" cy="0"/>
          <a:chOff x="0" y="0"/>
          <a:chExt cx="0" cy="0"/>
        </a:xfrm>
      </p:grpSpPr>
      <p:sp>
        <p:nvSpPr>
          <p:cNvPr id="1311" name="Google Shape;1311;p1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12" name="Google Shape;1312;p1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13" name="Google Shape;1313;p11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nl-BE"/>
              <a:t>‹#›</a:t>
            </a:fld>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9" name="Shape 1319"/>
        <p:cNvGrpSpPr/>
        <p:nvPr/>
      </p:nvGrpSpPr>
      <p:grpSpPr>
        <a:xfrm>
          <a:off x="0" y="0"/>
          <a:ext cx="0" cy="0"/>
          <a:chOff x="0" y="0"/>
          <a:chExt cx="0" cy="0"/>
        </a:xfrm>
      </p:grpSpPr>
      <p:sp>
        <p:nvSpPr>
          <p:cNvPr id="1320" name="Google Shape;1320;p1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21" name="Google Shape;1321;p1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8" name="Shape 1328"/>
        <p:cNvGrpSpPr/>
        <p:nvPr/>
      </p:nvGrpSpPr>
      <p:grpSpPr>
        <a:xfrm>
          <a:off x="0" y="0"/>
          <a:ext cx="0" cy="0"/>
          <a:chOff x="0" y="0"/>
          <a:chExt cx="0" cy="0"/>
        </a:xfrm>
      </p:grpSpPr>
      <p:sp>
        <p:nvSpPr>
          <p:cNvPr id="1329" name="Google Shape;1329;g33c4a8a0d61_3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330" name="Google Shape;1330;g33c4a8a0d61_3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31" name="Google Shape;1331;g33c4a8a0d61_3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nl-BE"/>
              <a:t>‹#›</a:t>
            </a:fld>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5" name="Shape 1335"/>
        <p:cNvGrpSpPr/>
        <p:nvPr/>
      </p:nvGrpSpPr>
      <p:grpSpPr>
        <a:xfrm>
          <a:off x="0" y="0"/>
          <a:ext cx="0" cy="0"/>
          <a:chOff x="0" y="0"/>
          <a:chExt cx="0" cy="0"/>
        </a:xfrm>
      </p:grpSpPr>
      <p:sp>
        <p:nvSpPr>
          <p:cNvPr id="1336" name="Google Shape;1336;g2dd329b6ca2_0_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337" name="Google Shape;1337;g2dd329b6ca2_0_1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38" name="Google Shape;1338;g2dd329b6ca2_0_1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nl-BE"/>
              <a:t>‹#›</a:t>
            </a:fld>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2" name="Shape 1342"/>
        <p:cNvGrpSpPr/>
        <p:nvPr/>
      </p:nvGrpSpPr>
      <p:grpSpPr>
        <a:xfrm>
          <a:off x="0" y="0"/>
          <a:ext cx="0" cy="0"/>
          <a:chOff x="0" y="0"/>
          <a:chExt cx="0" cy="0"/>
        </a:xfrm>
      </p:grpSpPr>
      <p:sp>
        <p:nvSpPr>
          <p:cNvPr id="1343" name="Google Shape;1343;g33c4a8a0d61_3_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344" name="Google Shape;1344;g33c4a8a0d61_3_1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45" name="Google Shape;1345;g33c4a8a0d61_3_1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nl-BE"/>
              <a:t>‹#›</a:t>
            </a:fld>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9" name="Shape 1349"/>
        <p:cNvGrpSpPr/>
        <p:nvPr/>
      </p:nvGrpSpPr>
      <p:grpSpPr>
        <a:xfrm>
          <a:off x="0" y="0"/>
          <a:ext cx="0" cy="0"/>
          <a:chOff x="0" y="0"/>
          <a:chExt cx="0" cy="0"/>
        </a:xfrm>
      </p:grpSpPr>
      <p:sp>
        <p:nvSpPr>
          <p:cNvPr id="1350" name="Google Shape;1350;g2dd329b6ca2_0_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351" name="Google Shape;1351;g2dd329b6ca2_0_2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52" name="Google Shape;1352;g2dd329b6ca2_0_2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nl-BE"/>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p1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6" name="Google Shape;186;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6" name="Shape 1356"/>
        <p:cNvGrpSpPr/>
        <p:nvPr/>
      </p:nvGrpSpPr>
      <p:grpSpPr>
        <a:xfrm>
          <a:off x="0" y="0"/>
          <a:ext cx="0" cy="0"/>
          <a:chOff x="0" y="0"/>
          <a:chExt cx="0" cy="0"/>
        </a:xfrm>
      </p:grpSpPr>
      <p:sp>
        <p:nvSpPr>
          <p:cNvPr id="1357" name="Google Shape;1357;g33c4a8a0d61_3_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358" name="Google Shape;1358;g33c4a8a0d61_3_3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59" name="Google Shape;1359;g33c4a8a0d61_3_3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nl-BE"/>
              <a:t>‹#›</a:t>
            </a:fld>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3" name="Shape 1363"/>
        <p:cNvGrpSpPr/>
        <p:nvPr/>
      </p:nvGrpSpPr>
      <p:grpSpPr>
        <a:xfrm>
          <a:off x="0" y="0"/>
          <a:ext cx="0" cy="0"/>
          <a:chOff x="0" y="0"/>
          <a:chExt cx="0" cy="0"/>
        </a:xfrm>
      </p:grpSpPr>
      <p:sp>
        <p:nvSpPr>
          <p:cNvPr id="1364" name="Google Shape;1364;g2dd329b6ca2_0_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365" name="Google Shape;1365;g2dd329b6ca2_0_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66" name="Google Shape;1366;g2dd329b6ca2_0_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nl-BE"/>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p1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4" name="Google Shape;194;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p2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5" name="Google Shape;205;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334cb2e176d_0_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6" name="Google Shape;216;g334cb2e176d_0_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p2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1" name="Google Shape;231;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9" name="Google Shape;239;p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nl-BE"/>
              <a:t>Cytoskeleton protein misfolded – missing data – post 4 week Tx effect – blister reduction &gt;40% (binary outcome) – difference in QoL (ctu)</a:t>
            </a:r>
            <a:endParaRPr/>
          </a:p>
          <a:p>
            <a:pPr indent="0" lvl="0" marL="0" rtl="0" algn="l">
              <a:spcBef>
                <a:spcPts val="0"/>
              </a:spcBef>
              <a:spcAft>
                <a:spcPts val="0"/>
              </a:spcAft>
              <a:buNone/>
            </a:pPr>
            <a:r>
              <a:rPr lang="nl-BE"/>
              <a:t>Not specific for prioritized endpoints, but GPC</a:t>
            </a:r>
            <a:endParaRPr/>
          </a:p>
        </p:txBody>
      </p:sp>
      <p:sp>
        <p:nvSpPr>
          <p:cNvPr id="240" name="Google Shape;240;p1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nl-BE"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9" name="Google Shape;249;p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nl-BE"/>
              <a:t>Longitudinal cross-over analyses with small samples in itself is an interesting problem, we’ll focus on a different issue</a:t>
            </a:r>
            <a:endParaRPr/>
          </a:p>
        </p:txBody>
      </p:sp>
      <p:sp>
        <p:nvSpPr>
          <p:cNvPr id="250" name="Google Shape;250;p1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nl-BE"/>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0" name="Google Shape;260;p1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1" name="Google Shape;261;p1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nl-BE"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p2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1" name="Google Shape;271;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6" name="Google Shape;96;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7" name="Google Shape;97;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nl-BE"/>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p2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7" name="Google Shape;277;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p2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1" name="Google Shape;291;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p3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0" name="Google Shape;300;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p3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5" name="Google Shape;315;p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p3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2" name="Google Shape;322;p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p3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9" name="Google Shape;329;p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3371915fedd_3_8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8" name="Google Shape;338;g3371915fedd_3_8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3371915fedd_3_7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7" name="Google Shape;347;g3371915fedd_3_7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3371915fedd_3_10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3371915fedd_3_10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6" name="Google Shape;356;g3371915fedd_3_10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nl-BE"/>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3371915fedd_3_1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3371915fedd_3_11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5" name="Google Shape;365;g3371915fedd_3_11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nl-BE"/>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4" name="Google Shape;104;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337e2da8481_0_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337e2da8481_0_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3" name="Google Shape;373;g337e2da8481_0_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nl-BE"/>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3371915fedd_3_1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80" name="Google Shape;380;g3371915fedd_3_12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1" name="Google Shape;381;g3371915fedd_3_12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nl-BE"/>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p3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nl-BE"/>
              <a:t>diff in prob; odds ratio: </a:t>
            </a:r>
            <a:endParaRPr/>
          </a:p>
        </p:txBody>
      </p:sp>
      <p:sp>
        <p:nvSpPr>
          <p:cNvPr id="388" name="Google Shape;388;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3383f49b9d5_0_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3383f49b9d5_0_5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6" name="Google Shape;396;g3383f49b9d5_0_5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nl-BE"/>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p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2" name="Google Shape;402;p4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nl-BE"/>
              <a:t>+ intro software (10 slides)</a:t>
            </a:r>
            <a:endParaRPr/>
          </a:p>
        </p:txBody>
      </p:sp>
      <p:sp>
        <p:nvSpPr>
          <p:cNvPr id="403" name="Google Shape;403;p4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nl-BE"/>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p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1" name="Google Shape;411;p4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nl-BE"/>
              <a:t>Workhorse : BuyseTest: requires a group indicator + outcomes (prioritized) and dataset</a:t>
            </a:r>
            <a:endParaRPr/>
          </a:p>
          <a:p>
            <a:pPr indent="0" lvl="0" marL="0" rtl="0" algn="l">
              <a:spcBef>
                <a:spcPts val="0"/>
              </a:spcBef>
              <a:spcAft>
                <a:spcPts val="0"/>
              </a:spcAft>
              <a:buNone/>
            </a:pPr>
            <a:r>
              <a:rPr lang="nl-BE"/>
              <a:t>Default options via BuyseTest.options</a:t>
            </a:r>
            <a:endParaRPr/>
          </a:p>
        </p:txBody>
      </p:sp>
      <p:sp>
        <p:nvSpPr>
          <p:cNvPr id="412" name="Google Shape;412;p4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nl-BE"/>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g334cb2e176d_1_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26" name="Google Shape;426;g334cb2e176d_1_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7" name="Google Shape;427;g334cb2e176d_1_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nl-BE"/>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g334cb2e176d_1_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35" name="Google Shape;435;g334cb2e176d_1_1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6" name="Google Shape;436;g334cb2e176d_1_1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nl-BE"/>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g334cb2e176d_1_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47" name="Google Shape;447;g334cb2e176d_1_2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8" name="Google Shape;448;g334cb2e176d_1_2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nl-BE"/>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g334cb2e176d_1_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66" name="Google Shape;466;g334cb2e176d_1_4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7" name="Google Shape;467;g334cb2e176d_1_4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nl-BE"/>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2" name="Google Shape;112;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g334cb2e176d_1_7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81" name="Google Shape;481;g334cb2e176d_1_7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nl-BE"/>
              <a:t>+ intro software (10 slides)</a:t>
            </a:r>
            <a:endParaRPr/>
          </a:p>
        </p:txBody>
      </p:sp>
      <p:sp>
        <p:nvSpPr>
          <p:cNvPr id="482" name="Google Shape;482;g334cb2e176d_1_7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nl-BE"/>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g334cb2e176d_1_8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90" name="Google Shape;490;g334cb2e176d_1_8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1" name="Google Shape;491;g334cb2e176d_1_8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nl-BE"/>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g33533fe8fa9_0_10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33" name="Google Shape;533;g33533fe8fa9_0_10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4" name="Google Shape;534;g33533fe8fa9_0_10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nl-BE"/>
              <a:t>‹#›</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 name="Shape 545"/>
        <p:cNvGrpSpPr/>
        <p:nvPr/>
      </p:nvGrpSpPr>
      <p:grpSpPr>
        <a:xfrm>
          <a:off x="0" y="0"/>
          <a:ext cx="0" cy="0"/>
          <a:chOff x="0" y="0"/>
          <a:chExt cx="0" cy="0"/>
        </a:xfrm>
      </p:grpSpPr>
      <p:sp>
        <p:nvSpPr>
          <p:cNvPr id="546" name="Google Shape;546;g33533fe8fa9_0_6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47" name="Google Shape;547;g33533fe8fa9_0_6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8" name="Google Shape;548;g33533fe8fa9_0_6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nl-BE"/>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4" name="Shape 564"/>
        <p:cNvGrpSpPr/>
        <p:nvPr/>
      </p:nvGrpSpPr>
      <p:grpSpPr>
        <a:xfrm>
          <a:off x="0" y="0"/>
          <a:ext cx="0" cy="0"/>
          <a:chOff x="0" y="0"/>
          <a:chExt cx="0" cy="0"/>
        </a:xfrm>
      </p:grpSpPr>
      <p:sp>
        <p:nvSpPr>
          <p:cNvPr id="565" name="Google Shape;565;g334cb2e176d_1_16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66" name="Google Shape;566;g334cb2e176d_1_16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7" name="Google Shape;567;g334cb2e176d_1_16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nl-BE"/>
              <a:t>‹#›</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2" name="Shape 582"/>
        <p:cNvGrpSpPr/>
        <p:nvPr/>
      </p:nvGrpSpPr>
      <p:grpSpPr>
        <a:xfrm>
          <a:off x="0" y="0"/>
          <a:ext cx="0" cy="0"/>
          <a:chOff x="0" y="0"/>
          <a:chExt cx="0" cy="0"/>
        </a:xfrm>
      </p:grpSpPr>
      <p:sp>
        <p:nvSpPr>
          <p:cNvPr id="583" name="Google Shape;583;g33533fe8fa9_0_2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84" name="Google Shape;584;g33533fe8fa9_0_21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5" name="Google Shape;585;g33533fe8fa9_0_21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nl-BE"/>
              <a:t>‹#›</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2" name="Shape 592"/>
        <p:cNvGrpSpPr/>
        <p:nvPr/>
      </p:nvGrpSpPr>
      <p:grpSpPr>
        <a:xfrm>
          <a:off x="0" y="0"/>
          <a:ext cx="0" cy="0"/>
          <a:chOff x="0" y="0"/>
          <a:chExt cx="0" cy="0"/>
        </a:xfrm>
      </p:grpSpPr>
      <p:sp>
        <p:nvSpPr>
          <p:cNvPr id="593" name="Google Shape;593;p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94" name="Google Shape;594;p4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nl-BE"/>
              <a:t>Permutation only resampled implemented – not exact </a:t>
            </a:r>
            <a:endParaRPr/>
          </a:p>
          <a:p>
            <a:pPr indent="0" lvl="0" marL="0" rtl="0" algn="l">
              <a:spcBef>
                <a:spcPts val="0"/>
              </a:spcBef>
              <a:spcAft>
                <a:spcPts val="0"/>
              </a:spcAft>
              <a:buNone/>
            </a:pPr>
            <a:r>
              <a:rPr lang="nl-BE"/>
              <a:t>Assume normal distibution of permuted NTB – ok for very small samples</a:t>
            </a:r>
            <a:endParaRPr/>
          </a:p>
        </p:txBody>
      </p:sp>
      <p:sp>
        <p:nvSpPr>
          <p:cNvPr id="595" name="Google Shape;595;p4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nl-BE"/>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5" name="Shape 605"/>
        <p:cNvGrpSpPr/>
        <p:nvPr/>
      </p:nvGrpSpPr>
      <p:grpSpPr>
        <a:xfrm>
          <a:off x="0" y="0"/>
          <a:ext cx="0" cy="0"/>
          <a:chOff x="0" y="0"/>
          <a:chExt cx="0" cy="0"/>
        </a:xfrm>
      </p:grpSpPr>
      <p:sp>
        <p:nvSpPr>
          <p:cNvPr id="606" name="Google Shape;606;g334cb2e176d_1_17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07" name="Google Shape;607;g334cb2e176d_1_17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08" name="Google Shape;608;g334cb2e176d_1_17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nl-BE"/>
              <a:t>‹#›</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3" name="Shape 613"/>
        <p:cNvGrpSpPr/>
        <p:nvPr/>
      </p:nvGrpSpPr>
      <p:grpSpPr>
        <a:xfrm>
          <a:off x="0" y="0"/>
          <a:ext cx="0" cy="0"/>
          <a:chOff x="0" y="0"/>
          <a:chExt cx="0" cy="0"/>
        </a:xfrm>
      </p:grpSpPr>
      <p:sp>
        <p:nvSpPr>
          <p:cNvPr id="614" name="Google Shape;614;g33533fe8fa9_0_1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15" name="Google Shape;615;g33533fe8fa9_0_12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16" name="Google Shape;616;g33533fe8fa9_0_12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nl-BE"/>
              <a:t>‹#›</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7" name="Shape 627"/>
        <p:cNvGrpSpPr/>
        <p:nvPr/>
      </p:nvGrpSpPr>
      <p:grpSpPr>
        <a:xfrm>
          <a:off x="0" y="0"/>
          <a:ext cx="0" cy="0"/>
          <a:chOff x="0" y="0"/>
          <a:chExt cx="0" cy="0"/>
        </a:xfrm>
      </p:grpSpPr>
      <p:sp>
        <p:nvSpPr>
          <p:cNvPr id="628" name="Google Shape;628;p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29" name="Google Shape;629;p5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30" name="Google Shape;630;p5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nl-BE"/>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2" name="Google Shape;122;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4" name="Shape 634"/>
        <p:cNvGrpSpPr/>
        <p:nvPr/>
      </p:nvGrpSpPr>
      <p:grpSpPr>
        <a:xfrm>
          <a:off x="0" y="0"/>
          <a:ext cx="0" cy="0"/>
          <a:chOff x="0" y="0"/>
          <a:chExt cx="0" cy="0"/>
        </a:xfrm>
      </p:grpSpPr>
      <p:sp>
        <p:nvSpPr>
          <p:cNvPr id="635" name="Google Shape;635;p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36" name="Google Shape;636;p5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nl-BE"/>
              <a:t>Simulated dataset has the same amount of events as CHARM preserved</a:t>
            </a:r>
            <a:endParaRPr/>
          </a:p>
        </p:txBody>
      </p:sp>
      <p:sp>
        <p:nvSpPr>
          <p:cNvPr id="637" name="Google Shape;637;p5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nl-BE"/>
              <a:t>‹#›</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6" name="Shape 646"/>
        <p:cNvGrpSpPr/>
        <p:nvPr/>
      </p:nvGrpSpPr>
      <p:grpSpPr>
        <a:xfrm>
          <a:off x="0" y="0"/>
          <a:ext cx="0" cy="0"/>
          <a:chOff x="0" y="0"/>
          <a:chExt cx="0" cy="0"/>
        </a:xfrm>
      </p:grpSpPr>
      <p:sp>
        <p:nvSpPr>
          <p:cNvPr id="647" name="Google Shape;647;p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48" name="Google Shape;648;p5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nl-BE"/>
              <a:t>But as said: we miss 46% of mortality</a:t>
            </a:r>
            <a:endParaRPr/>
          </a:p>
        </p:txBody>
      </p:sp>
      <p:sp>
        <p:nvSpPr>
          <p:cNvPr id="649" name="Google Shape;649;p5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nl-BE"/>
              <a:t>‹#›</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5" name="Shape 655"/>
        <p:cNvGrpSpPr/>
        <p:nvPr/>
      </p:nvGrpSpPr>
      <p:grpSpPr>
        <a:xfrm>
          <a:off x="0" y="0"/>
          <a:ext cx="0" cy="0"/>
          <a:chOff x="0" y="0"/>
          <a:chExt cx="0" cy="0"/>
        </a:xfrm>
      </p:grpSpPr>
      <p:sp>
        <p:nvSpPr>
          <p:cNvPr id="656" name="Google Shape;656;p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57" name="Google Shape;657;p5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58" name="Google Shape;658;p5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nl-BE"/>
              <a:t>‹#›</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3" name="Shape 663"/>
        <p:cNvGrpSpPr/>
        <p:nvPr/>
      </p:nvGrpSpPr>
      <p:grpSpPr>
        <a:xfrm>
          <a:off x="0" y="0"/>
          <a:ext cx="0" cy="0"/>
          <a:chOff x="0" y="0"/>
          <a:chExt cx="0" cy="0"/>
        </a:xfrm>
      </p:grpSpPr>
      <p:sp>
        <p:nvSpPr>
          <p:cNvPr id="664" name="Google Shape;664;p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65" name="Google Shape;665;p5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66" name="Google Shape;666;p5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nl-BE"/>
              <a:t>‹#›</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1" name="Shape 671"/>
        <p:cNvGrpSpPr/>
        <p:nvPr/>
      </p:nvGrpSpPr>
      <p:grpSpPr>
        <a:xfrm>
          <a:off x="0" y="0"/>
          <a:ext cx="0" cy="0"/>
          <a:chOff x="0" y="0"/>
          <a:chExt cx="0" cy="0"/>
        </a:xfrm>
      </p:grpSpPr>
      <p:sp>
        <p:nvSpPr>
          <p:cNvPr id="672" name="Google Shape;672;p5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73" name="Google Shape;673;p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0" name="Shape 680"/>
        <p:cNvGrpSpPr/>
        <p:nvPr/>
      </p:nvGrpSpPr>
      <p:grpSpPr>
        <a:xfrm>
          <a:off x="0" y="0"/>
          <a:ext cx="0" cy="0"/>
          <a:chOff x="0" y="0"/>
          <a:chExt cx="0" cy="0"/>
        </a:xfrm>
      </p:grpSpPr>
      <p:sp>
        <p:nvSpPr>
          <p:cNvPr id="681" name="Google Shape;681;g33533fe8fa9_0_14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82" name="Google Shape;682;g33533fe8fa9_0_1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9" name="Shape 689"/>
        <p:cNvGrpSpPr/>
        <p:nvPr/>
      </p:nvGrpSpPr>
      <p:grpSpPr>
        <a:xfrm>
          <a:off x="0" y="0"/>
          <a:ext cx="0" cy="0"/>
          <a:chOff x="0" y="0"/>
          <a:chExt cx="0" cy="0"/>
        </a:xfrm>
      </p:grpSpPr>
      <p:sp>
        <p:nvSpPr>
          <p:cNvPr id="690" name="Google Shape;690;g3371915fedd_1_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91" name="Google Shape;691;g3371915fedd_1_2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92" name="Google Shape;692;g3371915fedd_1_2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nl-BE"/>
              <a:t>‹#›</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4" name="Shape 704"/>
        <p:cNvGrpSpPr/>
        <p:nvPr/>
      </p:nvGrpSpPr>
      <p:grpSpPr>
        <a:xfrm>
          <a:off x="0" y="0"/>
          <a:ext cx="0" cy="0"/>
          <a:chOff x="0" y="0"/>
          <a:chExt cx="0" cy="0"/>
        </a:xfrm>
      </p:grpSpPr>
      <p:sp>
        <p:nvSpPr>
          <p:cNvPr id="705" name="Google Shape;705;g33533fe8fa9_0_14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06" name="Google Shape;706;g33533fe8fa9_0_1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9" name="Shape 759"/>
        <p:cNvGrpSpPr/>
        <p:nvPr/>
      </p:nvGrpSpPr>
      <p:grpSpPr>
        <a:xfrm>
          <a:off x="0" y="0"/>
          <a:ext cx="0" cy="0"/>
          <a:chOff x="0" y="0"/>
          <a:chExt cx="0" cy="0"/>
        </a:xfrm>
      </p:grpSpPr>
      <p:sp>
        <p:nvSpPr>
          <p:cNvPr id="760" name="Google Shape;760;g33533fe8fa9_0_20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61" name="Google Shape;761;g33533fe8fa9_0_20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7" name="Shape 767"/>
        <p:cNvGrpSpPr/>
        <p:nvPr/>
      </p:nvGrpSpPr>
      <p:grpSpPr>
        <a:xfrm>
          <a:off x="0" y="0"/>
          <a:ext cx="0" cy="0"/>
          <a:chOff x="0" y="0"/>
          <a:chExt cx="0" cy="0"/>
        </a:xfrm>
      </p:grpSpPr>
      <p:sp>
        <p:nvSpPr>
          <p:cNvPr id="768" name="Google Shape;768;g33533fe8fa9_0_20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69" name="Google Shape;769;g33533fe8fa9_0_20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70" name="Google Shape;770;g33533fe8fa9_0_20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nl-BE"/>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2" name="Google Shape;132;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1" name="Shape 781"/>
        <p:cNvGrpSpPr/>
        <p:nvPr/>
      </p:nvGrpSpPr>
      <p:grpSpPr>
        <a:xfrm>
          <a:off x="0" y="0"/>
          <a:ext cx="0" cy="0"/>
          <a:chOff x="0" y="0"/>
          <a:chExt cx="0" cy="0"/>
        </a:xfrm>
      </p:grpSpPr>
      <p:sp>
        <p:nvSpPr>
          <p:cNvPr id="782" name="Google Shape;782;g33be1590239_0_1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83" name="Google Shape;783;g33be1590239_0_15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84" name="Google Shape;784;g33be1590239_0_15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nl-BE"/>
              <a:t>‹#›</a:t>
            </a:fld>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9" name="Shape 789"/>
        <p:cNvGrpSpPr/>
        <p:nvPr/>
      </p:nvGrpSpPr>
      <p:grpSpPr>
        <a:xfrm>
          <a:off x="0" y="0"/>
          <a:ext cx="0" cy="0"/>
          <a:chOff x="0" y="0"/>
          <a:chExt cx="0" cy="0"/>
        </a:xfrm>
      </p:grpSpPr>
      <p:sp>
        <p:nvSpPr>
          <p:cNvPr id="790" name="Google Shape;790;p6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91" name="Google Shape;791;p6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nl-BE"/>
              <a:t>Only week 4 since, QoL only measured at week 4 + uncertainty count</a:t>
            </a:r>
            <a:endParaRPr/>
          </a:p>
        </p:txBody>
      </p:sp>
      <p:sp>
        <p:nvSpPr>
          <p:cNvPr id="792" name="Google Shape;792;p6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nl-BE"/>
              <a:t>‹#›</a:t>
            </a:fld>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8" name="Shape 798"/>
        <p:cNvGrpSpPr/>
        <p:nvPr/>
      </p:nvGrpSpPr>
      <p:grpSpPr>
        <a:xfrm>
          <a:off x="0" y="0"/>
          <a:ext cx="0" cy="0"/>
          <a:chOff x="0" y="0"/>
          <a:chExt cx="0" cy="0"/>
        </a:xfrm>
      </p:grpSpPr>
      <p:sp>
        <p:nvSpPr>
          <p:cNvPr id="799" name="Google Shape;799;p6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00" name="Google Shape;800;p6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5" name="Shape 805"/>
        <p:cNvGrpSpPr/>
        <p:nvPr/>
      </p:nvGrpSpPr>
      <p:grpSpPr>
        <a:xfrm>
          <a:off x="0" y="0"/>
          <a:ext cx="0" cy="0"/>
          <a:chOff x="0" y="0"/>
          <a:chExt cx="0" cy="0"/>
        </a:xfrm>
      </p:grpSpPr>
      <p:sp>
        <p:nvSpPr>
          <p:cNvPr id="806" name="Google Shape;806;p7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07" name="Google Shape;807;p7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2" name="Shape 812"/>
        <p:cNvGrpSpPr/>
        <p:nvPr/>
      </p:nvGrpSpPr>
      <p:grpSpPr>
        <a:xfrm>
          <a:off x="0" y="0"/>
          <a:ext cx="0" cy="0"/>
          <a:chOff x="0" y="0"/>
          <a:chExt cx="0" cy="0"/>
        </a:xfrm>
      </p:grpSpPr>
      <p:sp>
        <p:nvSpPr>
          <p:cNvPr id="813" name="Google Shape;813;p7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14" name="Google Shape;814;p7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nl-BE"/>
              <a:t>MOVER for CI; but not implemented in BuyseTest</a:t>
            </a:r>
            <a:endParaRPr/>
          </a:p>
        </p:txBody>
      </p:sp>
      <p:sp>
        <p:nvSpPr>
          <p:cNvPr id="815" name="Google Shape;815;p7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nl-BE"/>
              <a:t>‹#›</a:t>
            </a:fld>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5" name="Shape 825"/>
        <p:cNvGrpSpPr/>
        <p:nvPr/>
      </p:nvGrpSpPr>
      <p:grpSpPr>
        <a:xfrm>
          <a:off x="0" y="0"/>
          <a:ext cx="0" cy="0"/>
          <a:chOff x="0" y="0"/>
          <a:chExt cx="0" cy="0"/>
        </a:xfrm>
      </p:grpSpPr>
      <p:sp>
        <p:nvSpPr>
          <p:cNvPr id="826" name="Google Shape;826;p7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27" name="Google Shape;827;p7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3" name="Shape 833"/>
        <p:cNvGrpSpPr/>
        <p:nvPr/>
      </p:nvGrpSpPr>
      <p:grpSpPr>
        <a:xfrm>
          <a:off x="0" y="0"/>
          <a:ext cx="0" cy="0"/>
          <a:chOff x="0" y="0"/>
          <a:chExt cx="0" cy="0"/>
        </a:xfrm>
      </p:grpSpPr>
      <p:sp>
        <p:nvSpPr>
          <p:cNvPr id="834" name="Google Shape;834;p7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35" name="Google Shape;835;p7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1" name="Shape 841"/>
        <p:cNvGrpSpPr/>
        <p:nvPr/>
      </p:nvGrpSpPr>
      <p:grpSpPr>
        <a:xfrm>
          <a:off x="0" y="0"/>
          <a:ext cx="0" cy="0"/>
          <a:chOff x="0" y="0"/>
          <a:chExt cx="0" cy="0"/>
        </a:xfrm>
      </p:grpSpPr>
      <p:sp>
        <p:nvSpPr>
          <p:cNvPr id="842" name="Google Shape;842;p7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43" name="Google Shape;843;p7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nl-BE"/>
              <a:t>Theshold = 0.5 (on a std scale: so uncertainty of half of the counts) – the higher the treshold to more you move to binary analysis</a:t>
            </a:r>
            <a:endParaRPr/>
          </a:p>
        </p:txBody>
      </p:sp>
      <p:sp>
        <p:nvSpPr>
          <p:cNvPr id="844" name="Google Shape;844;p7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nl-BE"/>
              <a:t>‹#›</a:t>
            </a:fld>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0" name="Shape 850"/>
        <p:cNvGrpSpPr/>
        <p:nvPr/>
      </p:nvGrpSpPr>
      <p:grpSpPr>
        <a:xfrm>
          <a:off x="0" y="0"/>
          <a:ext cx="0" cy="0"/>
          <a:chOff x="0" y="0"/>
          <a:chExt cx="0" cy="0"/>
        </a:xfrm>
      </p:grpSpPr>
      <p:sp>
        <p:nvSpPr>
          <p:cNvPr id="851" name="Google Shape;851;p7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52" name="Google Shape;852;p7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nl-BE"/>
              <a:t>Need to use u-statistic for CI, consistent in this case, not necessarily so. </a:t>
            </a:r>
            <a:endParaRPr/>
          </a:p>
        </p:txBody>
      </p:sp>
      <p:sp>
        <p:nvSpPr>
          <p:cNvPr id="853" name="Google Shape;853;p7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nl-BE"/>
              <a:t>‹#›</a:t>
            </a:fld>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3" name="Shape 863"/>
        <p:cNvGrpSpPr/>
        <p:nvPr/>
      </p:nvGrpSpPr>
      <p:grpSpPr>
        <a:xfrm>
          <a:off x="0" y="0"/>
          <a:ext cx="0" cy="0"/>
          <a:chOff x="0" y="0"/>
          <a:chExt cx="0" cy="0"/>
        </a:xfrm>
      </p:grpSpPr>
      <p:sp>
        <p:nvSpPr>
          <p:cNvPr id="864" name="Google Shape;864;g33be1590239_0_30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65" name="Google Shape;865;g33be1590239_0_30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6" name="Google Shape;866;g33be1590239_0_30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nl-BE"/>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8" name="Google Shape;138;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nl-BE"/>
              <a:t>an angiotensinreceptor blocker, candesartan, would be of benefit in patients with CHF and preserved LVEF</a:t>
            </a:r>
            <a:endParaRPr/>
          </a:p>
        </p:txBody>
      </p:sp>
      <p:sp>
        <p:nvSpPr>
          <p:cNvPr id="139" name="Google Shape;139;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nl-BE"/>
              <a:t>‹#›</a:t>
            </a:fld>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0" name="Shape 870"/>
        <p:cNvGrpSpPr/>
        <p:nvPr/>
      </p:nvGrpSpPr>
      <p:grpSpPr>
        <a:xfrm>
          <a:off x="0" y="0"/>
          <a:ext cx="0" cy="0"/>
          <a:chOff x="0" y="0"/>
          <a:chExt cx="0" cy="0"/>
        </a:xfrm>
      </p:grpSpPr>
      <p:sp>
        <p:nvSpPr>
          <p:cNvPr id="871" name="Google Shape;871;p8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72" name="Google Shape;872;p8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73" name="Google Shape;873;p8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nl-BE"/>
              <a:t>‹#›</a:t>
            </a:fld>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7" name="Shape 877"/>
        <p:cNvGrpSpPr/>
        <p:nvPr/>
      </p:nvGrpSpPr>
      <p:grpSpPr>
        <a:xfrm>
          <a:off x="0" y="0"/>
          <a:ext cx="0" cy="0"/>
          <a:chOff x="0" y="0"/>
          <a:chExt cx="0" cy="0"/>
        </a:xfrm>
      </p:grpSpPr>
      <p:sp>
        <p:nvSpPr>
          <p:cNvPr id="878" name="Google Shape;878;p8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79" name="Google Shape;879;p8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nl-BE"/>
              <a:t>2 types of censoring </a:t>
            </a:r>
            <a:endParaRPr/>
          </a:p>
        </p:txBody>
      </p:sp>
      <p:sp>
        <p:nvSpPr>
          <p:cNvPr id="880" name="Google Shape;880;p8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nl-BE"/>
              <a:t>‹#›</a:t>
            </a:fld>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3" name="Shape 893"/>
        <p:cNvGrpSpPr/>
        <p:nvPr/>
      </p:nvGrpSpPr>
      <p:grpSpPr>
        <a:xfrm>
          <a:off x="0" y="0"/>
          <a:ext cx="0" cy="0"/>
          <a:chOff x="0" y="0"/>
          <a:chExt cx="0" cy="0"/>
        </a:xfrm>
      </p:grpSpPr>
      <p:sp>
        <p:nvSpPr>
          <p:cNvPr id="894" name="Google Shape;894;p8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95" name="Google Shape;895;p8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96" name="Google Shape;896;p8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nl-BE"/>
              <a:t>‹#›</a:t>
            </a:fld>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4" name="Shape 944"/>
        <p:cNvGrpSpPr/>
        <p:nvPr/>
      </p:nvGrpSpPr>
      <p:grpSpPr>
        <a:xfrm>
          <a:off x="0" y="0"/>
          <a:ext cx="0" cy="0"/>
          <a:chOff x="0" y="0"/>
          <a:chExt cx="0" cy="0"/>
        </a:xfrm>
      </p:grpSpPr>
      <p:sp>
        <p:nvSpPr>
          <p:cNvPr id="945" name="Google Shape;945;g3371915fedd_1_16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46" name="Google Shape;946;g3371915fedd_1_16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47" name="Google Shape;947;g3371915fedd_1_16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nl-BE"/>
              <a:t>‹#›</a:t>
            </a:fld>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2" name="Shape 962"/>
        <p:cNvGrpSpPr/>
        <p:nvPr/>
      </p:nvGrpSpPr>
      <p:grpSpPr>
        <a:xfrm>
          <a:off x="0" y="0"/>
          <a:ext cx="0" cy="0"/>
          <a:chOff x="0" y="0"/>
          <a:chExt cx="0" cy="0"/>
        </a:xfrm>
      </p:grpSpPr>
      <p:sp>
        <p:nvSpPr>
          <p:cNvPr id="963" name="Google Shape;963;g3371915fedd_1_19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64" name="Google Shape;964;g3371915fedd_1_19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65" name="Google Shape;965;g3371915fedd_1_19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nl-BE"/>
              <a:t>‹#›</a:t>
            </a:fld>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7" name="Shape 977"/>
        <p:cNvGrpSpPr/>
        <p:nvPr/>
      </p:nvGrpSpPr>
      <p:grpSpPr>
        <a:xfrm>
          <a:off x="0" y="0"/>
          <a:ext cx="0" cy="0"/>
          <a:chOff x="0" y="0"/>
          <a:chExt cx="0" cy="0"/>
        </a:xfrm>
      </p:grpSpPr>
      <p:sp>
        <p:nvSpPr>
          <p:cNvPr id="978" name="Google Shape;978;g3371915fedd_1_17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79" name="Google Shape;979;g3371915fedd_1_17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80" name="Google Shape;980;g3371915fedd_1_17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nl-BE"/>
              <a:t>‹#›</a:t>
            </a:fld>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0" name="Shape 990"/>
        <p:cNvGrpSpPr/>
        <p:nvPr/>
      </p:nvGrpSpPr>
      <p:grpSpPr>
        <a:xfrm>
          <a:off x="0" y="0"/>
          <a:ext cx="0" cy="0"/>
          <a:chOff x="0" y="0"/>
          <a:chExt cx="0" cy="0"/>
        </a:xfrm>
      </p:grpSpPr>
      <p:sp>
        <p:nvSpPr>
          <p:cNvPr id="991" name="Google Shape;991;g337ea67d3d5_0_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92" name="Google Shape;992;g337ea67d3d5_0_2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93" name="Google Shape;993;g337ea67d3d5_0_2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nl-BE"/>
              <a:t>‹#›</a:t>
            </a:fld>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5" name="Shape 1005"/>
        <p:cNvGrpSpPr/>
        <p:nvPr/>
      </p:nvGrpSpPr>
      <p:grpSpPr>
        <a:xfrm>
          <a:off x="0" y="0"/>
          <a:ext cx="0" cy="0"/>
          <a:chOff x="0" y="0"/>
          <a:chExt cx="0" cy="0"/>
        </a:xfrm>
      </p:grpSpPr>
      <p:sp>
        <p:nvSpPr>
          <p:cNvPr id="1006" name="Google Shape;1006;g3371915fedd_1_2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07" name="Google Shape;1007;g3371915fedd_1_21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08" name="Google Shape;1008;g3371915fedd_1_21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nl-BE"/>
              <a:t>‹#›</a:t>
            </a:fld>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5" name="Shape 1025"/>
        <p:cNvGrpSpPr/>
        <p:nvPr/>
      </p:nvGrpSpPr>
      <p:grpSpPr>
        <a:xfrm>
          <a:off x="0" y="0"/>
          <a:ext cx="0" cy="0"/>
          <a:chOff x="0" y="0"/>
          <a:chExt cx="0" cy="0"/>
        </a:xfrm>
      </p:grpSpPr>
      <p:sp>
        <p:nvSpPr>
          <p:cNvPr id="1026" name="Google Shape;1026;g3371915fedd_1_2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27" name="Google Shape;1027;g3371915fedd_1_26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28" name="Google Shape;1028;g3371915fedd_1_26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nl-BE"/>
              <a:t>‹#›</a:t>
            </a:fld>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9" name="Shape 1049"/>
        <p:cNvGrpSpPr/>
        <p:nvPr/>
      </p:nvGrpSpPr>
      <p:grpSpPr>
        <a:xfrm>
          <a:off x="0" y="0"/>
          <a:ext cx="0" cy="0"/>
          <a:chOff x="0" y="0"/>
          <a:chExt cx="0" cy="0"/>
        </a:xfrm>
      </p:grpSpPr>
      <p:sp>
        <p:nvSpPr>
          <p:cNvPr id="1050" name="Google Shape;1050;g3383f49b9d5_0_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51" name="Google Shape;1051;g3383f49b9d5_0_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52" name="Google Shape;1052;g3383f49b9d5_0_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nl-BE"/>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9" name="Google Shape;149;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nl-BE"/>
              <a:t> composite != sum of events; so several pts with more than 1 event; which means deaths are ignored (cannot ignore hopsitalization of course)</a:t>
            </a:r>
            <a:endParaRPr/>
          </a:p>
          <a:p>
            <a:pPr indent="0" lvl="0" marL="0" rtl="0" algn="l">
              <a:spcBef>
                <a:spcPts val="0"/>
              </a:spcBef>
              <a:spcAft>
                <a:spcPts val="0"/>
              </a:spcAft>
              <a:buNone/>
            </a:pPr>
            <a:r>
              <a:rPr lang="nl-BE"/>
              <a:t>46% not used – but clinically most important</a:t>
            </a:r>
            <a:endParaRPr/>
          </a:p>
        </p:txBody>
      </p:sp>
      <p:sp>
        <p:nvSpPr>
          <p:cNvPr id="150" name="Google Shape;150;p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nl-BE"/>
              <a:t>‹#›</a:t>
            </a:fld>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1" name="Shape 1061"/>
        <p:cNvGrpSpPr/>
        <p:nvPr/>
      </p:nvGrpSpPr>
      <p:grpSpPr>
        <a:xfrm>
          <a:off x="0" y="0"/>
          <a:ext cx="0" cy="0"/>
          <a:chOff x="0" y="0"/>
          <a:chExt cx="0" cy="0"/>
        </a:xfrm>
      </p:grpSpPr>
      <p:sp>
        <p:nvSpPr>
          <p:cNvPr id="1062" name="Google Shape;1062;p8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63" name="Google Shape;1063;p8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64" name="Google Shape;1064;p8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nl-BE"/>
              <a:t>‹#›</a:t>
            </a:fld>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1" name="Shape 1071"/>
        <p:cNvGrpSpPr/>
        <p:nvPr/>
      </p:nvGrpSpPr>
      <p:grpSpPr>
        <a:xfrm>
          <a:off x="0" y="0"/>
          <a:ext cx="0" cy="0"/>
          <a:chOff x="0" y="0"/>
          <a:chExt cx="0" cy="0"/>
        </a:xfrm>
      </p:grpSpPr>
      <p:sp>
        <p:nvSpPr>
          <p:cNvPr id="1072" name="Google Shape;1072;p8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73" name="Google Shape;1073;p8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74" name="Google Shape;1074;p8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nl-BE"/>
              <a:t>‹#›</a:t>
            </a:fld>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1" name="Shape 1091"/>
        <p:cNvGrpSpPr/>
        <p:nvPr/>
      </p:nvGrpSpPr>
      <p:grpSpPr>
        <a:xfrm>
          <a:off x="0" y="0"/>
          <a:ext cx="0" cy="0"/>
          <a:chOff x="0" y="0"/>
          <a:chExt cx="0" cy="0"/>
        </a:xfrm>
      </p:grpSpPr>
      <p:sp>
        <p:nvSpPr>
          <p:cNvPr id="1092" name="Google Shape;1092;p9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93" name="Google Shape;1093;p9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0" name="Shape 1100"/>
        <p:cNvGrpSpPr/>
        <p:nvPr/>
      </p:nvGrpSpPr>
      <p:grpSpPr>
        <a:xfrm>
          <a:off x="0" y="0"/>
          <a:ext cx="0" cy="0"/>
          <a:chOff x="0" y="0"/>
          <a:chExt cx="0" cy="0"/>
        </a:xfrm>
      </p:grpSpPr>
      <p:sp>
        <p:nvSpPr>
          <p:cNvPr id="1101" name="Google Shape;1101;g33c4a8a0d61_0_1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02" name="Google Shape;1102;g33c4a8a0d61_0_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7" name="Shape 1107"/>
        <p:cNvGrpSpPr/>
        <p:nvPr/>
      </p:nvGrpSpPr>
      <p:grpSpPr>
        <a:xfrm>
          <a:off x="0" y="0"/>
          <a:ext cx="0" cy="0"/>
          <a:chOff x="0" y="0"/>
          <a:chExt cx="0" cy="0"/>
        </a:xfrm>
      </p:grpSpPr>
      <p:sp>
        <p:nvSpPr>
          <p:cNvPr id="1108" name="Google Shape;1108;g33c4a8a0d61_0_2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09" name="Google Shape;1109;g33c4a8a0d61_0_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4" name="Shape 1114"/>
        <p:cNvGrpSpPr/>
        <p:nvPr/>
      </p:nvGrpSpPr>
      <p:grpSpPr>
        <a:xfrm>
          <a:off x="0" y="0"/>
          <a:ext cx="0" cy="0"/>
          <a:chOff x="0" y="0"/>
          <a:chExt cx="0" cy="0"/>
        </a:xfrm>
      </p:grpSpPr>
      <p:sp>
        <p:nvSpPr>
          <p:cNvPr id="1115" name="Google Shape;1115;g33c4a8a0d61_0_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16" name="Google Shape;1116;g33c4a8a0d61_0_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3" name="Shape 1123"/>
        <p:cNvGrpSpPr/>
        <p:nvPr/>
      </p:nvGrpSpPr>
      <p:grpSpPr>
        <a:xfrm>
          <a:off x="0" y="0"/>
          <a:ext cx="0" cy="0"/>
          <a:chOff x="0" y="0"/>
          <a:chExt cx="0" cy="0"/>
        </a:xfrm>
      </p:grpSpPr>
      <p:sp>
        <p:nvSpPr>
          <p:cNvPr id="1124" name="Google Shape;1124;p9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25" name="Google Shape;1125;p9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4" name="Shape 1134"/>
        <p:cNvGrpSpPr/>
        <p:nvPr/>
      </p:nvGrpSpPr>
      <p:grpSpPr>
        <a:xfrm>
          <a:off x="0" y="0"/>
          <a:ext cx="0" cy="0"/>
          <a:chOff x="0" y="0"/>
          <a:chExt cx="0" cy="0"/>
        </a:xfrm>
      </p:grpSpPr>
      <p:sp>
        <p:nvSpPr>
          <p:cNvPr id="1135" name="Google Shape;1135;g33c4a8a0d61_0_4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36" name="Google Shape;1136;g33c4a8a0d61_0_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4" name="Shape 1144"/>
        <p:cNvGrpSpPr/>
        <p:nvPr/>
      </p:nvGrpSpPr>
      <p:grpSpPr>
        <a:xfrm>
          <a:off x="0" y="0"/>
          <a:ext cx="0" cy="0"/>
          <a:chOff x="0" y="0"/>
          <a:chExt cx="0" cy="0"/>
        </a:xfrm>
      </p:grpSpPr>
      <p:sp>
        <p:nvSpPr>
          <p:cNvPr id="1145" name="Google Shape;1145;g33c4a8a0d61_0_7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46" name="Google Shape;1146;g33c4a8a0d61_0_7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3" name="Shape 1153"/>
        <p:cNvGrpSpPr/>
        <p:nvPr/>
      </p:nvGrpSpPr>
      <p:grpSpPr>
        <a:xfrm>
          <a:off x="0" y="0"/>
          <a:ext cx="0" cy="0"/>
          <a:chOff x="0" y="0"/>
          <a:chExt cx="0" cy="0"/>
        </a:xfrm>
      </p:grpSpPr>
      <p:sp>
        <p:nvSpPr>
          <p:cNvPr id="1154" name="Google Shape;1154;g33c4a8a0d61_0_8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55" name="Google Shape;1155;g33c4a8a0d61_0_8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5" name="Google Shape;165;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6" name="Google Shape;166;p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nl-BE"/>
              <a:t>‹#›</a:t>
            </a:fld>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4" name="Shape 1164"/>
        <p:cNvGrpSpPr/>
        <p:nvPr/>
      </p:nvGrpSpPr>
      <p:grpSpPr>
        <a:xfrm>
          <a:off x="0" y="0"/>
          <a:ext cx="0" cy="0"/>
          <a:chOff x="0" y="0"/>
          <a:chExt cx="0" cy="0"/>
        </a:xfrm>
      </p:grpSpPr>
      <p:sp>
        <p:nvSpPr>
          <p:cNvPr id="1165" name="Google Shape;1165;g33eb0eab674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66" name="Google Shape;1166;g33eb0eab674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5" name="Shape 1175"/>
        <p:cNvGrpSpPr/>
        <p:nvPr/>
      </p:nvGrpSpPr>
      <p:grpSpPr>
        <a:xfrm>
          <a:off x="0" y="0"/>
          <a:ext cx="0" cy="0"/>
          <a:chOff x="0" y="0"/>
          <a:chExt cx="0" cy="0"/>
        </a:xfrm>
      </p:grpSpPr>
      <p:sp>
        <p:nvSpPr>
          <p:cNvPr id="1176" name="Google Shape;1176;p9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77" name="Google Shape;1177;p9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1" name="Shape 1181"/>
        <p:cNvGrpSpPr/>
        <p:nvPr/>
      </p:nvGrpSpPr>
      <p:grpSpPr>
        <a:xfrm>
          <a:off x="0" y="0"/>
          <a:ext cx="0" cy="0"/>
          <a:chOff x="0" y="0"/>
          <a:chExt cx="0" cy="0"/>
        </a:xfrm>
      </p:grpSpPr>
      <p:sp>
        <p:nvSpPr>
          <p:cNvPr id="1182" name="Google Shape;1182;p9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83" name="Google Shape;1183;p9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nl-BE"/>
              <a:t>Any link function can be taken</a:t>
            </a:r>
            <a:endParaRPr/>
          </a:p>
          <a:p>
            <a:pPr indent="0" lvl="0" marL="0" rtl="0" algn="l">
              <a:spcBef>
                <a:spcPts val="0"/>
              </a:spcBef>
              <a:spcAft>
                <a:spcPts val="0"/>
              </a:spcAft>
              <a:buNone/>
            </a:pPr>
            <a:r>
              <a:rPr lang="nl-BE"/>
              <a:t>PIM: Jackknife empirical likeliihood</a:t>
            </a:r>
            <a:endParaRPr/>
          </a:p>
          <a:p>
            <a:pPr indent="0" lvl="0" marL="0" rtl="0" algn="l">
              <a:spcBef>
                <a:spcPts val="0"/>
              </a:spcBef>
              <a:spcAft>
                <a:spcPts val="0"/>
              </a:spcAft>
              <a:buNone/>
            </a:pPr>
            <a:r>
              <a:rPr lang="nl-BE"/>
              <a:t>Mao extended conditional models to very specific limitations of proportional win fractions</a:t>
            </a:r>
            <a:endParaRPr/>
          </a:p>
        </p:txBody>
      </p:sp>
      <p:sp>
        <p:nvSpPr>
          <p:cNvPr id="1184" name="Google Shape;1184;p9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nl-BE"/>
              <a:t>‹#›</a:t>
            </a:fld>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2" name="Shape 1192"/>
        <p:cNvGrpSpPr/>
        <p:nvPr/>
      </p:nvGrpSpPr>
      <p:grpSpPr>
        <a:xfrm>
          <a:off x="0" y="0"/>
          <a:ext cx="0" cy="0"/>
          <a:chOff x="0" y="0"/>
          <a:chExt cx="0" cy="0"/>
        </a:xfrm>
      </p:grpSpPr>
      <p:sp>
        <p:nvSpPr>
          <p:cNvPr id="1193" name="Google Shape;1193;p9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94" name="Google Shape;1194;p9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nl-BE"/>
              <a:t>forced expiratory volume (FEV), which is an index of pulmonary function measured = the volume of air expelled after one second of constant effort</a:t>
            </a:r>
            <a:endParaRPr/>
          </a:p>
        </p:txBody>
      </p:sp>
      <p:sp>
        <p:nvSpPr>
          <p:cNvPr id="1195" name="Google Shape;1195;p9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nl-BE"/>
              <a:t>‹#›</a:t>
            </a:fld>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5" name="Shape 1205"/>
        <p:cNvGrpSpPr/>
        <p:nvPr/>
      </p:nvGrpSpPr>
      <p:grpSpPr>
        <a:xfrm>
          <a:off x="0" y="0"/>
          <a:ext cx="0" cy="0"/>
          <a:chOff x="0" y="0"/>
          <a:chExt cx="0" cy="0"/>
        </a:xfrm>
      </p:grpSpPr>
      <p:sp>
        <p:nvSpPr>
          <p:cNvPr id="1206" name="Google Shape;1206;p9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07" name="Google Shape;1207;p9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nl-BE"/>
              <a:t>Pyridie: toxic product causing liver, kidney and CNS issues + decreased gain in weiht</a:t>
            </a:r>
            <a:endParaRPr/>
          </a:p>
          <a:p>
            <a:pPr indent="0" lvl="0" marL="0" rtl="0" algn="l">
              <a:spcBef>
                <a:spcPts val="0"/>
              </a:spcBef>
              <a:spcAft>
                <a:spcPts val="0"/>
              </a:spcAft>
              <a:buNone/>
            </a:pPr>
            <a:r>
              <a:rPr lang="nl-BE"/>
              <a:t>GEE with Morel small sample + Firth correction</a:t>
            </a:r>
            <a:endParaRPr/>
          </a:p>
          <a:p>
            <a:pPr indent="0" lvl="0" marL="0" rtl="0" algn="l">
              <a:spcBef>
                <a:spcPts val="0"/>
              </a:spcBef>
              <a:spcAft>
                <a:spcPts val="0"/>
              </a:spcAft>
              <a:buNone/>
            </a:pPr>
            <a:r>
              <a:rPr lang="nl-BE"/>
              <a:t>Pairwise comparing doses + adjusted p-values Bnjamini-Hochberg</a:t>
            </a:r>
            <a:endParaRPr/>
          </a:p>
          <a:p>
            <a:pPr indent="0" lvl="0" marL="0" rtl="0" algn="l">
              <a:spcBef>
                <a:spcPts val="0"/>
              </a:spcBef>
              <a:spcAft>
                <a:spcPts val="0"/>
              </a:spcAft>
              <a:buNone/>
            </a:pPr>
            <a:r>
              <a:rPr lang="nl-BE"/>
              <a:t>&lt;50% meaning larger dose leads to lower gain in weight</a:t>
            </a:r>
            <a:endParaRPr/>
          </a:p>
        </p:txBody>
      </p:sp>
      <p:sp>
        <p:nvSpPr>
          <p:cNvPr id="1208" name="Google Shape;1208;p9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nl-BE"/>
              <a:t>‹#›</a:t>
            </a:fld>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7" name="Shape 1217"/>
        <p:cNvGrpSpPr/>
        <p:nvPr/>
      </p:nvGrpSpPr>
      <p:grpSpPr>
        <a:xfrm>
          <a:off x="0" y="0"/>
          <a:ext cx="0" cy="0"/>
          <a:chOff x="0" y="0"/>
          <a:chExt cx="0" cy="0"/>
        </a:xfrm>
      </p:grpSpPr>
      <p:sp>
        <p:nvSpPr>
          <p:cNvPr id="1218" name="Google Shape;1218;p10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19" name="Google Shape;1219;p10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nl-BE" sz="1800">
                <a:latin typeface="Calibri"/>
                <a:ea typeface="Calibri"/>
                <a:cs typeface="Calibri"/>
                <a:sym typeface="Calibri"/>
              </a:rPr>
              <a:t>in many studies the research question does not involve covariates, such that the natural effect size is of a marginal nature. </a:t>
            </a:r>
            <a:endParaRPr/>
          </a:p>
        </p:txBody>
      </p:sp>
      <p:sp>
        <p:nvSpPr>
          <p:cNvPr id="1220" name="Google Shape;1220;p10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nl-BE"/>
              <a:t>‹#›</a:t>
            </a:fld>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6" name="Shape 1226"/>
        <p:cNvGrpSpPr/>
        <p:nvPr/>
      </p:nvGrpSpPr>
      <p:grpSpPr>
        <a:xfrm>
          <a:off x="0" y="0"/>
          <a:ext cx="0" cy="0"/>
          <a:chOff x="0" y="0"/>
          <a:chExt cx="0" cy="0"/>
        </a:xfrm>
      </p:grpSpPr>
      <p:sp>
        <p:nvSpPr>
          <p:cNvPr id="1227" name="Google Shape;1227;p10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28" name="Google Shape;1228;p10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29" name="Google Shape;1229;p10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nl-BE"/>
              <a:t>‹#›</a:t>
            </a:fld>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3" name="Shape 1233"/>
        <p:cNvGrpSpPr/>
        <p:nvPr/>
      </p:nvGrpSpPr>
      <p:grpSpPr>
        <a:xfrm>
          <a:off x="0" y="0"/>
          <a:ext cx="0" cy="0"/>
          <a:chOff x="0" y="0"/>
          <a:chExt cx="0" cy="0"/>
        </a:xfrm>
      </p:grpSpPr>
      <p:sp>
        <p:nvSpPr>
          <p:cNvPr id="1234" name="Google Shape;1234;g33be1590239_0_18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235" name="Google Shape;1235;g33be1590239_0_18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36" name="Google Shape;1236;g33be1590239_0_18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nl-BE"/>
              <a:t>‹#›</a:t>
            </a:fld>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6" name="Shape 1246"/>
        <p:cNvGrpSpPr/>
        <p:nvPr/>
      </p:nvGrpSpPr>
      <p:grpSpPr>
        <a:xfrm>
          <a:off x="0" y="0"/>
          <a:ext cx="0" cy="0"/>
          <a:chOff x="0" y="0"/>
          <a:chExt cx="0" cy="0"/>
        </a:xfrm>
      </p:grpSpPr>
      <p:sp>
        <p:nvSpPr>
          <p:cNvPr id="1247" name="Google Shape;1247;p10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48" name="Google Shape;1248;p10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4" name="Shape 1254"/>
        <p:cNvGrpSpPr/>
        <p:nvPr/>
      </p:nvGrpSpPr>
      <p:grpSpPr>
        <a:xfrm>
          <a:off x="0" y="0"/>
          <a:ext cx="0" cy="0"/>
          <a:chOff x="0" y="0"/>
          <a:chExt cx="0" cy="0"/>
        </a:xfrm>
      </p:grpSpPr>
      <p:sp>
        <p:nvSpPr>
          <p:cNvPr id="1255" name="Google Shape;1255;p10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56" name="Google Shape;1256;p10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115"/>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115"/>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 name="Google Shape;18;p11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11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11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nl-BE"/>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2" name="Shape 72"/>
        <p:cNvGrpSpPr/>
        <p:nvPr/>
      </p:nvGrpSpPr>
      <p:grpSpPr>
        <a:xfrm>
          <a:off x="0" y="0"/>
          <a:ext cx="0" cy="0"/>
          <a:chOff x="0" y="0"/>
          <a:chExt cx="0" cy="0"/>
        </a:xfrm>
      </p:grpSpPr>
      <p:sp>
        <p:nvSpPr>
          <p:cNvPr id="73" name="Google Shape;73;p12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124"/>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 name="Google Shape;75;p12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2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2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nl-BE"/>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125"/>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125"/>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 name="Google Shape;81;p12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nl-BE"/>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11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116"/>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 name="Google Shape;24;p11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11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11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nl-BE"/>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117"/>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117"/>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0" name="Google Shape;30;p11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11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11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nl-BE"/>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3" name="Shape 33"/>
        <p:cNvGrpSpPr/>
        <p:nvPr/>
      </p:nvGrpSpPr>
      <p:grpSpPr>
        <a:xfrm>
          <a:off x="0" y="0"/>
          <a:ext cx="0" cy="0"/>
          <a:chOff x="0" y="0"/>
          <a:chExt cx="0" cy="0"/>
        </a:xfrm>
      </p:grpSpPr>
      <p:sp>
        <p:nvSpPr>
          <p:cNvPr id="34" name="Google Shape;34;p11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11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 name="Google Shape;36;p11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nl-BE"/>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 name="Shape 37"/>
        <p:cNvGrpSpPr/>
        <p:nvPr/>
      </p:nvGrpSpPr>
      <p:grpSpPr>
        <a:xfrm>
          <a:off x="0" y="0"/>
          <a:ext cx="0" cy="0"/>
          <a:chOff x="0" y="0"/>
          <a:chExt cx="0" cy="0"/>
        </a:xfrm>
      </p:grpSpPr>
      <p:sp>
        <p:nvSpPr>
          <p:cNvPr id="38" name="Google Shape;38;p11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9" name="Google Shape;39;p119"/>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 name="Google Shape;40;p119"/>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 name="Google Shape;41;p11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11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11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nl-BE"/>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4" name="Shape 44"/>
        <p:cNvGrpSpPr/>
        <p:nvPr/>
      </p:nvGrpSpPr>
      <p:grpSpPr>
        <a:xfrm>
          <a:off x="0" y="0"/>
          <a:ext cx="0" cy="0"/>
          <a:chOff x="0" y="0"/>
          <a:chExt cx="0" cy="0"/>
        </a:xfrm>
      </p:grpSpPr>
      <p:sp>
        <p:nvSpPr>
          <p:cNvPr id="45" name="Google Shape;45;p120"/>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6" name="Google Shape;46;p120"/>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 name="Google Shape;47;p120"/>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 name="Google Shape;48;p120"/>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9" name="Google Shape;49;p120"/>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 name="Google Shape;50;p12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 name="Google Shape;51;p12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12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nl-BE"/>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 name="Shape 53"/>
        <p:cNvGrpSpPr/>
        <p:nvPr/>
      </p:nvGrpSpPr>
      <p:grpSpPr>
        <a:xfrm>
          <a:off x="0" y="0"/>
          <a:ext cx="0" cy="0"/>
          <a:chOff x="0" y="0"/>
          <a:chExt cx="0" cy="0"/>
        </a:xfrm>
      </p:grpSpPr>
      <p:sp>
        <p:nvSpPr>
          <p:cNvPr id="54" name="Google Shape;54;p12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5" name="Google Shape;55;p12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12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12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nl-BE"/>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 name="Shape 58"/>
        <p:cNvGrpSpPr/>
        <p:nvPr/>
      </p:nvGrpSpPr>
      <p:grpSpPr>
        <a:xfrm>
          <a:off x="0" y="0"/>
          <a:ext cx="0" cy="0"/>
          <a:chOff x="0" y="0"/>
          <a:chExt cx="0" cy="0"/>
        </a:xfrm>
      </p:grpSpPr>
      <p:sp>
        <p:nvSpPr>
          <p:cNvPr id="59" name="Google Shape;59;p122"/>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122"/>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1" name="Google Shape;61;p122"/>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2" name="Google Shape;62;p12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12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12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nl-BE"/>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 name="Shape 65"/>
        <p:cNvGrpSpPr/>
        <p:nvPr/>
      </p:nvGrpSpPr>
      <p:grpSpPr>
        <a:xfrm>
          <a:off x="0" y="0"/>
          <a:ext cx="0" cy="0"/>
          <a:chOff x="0" y="0"/>
          <a:chExt cx="0" cy="0"/>
        </a:xfrm>
      </p:grpSpPr>
      <p:sp>
        <p:nvSpPr>
          <p:cNvPr id="66" name="Google Shape;66;p123"/>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123"/>
          <p:cNvSpPr/>
          <p:nvPr>
            <p:ph idx="2" type="pic"/>
          </p:nvPr>
        </p:nvSpPr>
        <p:spPr>
          <a:xfrm>
            <a:off x="5183188" y="987425"/>
            <a:ext cx="6172200" cy="4873625"/>
          </a:xfrm>
          <a:prstGeom prst="rect">
            <a:avLst/>
          </a:prstGeom>
          <a:noFill/>
          <a:ln>
            <a:noFill/>
          </a:ln>
        </p:spPr>
      </p:sp>
      <p:sp>
        <p:nvSpPr>
          <p:cNvPr id="68" name="Google Shape;68;p123"/>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 name="Google Shape;69;p12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2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2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nl-BE"/>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1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14"/>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11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11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11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nl-BE"/>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mailto:johan.verbeeck@uhasselt.be" TargetMode="External"/><Relationship Id="rId4" Type="http://schemas.openxmlformats.org/officeDocument/2006/relationships/image" Target="../media/image6.png"/><Relationship Id="rId5" Type="http://schemas.openxmlformats.org/officeDocument/2006/relationships/image" Target="../media/image1.png"/><Relationship Id="rId6" Type="http://schemas.openxmlformats.org/officeDocument/2006/relationships/hyperlink" Target="mailto:brice.ozenne@nru.dk" TargetMode="External"/><Relationship Id="rId7"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8.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0.xml"/><Relationship Id="rId3" Type="http://schemas.openxmlformats.org/officeDocument/2006/relationships/image" Target="../media/image49.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1.xml"/><Relationship Id="rId3" Type="http://schemas.openxmlformats.org/officeDocument/2006/relationships/image" Target="../media/image149.png"/><Relationship Id="rId4" Type="http://schemas.openxmlformats.org/officeDocument/2006/relationships/image" Target="../media/image155.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2.xml"/><Relationship Id="rId3" Type="http://schemas.openxmlformats.org/officeDocument/2006/relationships/image" Target="../media/image151.png"/><Relationship Id="rId4" Type="http://schemas.openxmlformats.org/officeDocument/2006/relationships/image" Target="../media/image145.png"/><Relationship Id="rId5" Type="http://schemas.openxmlformats.org/officeDocument/2006/relationships/image" Target="../media/image49.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3.xml"/><Relationship Id="rId3" Type="http://schemas.openxmlformats.org/officeDocument/2006/relationships/image" Target="../media/image147.png"/><Relationship Id="rId4" Type="http://schemas.openxmlformats.org/officeDocument/2006/relationships/image" Target="../media/image154.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4.xml"/><Relationship Id="rId3" Type="http://schemas.openxmlformats.org/officeDocument/2006/relationships/image" Target="../media/image17.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5.xml"/><Relationship Id="rId3" Type="http://schemas.openxmlformats.org/officeDocument/2006/relationships/hyperlink" Target="mailto:johan.verbeeck@uhasselt.be" TargetMode="External"/><Relationship Id="rId4" Type="http://schemas.openxmlformats.org/officeDocument/2006/relationships/image" Target="../media/image6.png"/><Relationship Id="rId5" Type="http://schemas.openxmlformats.org/officeDocument/2006/relationships/image" Target="../media/image152.png"/><Relationship Id="rId6" Type="http://schemas.openxmlformats.org/officeDocument/2006/relationships/hyperlink" Target="mailto:brice.ozenne@nru.dk" TargetMode="Externa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6.xml"/><Relationship Id="rId3" Type="http://schemas.openxmlformats.org/officeDocument/2006/relationships/hyperlink" Target="https://doi.org/10.3390/math11061502" TargetMode="External"/><Relationship Id="rId4" Type="http://schemas.openxmlformats.org/officeDocument/2006/relationships/hyperlink" Target="https://doi.org/10.1007/s00362-024-01635-0" TargetMode="External"/><Relationship Id="rId10" Type="http://schemas.openxmlformats.org/officeDocument/2006/relationships/hyperlink" Target="https://doi.org/10.1002/bimj.202100354" TargetMode="External"/><Relationship Id="rId9" Type="http://schemas.openxmlformats.org/officeDocument/2006/relationships/hyperlink" Target="https://doi.org/10.1002/bimj.202100354" TargetMode="External"/><Relationship Id="rId5" Type="http://schemas.openxmlformats.org/officeDocument/2006/relationships/hyperlink" Target="https://doi.org/10.1111/j.1467-9469.2010.00697.x" TargetMode="External"/><Relationship Id="rId6" Type="http://schemas.openxmlformats.org/officeDocument/2006/relationships/hyperlink" Target="https://doi.org/10.1111/j.1467-9469.2010.00697.x" TargetMode="External"/><Relationship Id="rId7" Type="http://schemas.openxmlformats.org/officeDocument/2006/relationships/hyperlink" Target="https://doi.org/10.1002/pst.2271" TargetMode="External"/><Relationship Id="rId8" Type="http://schemas.openxmlformats.org/officeDocument/2006/relationships/hyperlink" Target="https://doi.org/10.1177/17407745231206465" TargetMode="Externa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7.xml"/><Relationship Id="rId3" Type="http://schemas.openxmlformats.org/officeDocument/2006/relationships/hyperlink" Target="https://doi.org/10.1080/19466315.2019.1575279" TargetMode="Externa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8.xml"/><Relationship Id="rId3" Type="http://schemas.openxmlformats.org/officeDocument/2006/relationships/hyperlink" Target="https://doi.org/10.1177/2515245918770963" TargetMode="Externa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32.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0.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1.xml"/><Relationship Id="rId3" Type="http://schemas.openxmlformats.org/officeDocument/2006/relationships/hyperlink" Target="https://doi.org/10.2307/3001968"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5.png"/><Relationship Id="rId4" Type="http://schemas.openxmlformats.org/officeDocument/2006/relationships/image" Target="../media/image10.png"/><Relationship Id="rId9" Type="http://schemas.openxmlformats.org/officeDocument/2006/relationships/image" Target="../media/image19.png"/><Relationship Id="rId5" Type="http://schemas.openxmlformats.org/officeDocument/2006/relationships/image" Target="../media/image11.png"/><Relationship Id="rId6" Type="http://schemas.openxmlformats.org/officeDocument/2006/relationships/image" Target="../media/image7.png"/><Relationship Id="rId7" Type="http://schemas.openxmlformats.org/officeDocument/2006/relationships/image" Target="../media/image9.png"/><Relationship Id="rId8" Type="http://schemas.openxmlformats.org/officeDocument/2006/relationships/image" Target="../media/image2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2.png"/><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2.png"/><Relationship Id="rId4" Type="http://schemas.openxmlformats.org/officeDocument/2006/relationships/image" Target="../media/image24.png"/><Relationship Id="rId5" Type="http://schemas.openxmlformats.org/officeDocument/2006/relationships/image" Target="../media/image23.png"/><Relationship Id="rId6" Type="http://schemas.openxmlformats.org/officeDocument/2006/relationships/image" Target="../media/image2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7.png"/><Relationship Id="rId4" Type="http://schemas.openxmlformats.org/officeDocument/2006/relationships/image" Target="../media/image3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9.png"/><Relationship Id="rId4" Type="http://schemas.openxmlformats.org/officeDocument/2006/relationships/image" Target="../media/image3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3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3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3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3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4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3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hyperlink" Target="https://github.com/bozenne/tutorial-DagStat2025-GPC" TargetMode="External"/><Relationship Id="rId4" Type="http://schemas.openxmlformats.org/officeDocument/2006/relationships/image" Target="../media/image1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39.png"/><Relationship Id="rId4" Type="http://schemas.openxmlformats.org/officeDocument/2006/relationships/image" Target="../media/image17.png"/><Relationship Id="rId5" Type="http://schemas.openxmlformats.org/officeDocument/2006/relationships/image" Target="../media/image40.png"/><Relationship Id="rId6" Type="http://schemas.openxmlformats.org/officeDocument/2006/relationships/image" Target="../media/image37.png"/><Relationship Id="rId7" Type="http://schemas.openxmlformats.org/officeDocument/2006/relationships/image" Target="../media/image42.png"/><Relationship Id="rId8" Type="http://schemas.openxmlformats.org/officeDocument/2006/relationships/image" Target="../media/image4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4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56.png"/><Relationship Id="rId4" Type="http://schemas.openxmlformats.org/officeDocument/2006/relationships/image" Target="../media/image44.png"/><Relationship Id="rId5" Type="http://schemas.openxmlformats.org/officeDocument/2006/relationships/image" Target="../media/image4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47.png"/><Relationship Id="rId4" Type="http://schemas.openxmlformats.org/officeDocument/2006/relationships/image" Target="../media/image53.png"/><Relationship Id="rId10" Type="http://schemas.openxmlformats.org/officeDocument/2006/relationships/image" Target="../media/image55.png"/><Relationship Id="rId9" Type="http://schemas.openxmlformats.org/officeDocument/2006/relationships/image" Target="../media/image50.png"/><Relationship Id="rId5" Type="http://schemas.openxmlformats.org/officeDocument/2006/relationships/image" Target="../media/image49.png"/><Relationship Id="rId6" Type="http://schemas.openxmlformats.org/officeDocument/2006/relationships/image" Target="../media/image48.png"/><Relationship Id="rId7" Type="http://schemas.openxmlformats.org/officeDocument/2006/relationships/image" Target="../media/image51.png"/><Relationship Id="rId8" Type="http://schemas.openxmlformats.org/officeDocument/2006/relationships/image" Target="../media/image5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62.png"/><Relationship Id="rId4" Type="http://schemas.openxmlformats.org/officeDocument/2006/relationships/image" Target="../media/image54.png"/><Relationship Id="rId5" Type="http://schemas.openxmlformats.org/officeDocument/2006/relationships/image" Target="../media/image5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hyperlink" Target="https://github.com/bozenne/tutorial-DagStat2025-GPC" TargetMode="External"/><Relationship Id="rId4" Type="http://schemas.openxmlformats.org/officeDocument/2006/relationships/image" Target="../media/image1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59.png"/><Relationship Id="rId4" Type="http://schemas.openxmlformats.org/officeDocument/2006/relationships/image" Target="../media/image57.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60.png"/><Relationship Id="rId4" Type="http://schemas.openxmlformats.org/officeDocument/2006/relationships/image" Target="../media/image63.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61.png"/><Relationship Id="rId4" Type="http://schemas.openxmlformats.org/officeDocument/2006/relationships/image" Target="../media/image7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71.png"/><Relationship Id="rId4" Type="http://schemas.openxmlformats.org/officeDocument/2006/relationships/image" Target="../media/image64.png"/><Relationship Id="rId5" Type="http://schemas.openxmlformats.org/officeDocument/2006/relationships/image" Target="../media/image61.png"/><Relationship Id="rId6" Type="http://schemas.openxmlformats.org/officeDocument/2006/relationships/image" Target="../media/image4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65.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 Id="rId3" Type="http://schemas.openxmlformats.org/officeDocument/2006/relationships/image" Target="../media/image59.png"/><Relationship Id="rId4" Type="http://schemas.openxmlformats.org/officeDocument/2006/relationships/image" Target="../media/image66.png"/><Relationship Id="rId5" Type="http://schemas.openxmlformats.org/officeDocument/2006/relationships/image" Target="../media/image68.png"/><Relationship Id="rId6" Type="http://schemas.openxmlformats.org/officeDocument/2006/relationships/image" Target="../media/image67.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72.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74.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7.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2.png"/><Relationship Id="rId4" Type="http://schemas.openxmlformats.org/officeDocument/2006/relationships/image" Target="../media/image70.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73.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75.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78.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76.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83.png"/><Relationship Id="rId4" Type="http://schemas.openxmlformats.org/officeDocument/2006/relationships/image" Target="../media/image80.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77.png"/><Relationship Id="rId4" Type="http://schemas.openxmlformats.org/officeDocument/2006/relationships/image" Target="../media/image79.png"/><Relationship Id="rId5" Type="http://schemas.openxmlformats.org/officeDocument/2006/relationships/image" Target="../media/image81.png"/><Relationship Id="rId6" Type="http://schemas.openxmlformats.org/officeDocument/2006/relationships/image" Target="../media/image49.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7.xml"/><Relationship Id="rId3" Type="http://schemas.openxmlformats.org/officeDocument/2006/relationships/image" Target="../media/image82.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49.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image" Target="../media/image86.png"/><Relationship Id="rId4" Type="http://schemas.openxmlformats.org/officeDocument/2006/relationships/image" Target="../media/image84.png"/><Relationship Id="rId5" Type="http://schemas.openxmlformats.org/officeDocument/2006/relationships/image" Target="../media/image85.png"/><Relationship Id="rId6" Type="http://schemas.openxmlformats.org/officeDocument/2006/relationships/image" Target="../media/image49.png"/><Relationship Id="rId7" Type="http://schemas.openxmlformats.org/officeDocument/2006/relationships/image" Target="../media/image9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109.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image" Target="../media/image90.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image" Target="../media/image87.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image" Target="../media/image88.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 Id="rId3" Type="http://schemas.openxmlformats.org/officeDocument/2006/relationships/image" Target="../media/image95.png"/><Relationship Id="rId4" Type="http://schemas.openxmlformats.org/officeDocument/2006/relationships/image" Target="../media/image89.png"/><Relationship Id="rId5" Type="http://schemas.openxmlformats.org/officeDocument/2006/relationships/image" Target="../media/image92.png"/><Relationship Id="rId6" Type="http://schemas.openxmlformats.org/officeDocument/2006/relationships/image" Target="../media/image96.png"/><Relationship Id="rId7" Type="http://schemas.openxmlformats.org/officeDocument/2006/relationships/image" Target="../media/image97.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 Id="rId3" Type="http://schemas.openxmlformats.org/officeDocument/2006/relationships/image" Target="../media/image98.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 Id="rId3" Type="http://schemas.openxmlformats.org/officeDocument/2006/relationships/image" Target="../media/image93.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 Id="rId3" Type="http://schemas.openxmlformats.org/officeDocument/2006/relationships/image" Target="../media/image94.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 Id="rId3" Type="http://schemas.openxmlformats.org/officeDocument/2006/relationships/image" Target="../media/image100.png"/><Relationship Id="rId4" Type="http://schemas.openxmlformats.org/officeDocument/2006/relationships/image" Target="../media/image99.png"/><Relationship Id="rId5" Type="http://schemas.openxmlformats.org/officeDocument/2006/relationships/image" Target="../media/image101.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4.png"/><Relationship Id="rId4" Type="http://schemas.openxmlformats.org/officeDocument/2006/relationships/image" Target="../media/image14.png"/><Relationship Id="rId5" Type="http://schemas.openxmlformats.org/officeDocument/2006/relationships/image" Target="../media/image2.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 Id="rId3" Type="http://schemas.openxmlformats.org/officeDocument/2006/relationships/image" Target="../media/image103.png"/><Relationship Id="rId4" Type="http://schemas.openxmlformats.org/officeDocument/2006/relationships/image" Target="../media/image102.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 Id="rId3" Type="http://schemas.openxmlformats.org/officeDocument/2006/relationships/image" Target="../media/image106.png"/><Relationship Id="rId4" Type="http://schemas.openxmlformats.org/officeDocument/2006/relationships/image" Target="../media/image116.png"/><Relationship Id="rId5" Type="http://schemas.openxmlformats.org/officeDocument/2006/relationships/image" Target="../media/image132.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4.xml"/><Relationship Id="rId3" Type="http://schemas.openxmlformats.org/officeDocument/2006/relationships/image" Target="../media/image111.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 Id="rId3" Type="http://schemas.openxmlformats.org/officeDocument/2006/relationships/image" Target="../media/image107.png"/><Relationship Id="rId4" Type="http://schemas.openxmlformats.org/officeDocument/2006/relationships/image" Target="../media/image104.png"/><Relationship Id="rId5" Type="http://schemas.openxmlformats.org/officeDocument/2006/relationships/image" Target="../media/image105.png"/><Relationship Id="rId6" Type="http://schemas.openxmlformats.org/officeDocument/2006/relationships/image" Target="../media/image108.png"/><Relationship Id="rId7" Type="http://schemas.openxmlformats.org/officeDocument/2006/relationships/image" Target="../media/image49.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 Id="rId3" Type="http://schemas.openxmlformats.org/officeDocument/2006/relationships/image" Target="../media/image57.jp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 Id="rId3" Type="http://schemas.openxmlformats.org/officeDocument/2006/relationships/image" Target="../media/image114.png"/><Relationship Id="rId4" Type="http://schemas.openxmlformats.org/officeDocument/2006/relationships/image" Target="../media/image4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 Id="rId3" Type="http://schemas.openxmlformats.org/officeDocument/2006/relationships/image" Target="../media/image113.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 Id="rId3" Type="http://schemas.openxmlformats.org/officeDocument/2006/relationships/image" Target="../media/image111.png"/><Relationship Id="rId4" Type="http://schemas.openxmlformats.org/officeDocument/2006/relationships/image" Target="../media/image110.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 Id="rId3" Type="http://schemas.openxmlformats.org/officeDocument/2006/relationships/image" Target="../media/image112.png"/><Relationship Id="rId4" Type="http://schemas.openxmlformats.org/officeDocument/2006/relationships/image" Target="../media/image120.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5.xml"/><Relationship Id="rId3" Type="http://schemas.openxmlformats.org/officeDocument/2006/relationships/image" Target="../media/image115.png"/><Relationship Id="rId4" Type="http://schemas.openxmlformats.org/officeDocument/2006/relationships/image" Target="../media/image118.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6.xml"/><Relationship Id="rId3" Type="http://schemas.openxmlformats.org/officeDocument/2006/relationships/image" Target="../media/image117.png"/><Relationship Id="rId4" Type="http://schemas.openxmlformats.org/officeDocument/2006/relationships/image" Target="../media/image121.png"/><Relationship Id="rId5" Type="http://schemas.openxmlformats.org/officeDocument/2006/relationships/image" Target="../media/image119.png"/><Relationship Id="rId6" Type="http://schemas.openxmlformats.org/officeDocument/2006/relationships/image" Target="../media/image123.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7.xml"/><Relationship Id="rId3" Type="http://schemas.openxmlformats.org/officeDocument/2006/relationships/image" Target="../media/image125.png"/><Relationship Id="rId4" Type="http://schemas.openxmlformats.org/officeDocument/2006/relationships/image" Target="../media/image122.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8.xml"/><Relationship Id="rId3" Type="http://schemas.openxmlformats.org/officeDocument/2006/relationships/image" Target="../media/image126.png"/><Relationship Id="rId4" Type="http://schemas.openxmlformats.org/officeDocument/2006/relationships/image" Target="../media/image124.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9.xml"/><Relationship Id="rId3" Type="http://schemas.openxmlformats.org/officeDocument/2006/relationships/image" Target="../media/image127.png"/><Relationship Id="rId4" Type="http://schemas.openxmlformats.org/officeDocument/2006/relationships/image" Target="../media/image133.png"/><Relationship Id="rId5" Type="http://schemas.openxmlformats.org/officeDocument/2006/relationships/image" Target="../media/image131.png"/><Relationship Id="rId6" Type="http://schemas.openxmlformats.org/officeDocument/2006/relationships/image" Target="../media/image12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6.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0.xml"/><Relationship Id="rId3" Type="http://schemas.openxmlformats.org/officeDocument/2006/relationships/image" Target="../media/image134.png"/><Relationship Id="rId4" Type="http://schemas.openxmlformats.org/officeDocument/2006/relationships/image" Target="../media/image130.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1.xml"/><Relationship Id="rId3" Type="http://schemas.openxmlformats.org/officeDocument/2006/relationships/image" Target="../media/image128.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2.xml"/><Relationship Id="rId3" Type="http://schemas.openxmlformats.org/officeDocument/2006/relationships/image" Target="../media/image136.png"/><Relationship Id="rId4" Type="http://schemas.openxmlformats.org/officeDocument/2006/relationships/image" Target="../media/image135.png"/><Relationship Id="rId5" Type="http://schemas.openxmlformats.org/officeDocument/2006/relationships/image" Target="../media/image137.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3.xml"/><Relationship Id="rId3" Type="http://schemas.openxmlformats.org/officeDocument/2006/relationships/image" Target="../media/image138.png"/><Relationship Id="rId4" Type="http://schemas.openxmlformats.org/officeDocument/2006/relationships/image" Target="../media/image139.png"/><Relationship Id="rId5" Type="http://schemas.openxmlformats.org/officeDocument/2006/relationships/image" Target="../media/image141.png"/><Relationship Id="rId6" Type="http://schemas.openxmlformats.org/officeDocument/2006/relationships/image" Target="../media/image140.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4.xml"/><Relationship Id="rId3" Type="http://schemas.openxmlformats.org/officeDocument/2006/relationships/image" Target="../media/image142.png"/><Relationship Id="rId4" Type="http://schemas.openxmlformats.org/officeDocument/2006/relationships/image" Target="../media/image143.png"/><Relationship Id="rId5" Type="http://schemas.openxmlformats.org/officeDocument/2006/relationships/image" Target="../media/image144.png"/><Relationship Id="rId6" Type="http://schemas.openxmlformats.org/officeDocument/2006/relationships/image" Target="../media/image150.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7.xml"/><Relationship Id="rId3" Type="http://schemas.openxmlformats.org/officeDocument/2006/relationships/image" Target="../media/image49.png"/><Relationship Id="rId4" Type="http://schemas.openxmlformats.org/officeDocument/2006/relationships/image" Target="../media/image148.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9.xml"/><Relationship Id="rId3" Type="http://schemas.openxmlformats.org/officeDocument/2006/relationships/image" Target="../media/image15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7" name="Shape 87"/>
        <p:cNvGrpSpPr/>
        <p:nvPr/>
      </p:nvGrpSpPr>
      <p:grpSpPr>
        <a:xfrm>
          <a:off x="0" y="0"/>
          <a:ext cx="0" cy="0"/>
          <a:chOff x="0" y="0"/>
          <a:chExt cx="0" cy="0"/>
        </a:xfrm>
      </p:grpSpPr>
      <p:sp>
        <p:nvSpPr>
          <p:cNvPr id="88" name="Google Shape;88;p1"/>
          <p:cNvSpPr txBox="1"/>
          <p:nvPr>
            <p:ph type="ctrTitle"/>
          </p:nvPr>
        </p:nvSpPr>
        <p:spPr>
          <a:xfrm>
            <a:off x="1452379" y="2133217"/>
            <a:ext cx="9144000" cy="23876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222222"/>
              </a:buClr>
              <a:buSzPts val="3600"/>
              <a:buFont typeface="Calibri"/>
              <a:buNone/>
            </a:pPr>
            <a:r>
              <a:rPr b="0" i="0" lang="nl-BE" sz="3600">
                <a:solidFill>
                  <a:srgbClr val="222222"/>
                </a:solidFill>
                <a:latin typeface="Calibri"/>
                <a:ea typeface="Calibri"/>
                <a:cs typeface="Calibri"/>
                <a:sym typeface="Calibri"/>
              </a:rPr>
              <a:t>Generalized pairwise comparisons: </a:t>
            </a:r>
            <a:br>
              <a:rPr b="0" i="0" lang="nl-BE" sz="3600">
                <a:solidFill>
                  <a:srgbClr val="222222"/>
                </a:solidFill>
                <a:latin typeface="Calibri"/>
                <a:ea typeface="Calibri"/>
                <a:cs typeface="Calibri"/>
                <a:sym typeface="Calibri"/>
              </a:rPr>
            </a:br>
            <a:r>
              <a:rPr b="0" i="0" lang="nl-BE" sz="3600">
                <a:solidFill>
                  <a:srgbClr val="222222"/>
                </a:solidFill>
                <a:latin typeface="Calibri"/>
                <a:ea typeface="Calibri"/>
                <a:cs typeface="Calibri"/>
                <a:sym typeface="Calibri"/>
              </a:rPr>
              <a:t>A practical guide to the design and analysis of</a:t>
            </a:r>
            <a:br>
              <a:rPr b="0" i="0" lang="nl-BE" sz="3600">
                <a:solidFill>
                  <a:srgbClr val="222222"/>
                </a:solidFill>
                <a:latin typeface="Calibri"/>
                <a:ea typeface="Calibri"/>
                <a:cs typeface="Calibri"/>
                <a:sym typeface="Calibri"/>
              </a:rPr>
            </a:br>
            <a:r>
              <a:rPr b="0" i="0" lang="nl-BE" sz="3600">
                <a:solidFill>
                  <a:srgbClr val="222222"/>
                </a:solidFill>
                <a:latin typeface="Calibri"/>
                <a:ea typeface="Calibri"/>
                <a:cs typeface="Calibri"/>
                <a:sym typeface="Calibri"/>
              </a:rPr>
              <a:t>patient-centric trials</a:t>
            </a:r>
            <a:endParaRPr b="1" sz="3600">
              <a:solidFill>
                <a:schemeClr val="dk1"/>
              </a:solidFill>
            </a:endParaRPr>
          </a:p>
        </p:txBody>
      </p:sp>
      <p:sp>
        <p:nvSpPr>
          <p:cNvPr id="89" name="Google Shape;89;p1"/>
          <p:cNvSpPr txBox="1"/>
          <p:nvPr/>
        </p:nvSpPr>
        <p:spPr>
          <a:xfrm>
            <a:off x="275729" y="5155007"/>
            <a:ext cx="3218058" cy="1564683"/>
          </a:xfrm>
          <a:prstGeom prst="rect">
            <a:avLst/>
          </a:prstGeom>
          <a:noFill/>
          <a:ln>
            <a:noFill/>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Clr>
                <a:srgbClr val="000000"/>
              </a:buClr>
              <a:buSzPts val="1800"/>
              <a:buFont typeface="Arial"/>
              <a:buNone/>
            </a:pPr>
            <a:r>
              <a:rPr b="0" i="0" lang="nl-BE" sz="1800" u="none" cap="none" strike="noStrike">
                <a:solidFill>
                  <a:srgbClr val="000000"/>
                </a:solidFill>
                <a:latin typeface="Calibri"/>
                <a:ea typeface="Calibri"/>
                <a:cs typeface="Calibri"/>
                <a:sym typeface="Calibri"/>
              </a:rPr>
              <a:t>Johan Verbeeck PhD</a:t>
            </a:r>
            <a:endParaRPr/>
          </a:p>
          <a:p>
            <a:pPr indent="0" lvl="0" marL="0" marR="0" rtl="0" algn="l">
              <a:lnSpc>
                <a:spcPct val="90000"/>
              </a:lnSpc>
              <a:spcBef>
                <a:spcPts val="1000"/>
              </a:spcBef>
              <a:spcAft>
                <a:spcPts val="0"/>
              </a:spcAft>
              <a:buClr>
                <a:srgbClr val="000000"/>
              </a:buClr>
              <a:buSzPts val="1800"/>
              <a:buFont typeface="Arial"/>
              <a:buNone/>
            </a:pPr>
            <a:r>
              <a:rPr b="0" i="0" lang="nl-BE" sz="1800" u="sng" cap="none" strike="noStrike">
                <a:solidFill>
                  <a:srgbClr val="000000"/>
                </a:solidFill>
                <a:latin typeface="Calibri"/>
                <a:ea typeface="Calibri"/>
                <a:cs typeface="Calibri"/>
                <a:sym typeface="Calibri"/>
                <a:hlinkClick r:id="rId3">
                  <a:extLst>
                    <a:ext uri="{A12FA001-AC4F-418D-AE19-62706E023703}">
                      <ahyp:hlinkClr val="tx"/>
                    </a:ext>
                  </a:extLst>
                </a:hlinkClick>
              </a:rPr>
              <a:t>johan.verbeeck@uhasselt.be</a:t>
            </a:r>
            <a:endParaRPr b="0" i="0" sz="1800" u="none" cap="none" strike="noStrike">
              <a:solidFill>
                <a:srgbClr val="000000"/>
              </a:solidFill>
              <a:latin typeface="Calibri"/>
              <a:ea typeface="Calibri"/>
              <a:cs typeface="Calibri"/>
              <a:sym typeface="Calibri"/>
            </a:endParaRPr>
          </a:p>
          <a:p>
            <a:pPr indent="0" lvl="0" marL="0" marR="0" rtl="0" algn="l">
              <a:lnSpc>
                <a:spcPct val="90000"/>
              </a:lnSpc>
              <a:spcBef>
                <a:spcPts val="1000"/>
              </a:spcBef>
              <a:spcAft>
                <a:spcPts val="0"/>
              </a:spcAft>
              <a:buClr>
                <a:srgbClr val="000000"/>
              </a:buClr>
              <a:buSzPts val="1800"/>
              <a:buFont typeface="Arial"/>
              <a:buNone/>
            </a:pPr>
            <a:r>
              <a:rPr b="0" i="0" lang="nl-BE" sz="1800" u="none" cap="none" strike="noStrike">
                <a:solidFill>
                  <a:srgbClr val="000000"/>
                </a:solidFill>
                <a:latin typeface="Calibri"/>
                <a:ea typeface="Calibri"/>
                <a:cs typeface="Calibri"/>
                <a:sym typeface="Calibri"/>
              </a:rPr>
              <a:t>Data Science Institute</a:t>
            </a:r>
            <a:endParaRPr/>
          </a:p>
          <a:p>
            <a:pPr indent="0" lvl="0" marL="0" marR="0" rtl="0" algn="l">
              <a:lnSpc>
                <a:spcPct val="90000"/>
              </a:lnSpc>
              <a:spcBef>
                <a:spcPts val="1000"/>
              </a:spcBef>
              <a:spcAft>
                <a:spcPts val="0"/>
              </a:spcAft>
              <a:buClr>
                <a:srgbClr val="000000"/>
              </a:buClr>
              <a:buSzPts val="1800"/>
              <a:buFont typeface="Arial"/>
              <a:buNone/>
            </a:pPr>
            <a:r>
              <a:rPr b="0" i="0" lang="nl-BE" sz="1800" u="none" cap="none" strike="noStrike">
                <a:solidFill>
                  <a:srgbClr val="000000"/>
                </a:solidFill>
                <a:latin typeface="Calibri"/>
                <a:ea typeface="Calibri"/>
                <a:cs typeface="Calibri"/>
                <a:sym typeface="Calibri"/>
              </a:rPr>
              <a:t>UHasselt - Belgium</a:t>
            </a:r>
            <a:endParaRPr b="0" i="0" sz="1800" u="none" cap="none" strike="noStrike">
              <a:solidFill>
                <a:srgbClr val="000000"/>
              </a:solidFill>
              <a:latin typeface="Calibri"/>
              <a:ea typeface="Calibri"/>
              <a:cs typeface="Calibri"/>
              <a:sym typeface="Calibri"/>
            </a:endParaRPr>
          </a:p>
        </p:txBody>
      </p:sp>
      <p:pic>
        <p:nvPicPr>
          <p:cNvPr id="90" name="Google Shape;90;p1"/>
          <p:cNvPicPr preferRelativeResize="0"/>
          <p:nvPr/>
        </p:nvPicPr>
        <p:blipFill rotWithShape="1">
          <a:blip r:embed="rId4">
            <a:alphaModFix/>
          </a:blip>
          <a:srcRect b="0" l="86727" r="0" t="0"/>
          <a:stretch/>
        </p:blipFill>
        <p:spPr>
          <a:xfrm flipH="1" rot="-1784540">
            <a:off x="9327996" y="-1389670"/>
            <a:ext cx="2536767" cy="5560832"/>
          </a:xfrm>
          <a:prstGeom prst="rect">
            <a:avLst/>
          </a:prstGeom>
          <a:noFill/>
          <a:ln>
            <a:noFill/>
          </a:ln>
        </p:spPr>
      </p:pic>
      <p:pic>
        <p:nvPicPr>
          <p:cNvPr id="91" name="Google Shape;91;p1"/>
          <p:cNvPicPr preferRelativeResize="0"/>
          <p:nvPr/>
        </p:nvPicPr>
        <p:blipFill rotWithShape="1">
          <a:blip r:embed="rId5">
            <a:alphaModFix/>
          </a:blip>
          <a:srcRect b="0" l="0" r="0" t="0"/>
          <a:stretch/>
        </p:blipFill>
        <p:spPr>
          <a:xfrm>
            <a:off x="3516167" y="5122750"/>
            <a:ext cx="1543050" cy="1428750"/>
          </a:xfrm>
          <a:prstGeom prst="rect">
            <a:avLst/>
          </a:prstGeom>
          <a:noFill/>
          <a:ln>
            <a:noFill/>
          </a:ln>
        </p:spPr>
      </p:pic>
      <p:sp>
        <p:nvSpPr>
          <p:cNvPr id="92" name="Google Shape;92;p1"/>
          <p:cNvSpPr txBox="1"/>
          <p:nvPr/>
        </p:nvSpPr>
        <p:spPr>
          <a:xfrm>
            <a:off x="8497719" y="5054784"/>
            <a:ext cx="3597395" cy="1564682"/>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000000"/>
              </a:buClr>
              <a:buSzPts val="1800"/>
              <a:buFont typeface="Arial"/>
              <a:buNone/>
            </a:pPr>
            <a:r>
              <a:rPr b="0" i="0" lang="nl-BE" sz="1800" u="none" cap="none" strike="noStrike">
                <a:solidFill>
                  <a:srgbClr val="000000"/>
                </a:solidFill>
                <a:latin typeface="Calibri"/>
                <a:ea typeface="Calibri"/>
                <a:cs typeface="Calibri"/>
                <a:sym typeface="Calibri"/>
              </a:rPr>
              <a:t>Brice Ozenne PhD</a:t>
            </a:r>
            <a:endParaRPr/>
          </a:p>
          <a:p>
            <a:pPr indent="0" lvl="0" marL="0" marR="0" rtl="0" algn="l">
              <a:lnSpc>
                <a:spcPct val="90000"/>
              </a:lnSpc>
              <a:spcBef>
                <a:spcPts val="1000"/>
              </a:spcBef>
              <a:spcAft>
                <a:spcPts val="0"/>
              </a:spcAft>
              <a:buClr>
                <a:srgbClr val="000000"/>
              </a:buClr>
              <a:buSzPts val="1800"/>
              <a:buFont typeface="Arial"/>
              <a:buNone/>
            </a:pPr>
            <a:r>
              <a:rPr b="0" i="0" lang="nl-BE" sz="1800" u="sng" cap="none" strike="noStrike">
                <a:solidFill>
                  <a:srgbClr val="000000"/>
                </a:solidFill>
                <a:latin typeface="Calibri"/>
                <a:ea typeface="Calibri"/>
                <a:cs typeface="Calibri"/>
                <a:sym typeface="Calibri"/>
                <a:hlinkClick r:id="rId6">
                  <a:extLst>
                    <a:ext uri="{A12FA001-AC4F-418D-AE19-62706E023703}">
                      <ahyp:hlinkClr val="tx"/>
                    </a:ext>
                  </a:extLst>
                </a:hlinkClick>
              </a:rPr>
              <a:t>brice.ozenne@nru.dk</a:t>
            </a:r>
            <a:endParaRPr b="0" i="0" sz="1800" u="none" cap="none" strike="noStrike">
              <a:solidFill>
                <a:srgbClr val="000000"/>
              </a:solidFill>
              <a:latin typeface="Calibri"/>
              <a:ea typeface="Calibri"/>
              <a:cs typeface="Calibri"/>
              <a:sym typeface="Calibri"/>
            </a:endParaRPr>
          </a:p>
          <a:p>
            <a:pPr indent="0" lvl="0" marL="0" marR="0" rtl="0" algn="l">
              <a:lnSpc>
                <a:spcPct val="90000"/>
              </a:lnSpc>
              <a:spcBef>
                <a:spcPts val="1000"/>
              </a:spcBef>
              <a:spcAft>
                <a:spcPts val="0"/>
              </a:spcAft>
              <a:buClr>
                <a:srgbClr val="000000"/>
              </a:buClr>
              <a:buSzPts val="1800"/>
              <a:buFont typeface="Arial"/>
              <a:buNone/>
            </a:pPr>
            <a:r>
              <a:rPr b="0" i="0" lang="nl-BE" sz="1800" u="none" cap="none" strike="noStrike">
                <a:solidFill>
                  <a:srgbClr val="000000"/>
                </a:solidFill>
                <a:latin typeface="Calibri"/>
                <a:ea typeface="Calibri"/>
                <a:cs typeface="Calibri"/>
                <a:sym typeface="Calibri"/>
              </a:rPr>
              <a:t>Biostatistics &amp; Neurobiology Research Unit</a:t>
            </a:r>
            <a:endParaRPr/>
          </a:p>
          <a:p>
            <a:pPr indent="0" lvl="0" marL="0" marR="0" rtl="0" algn="l">
              <a:lnSpc>
                <a:spcPct val="90000"/>
              </a:lnSpc>
              <a:spcBef>
                <a:spcPts val="1000"/>
              </a:spcBef>
              <a:spcAft>
                <a:spcPts val="0"/>
              </a:spcAft>
              <a:buClr>
                <a:srgbClr val="000000"/>
              </a:buClr>
              <a:buSzPts val="1800"/>
              <a:buFont typeface="Arial"/>
              <a:buNone/>
            </a:pPr>
            <a:r>
              <a:rPr b="0" i="0" lang="nl-BE" sz="1800" u="none" cap="none" strike="noStrike">
                <a:solidFill>
                  <a:srgbClr val="000000"/>
                </a:solidFill>
                <a:latin typeface="Calibri"/>
                <a:ea typeface="Calibri"/>
                <a:cs typeface="Calibri"/>
                <a:sym typeface="Calibri"/>
              </a:rPr>
              <a:t>University of Copenhagen- Denmark</a:t>
            </a:r>
            <a:endParaRPr b="0" i="0" sz="1800" u="none" cap="none" strike="noStrike">
              <a:solidFill>
                <a:srgbClr val="000000"/>
              </a:solidFill>
              <a:latin typeface="Calibri"/>
              <a:ea typeface="Calibri"/>
              <a:cs typeface="Calibri"/>
              <a:sym typeface="Calibri"/>
            </a:endParaRPr>
          </a:p>
        </p:txBody>
      </p:sp>
      <p:pic>
        <p:nvPicPr>
          <p:cNvPr descr="University of Copenhagen | Columbia ICEP" id="93" name="Google Shape;93;p1"/>
          <p:cNvPicPr preferRelativeResize="0"/>
          <p:nvPr/>
        </p:nvPicPr>
        <p:blipFill rotWithShape="1">
          <a:blip r:embed="rId7">
            <a:alphaModFix/>
          </a:blip>
          <a:srcRect b="0" l="0" r="0" t="0"/>
          <a:stretch/>
        </p:blipFill>
        <p:spPr>
          <a:xfrm>
            <a:off x="5164494" y="5237649"/>
            <a:ext cx="3227948" cy="1198952"/>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1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nl-BE"/>
              <a:t>Issues with hazard ratio</a:t>
            </a:r>
            <a:endParaRPr/>
          </a:p>
        </p:txBody>
      </p:sp>
      <p:sp>
        <p:nvSpPr>
          <p:cNvPr id="180" name="Google Shape;180;p10"/>
          <p:cNvSpPr txBox="1"/>
          <p:nvPr>
            <p:ph idx="1" type="body"/>
          </p:nvPr>
        </p:nvSpPr>
        <p:spPr>
          <a:xfrm>
            <a:off x="838200" y="1510664"/>
            <a:ext cx="10515600" cy="5113655"/>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nl-BE"/>
              <a:t>Misinterpretation:</a:t>
            </a:r>
            <a:endParaRPr/>
          </a:p>
          <a:p>
            <a:pPr indent="0" lvl="0" marL="0" rtl="0" algn="l">
              <a:lnSpc>
                <a:spcPct val="90000"/>
              </a:lnSpc>
              <a:spcBef>
                <a:spcPts val="1000"/>
              </a:spcBef>
              <a:spcAft>
                <a:spcPts val="0"/>
              </a:spcAft>
              <a:buClr>
                <a:schemeClr val="dk1"/>
              </a:buClr>
              <a:buSzPts val="2800"/>
              <a:buNone/>
            </a:pPr>
            <a:r>
              <a:rPr lang="nl-BE"/>
              <a:t>	</a:t>
            </a:r>
            <a:endParaRPr/>
          </a:p>
          <a:p>
            <a:pPr indent="0" lvl="0" marL="0" rtl="0" algn="l">
              <a:lnSpc>
                <a:spcPct val="90000"/>
              </a:lnSpc>
              <a:spcBef>
                <a:spcPts val="1000"/>
              </a:spcBef>
              <a:spcAft>
                <a:spcPts val="0"/>
              </a:spcAft>
              <a:buClr>
                <a:schemeClr val="dk1"/>
              </a:buClr>
              <a:buSzPts val="2800"/>
              <a:buNone/>
            </a:pPr>
            <a:r>
              <a:t/>
            </a:r>
            <a:endParaRPr/>
          </a:p>
          <a:p>
            <a:pPr indent="0" lvl="0" marL="0" rtl="0" algn="l">
              <a:lnSpc>
                <a:spcPct val="90000"/>
              </a:lnSpc>
              <a:spcBef>
                <a:spcPts val="1000"/>
              </a:spcBef>
              <a:spcAft>
                <a:spcPts val="0"/>
              </a:spcAft>
              <a:buClr>
                <a:schemeClr val="dk1"/>
              </a:buClr>
              <a:buSzPts val="2800"/>
              <a:buNone/>
            </a:pPr>
            <a:r>
              <a:t/>
            </a:r>
            <a:endParaRPr/>
          </a:p>
          <a:p>
            <a:pPr indent="0" lvl="0" marL="0" rtl="0" algn="l">
              <a:lnSpc>
                <a:spcPct val="90000"/>
              </a:lnSpc>
              <a:spcBef>
                <a:spcPts val="1000"/>
              </a:spcBef>
              <a:spcAft>
                <a:spcPts val="0"/>
              </a:spcAft>
              <a:buClr>
                <a:schemeClr val="dk1"/>
              </a:buClr>
              <a:buSzPts val="2800"/>
              <a:buNone/>
            </a:pPr>
            <a:r>
              <a:t/>
            </a:r>
            <a:endParaRPr/>
          </a:p>
          <a:p>
            <a:pPr indent="0" lvl="0" marL="0" rtl="0" algn="l">
              <a:lnSpc>
                <a:spcPct val="90000"/>
              </a:lnSpc>
              <a:spcBef>
                <a:spcPts val="1000"/>
              </a:spcBef>
              <a:spcAft>
                <a:spcPts val="0"/>
              </a:spcAft>
              <a:buClr>
                <a:schemeClr val="dk1"/>
              </a:buClr>
              <a:buSzPts val="2800"/>
              <a:buNone/>
            </a:pPr>
            <a:r>
              <a:t/>
            </a:r>
            <a:endParaRPr/>
          </a:p>
          <a:p>
            <a:pPr indent="0" lvl="0" marL="0" rtl="0" algn="l">
              <a:lnSpc>
                <a:spcPct val="90000"/>
              </a:lnSpc>
              <a:spcBef>
                <a:spcPts val="1000"/>
              </a:spcBef>
              <a:spcAft>
                <a:spcPts val="0"/>
              </a:spcAft>
              <a:buClr>
                <a:schemeClr val="dk1"/>
              </a:buClr>
              <a:buSzPts val="2800"/>
              <a:buNone/>
            </a:pPr>
            <a:r>
              <a:t/>
            </a:r>
            <a:endParaRPr/>
          </a:p>
          <a:p>
            <a:pPr indent="0" lvl="0" marL="0" rtl="0" algn="l">
              <a:lnSpc>
                <a:spcPct val="90000"/>
              </a:lnSpc>
              <a:spcBef>
                <a:spcPts val="1000"/>
              </a:spcBef>
              <a:spcAft>
                <a:spcPts val="0"/>
              </a:spcAft>
              <a:buClr>
                <a:schemeClr val="dk1"/>
              </a:buClr>
              <a:buSzPts val="2800"/>
              <a:buNone/>
            </a:pPr>
            <a:r>
              <a:t/>
            </a:r>
            <a:endParaRPr/>
          </a:p>
          <a:p>
            <a:pPr indent="-228600" lvl="0" marL="228600" rtl="0" algn="l">
              <a:lnSpc>
                <a:spcPct val="90000"/>
              </a:lnSpc>
              <a:spcBef>
                <a:spcPts val="1000"/>
              </a:spcBef>
              <a:spcAft>
                <a:spcPts val="0"/>
              </a:spcAft>
              <a:buClr>
                <a:schemeClr val="dk1"/>
              </a:buClr>
              <a:buSzPts val="2800"/>
              <a:buChar char="•"/>
            </a:pPr>
            <a:r>
              <a:rPr lang="nl-BE"/>
              <a:t> HR is time-dependent unless the hazard rates are proportional over time</a:t>
            </a:r>
            <a:endParaRPr/>
          </a:p>
        </p:txBody>
      </p:sp>
      <p:pic>
        <p:nvPicPr>
          <p:cNvPr id="181" name="Google Shape;181;p10"/>
          <p:cNvPicPr preferRelativeResize="0"/>
          <p:nvPr/>
        </p:nvPicPr>
        <p:blipFill rotWithShape="1">
          <a:blip r:embed="rId3">
            <a:alphaModFix/>
          </a:blip>
          <a:srcRect b="0" l="0" r="0" t="0"/>
          <a:stretch/>
        </p:blipFill>
        <p:spPr>
          <a:xfrm>
            <a:off x="2065019" y="2062322"/>
            <a:ext cx="7830821" cy="3489322"/>
          </a:xfrm>
          <a:prstGeom prst="rect">
            <a:avLst/>
          </a:prstGeom>
          <a:noFill/>
          <a:ln>
            <a:noFill/>
          </a:ln>
        </p:spPr>
      </p:pic>
      <p:sp>
        <p:nvSpPr>
          <p:cNvPr id="182" name="Google Shape;182;p10"/>
          <p:cNvSpPr txBox="1"/>
          <p:nvPr/>
        </p:nvSpPr>
        <p:spPr>
          <a:xfrm>
            <a:off x="8327484" y="6238268"/>
            <a:ext cx="3731100" cy="831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nl-BE" sz="1600">
                <a:solidFill>
                  <a:schemeClr val="dk1"/>
                </a:solidFill>
                <a:latin typeface="Calibri"/>
                <a:ea typeface="Calibri"/>
                <a:cs typeface="Calibri"/>
                <a:sym typeface="Calibri"/>
              </a:rPr>
              <a:t>Verbeeck et al. JACC (2023)</a:t>
            </a:r>
            <a:endParaRPr/>
          </a:p>
          <a:p>
            <a:pPr indent="0" lvl="0" marL="0" marR="0" rtl="0" algn="l">
              <a:spcBef>
                <a:spcPts val="0"/>
              </a:spcBef>
              <a:spcAft>
                <a:spcPts val="0"/>
              </a:spcAft>
              <a:buNone/>
            </a:pPr>
            <a:r>
              <a:rPr i="1" lang="nl-BE" sz="1600">
                <a:solidFill>
                  <a:schemeClr val="dk1"/>
                </a:solidFill>
                <a:latin typeface="Calibri"/>
                <a:ea typeface="Calibri"/>
                <a:cs typeface="Calibri"/>
                <a:sym typeface="Calibri"/>
              </a:rPr>
              <a:t>Verbeeck et al. EHJ:ACVC (2024)</a:t>
            </a:r>
            <a:endParaRPr/>
          </a:p>
          <a:p>
            <a:pPr indent="0" lvl="0" marL="0" marR="0" rtl="0" algn="l">
              <a:spcBef>
                <a:spcPts val="0"/>
              </a:spcBef>
              <a:spcAft>
                <a:spcPts val="0"/>
              </a:spcAft>
              <a:buNone/>
            </a:pPr>
            <a:r>
              <a:t/>
            </a:r>
            <a:endParaRPr i="1" sz="1600">
              <a:solidFill>
                <a:schemeClr val="dk1"/>
              </a:solidFill>
              <a:latin typeface="Calibri"/>
              <a:ea typeface="Calibri"/>
              <a:cs typeface="Calibri"/>
              <a:sym typeface="Calibri"/>
            </a:endParaRPr>
          </a:p>
        </p:txBody>
      </p:sp>
      <p:sp>
        <p:nvSpPr>
          <p:cNvPr id="183" name="Google Shape;183;p10"/>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nl-BE"/>
              <a:t>‹#›</a:t>
            </a:fld>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5" name="Shape 1265"/>
        <p:cNvGrpSpPr/>
        <p:nvPr/>
      </p:nvGrpSpPr>
      <p:grpSpPr>
        <a:xfrm>
          <a:off x="0" y="0"/>
          <a:ext cx="0" cy="0"/>
          <a:chOff x="0" y="0"/>
          <a:chExt cx="0" cy="0"/>
        </a:xfrm>
      </p:grpSpPr>
      <p:sp>
        <p:nvSpPr>
          <p:cNvPr id="1266" name="Google Shape;1266;g33be1590239_0_200"/>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nl-BE"/>
              <a:t>‹#›</a:t>
            </a:fld>
            <a:endParaRPr/>
          </a:p>
        </p:txBody>
      </p:sp>
      <p:sp>
        <p:nvSpPr>
          <p:cNvPr id="1267" name="Google Shape;1267;g33be1590239_0_200"/>
          <p:cNvSpPr txBox="1"/>
          <p:nvPr/>
        </p:nvSpPr>
        <p:spPr>
          <a:xfrm>
            <a:off x="628806" y="410614"/>
            <a:ext cx="9137400" cy="1325700"/>
          </a:xfrm>
          <a:prstGeom prst="rect">
            <a:avLst/>
          </a:prstGeom>
          <a:noFill/>
          <a:ln>
            <a:noFill/>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Clr>
                <a:schemeClr val="dk1"/>
              </a:buClr>
              <a:buSzPts val="4400"/>
              <a:buFont typeface="Calibri"/>
              <a:buNone/>
            </a:pPr>
            <a:r>
              <a:rPr lang="nl-BE" sz="4400">
                <a:solidFill>
                  <a:schemeClr val="dk1"/>
                </a:solidFill>
                <a:latin typeface="Calibri"/>
                <a:ea typeface="Calibri"/>
                <a:cs typeface="Calibri"/>
                <a:sym typeface="Calibri"/>
              </a:rPr>
              <a:t>Challenges in designing trials with GPC</a:t>
            </a:r>
            <a:endParaRPr/>
          </a:p>
        </p:txBody>
      </p:sp>
      <p:sp>
        <p:nvSpPr>
          <p:cNvPr id="1268" name="Google Shape;1268;g33be1590239_0_200"/>
          <p:cNvSpPr txBox="1"/>
          <p:nvPr/>
        </p:nvSpPr>
        <p:spPr>
          <a:xfrm>
            <a:off x="452600" y="1289050"/>
            <a:ext cx="11616900" cy="4787100"/>
          </a:xfrm>
          <a:prstGeom prst="rect">
            <a:avLst/>
          </a:prstGeom>
          <a:noFill/>
          <a:ln>
            <a:noFill/>
          </a:ln>
        </p:spPr>
        <p:txBody>
          <a:bodyPr anchorCtr="0" anchor="t" bIns="45700" lIns="91425" spcFirstLastPara="1" rIns="91425" wrap="square" tIns="45700">
            <a:spAutoFit/>
          </a:bodyPr>
          <a:lstStyle/>
          <a:p>
            <a:pPr indent="0" lvl="0" marL="0" marR="0" rtl="0" algn="l">
              <a:lnSpc>
                <a:spcPct val="115000"/>
              </a:lnSpc>
              <a:spcBef>
                <a:spcPts val="0"/>
              </a:spcBef>
              <a:spcAft>
                <a:spcPts val="0"/>
              </a:spcAft>
              <a:buNone/>
            </a:pPr>
            <a:r>
              <a:rPr lang="nl-BE" sz="2800">
                <a:solidFill>
                  <a:schemeClr val="dk1"/>
                </a:solidFill>
                <a:latin typeface="Calibri"/>
                <a:ea typeface="Calibri"/>
                <a:cs typeface="Calibri"/>
                <a:sym typeface="Calibri"/>
              </a:rPr>
              <a:t>Definition of the estimand:</a:t>
            </a:r>
            <a:endParaRPr sz="2800">
              <a:solidFill>
                <a:schemeClr val="dk1"/>
              </a:solidFill>
              <a:latin typeface="Calibri"/>
              <a:ea typeface="Calibri"/>
              <a:cs typeface="Calibri"/>
              <a:sym typeface="Calibri"/>
            </a:endParaRPr>
          </a:p>
          <a:p>
            <a:pPr indent="-381000" lvl="0" marL="457200" rtl="0" algn="l">
              <a:lnSpc>
                <a:spcPct val="115000"/>
              </a:lnSpc>
              <a:spcBef>
                <a:spcPts val="0"/>
              </a:spcBef>
              <a:spcAft>
                <a:spcPts val="0"/>
              </a:spcAft>
              <a:buClr>
                <a:schemeClr val="dk1"/>
              </a:buClr>
              <a:buSzPts val="2400"/>
              <a:buChar char="•"/>
            </a:pPr>
            <a:r>
              <a:rPr lang="nl-BE" sz="2400">
                <a:solidFill>
                  <a:schemeClr val="dk1"/>
                </a:solidFill>
                <a:latin typeface="Calibri"/>
                <a:ea typeface="Calibri"/>
                <a:cs typeface="Calibri"/>
                <a:sym typeface="Calibri"/>
              </a:rPr>
              <a:t>ordering of the outcomes</a:t>
            </a:r>
            <a:endParaRPr sz="2400">
              <a:solidFill>
                <a:schemeClr val="dk1"/>
              </a:solidFill>
              <a:latin typeface="Calibri"/>
              <a:ea typeface="Calibri"/>
              <a:cs typeface="Calibri"/>
              <a:sym typeface="Calibri"/>
            </a:endParaRPr>
          </a:p>
          <a:p>
            <a:pPr indent="-381000" lvl="0" marL="457200" rtl="0" algn="l">
              <a:lnSpc>
                <a:spcPct val="115000"/>
              </a:lnSpc>
              <a:spcBef>
                <a:spcPts val="0"/>
              </a:spcBef>
              <a:spcAft>
                <a:spcPts val="0"/>
              </a:spcAft>
              <a:buClr>
                <a:schemeClr val="dk1"/>
              </a:buClr>
              <a:buSzPts val="2400"/>
              <a:buChar char="•"/>
            </a:pPr>
            <a:r>
              <a:rPr lang="nl-BE" sz="2400">
                <a:solidFill>
                  <a:schemeClr val="dk1"/>
                </a:solidFill>
                <a:latin typeface="Calibri"/>
                <a:ea typeface="Calibri"/>
                <a:cs typeface="Calibri"/>
                <a:sym typeface="Calibri"/>
              </a:rPr>
              <a:t>threshold(s) of clinical relevance</a:t>
            </a:r>
            <a:endParaRPr sz="2400">
              <a:solidFill>
                <a:schemeClr val="dk1"/>
              </a:solidFill>
              <a:latin typeface="Calibri"/>
              <a:ea typeface="Calibri"/>
              <a:cs typeface="Calibri"/>
              <a:sym typeface="Calibri"/>
            </a:endParaRPr>
          </a:p>
          <a:p>
            <a:pPr indent="-381000" lvl="0" marL="457200" rtl="0" algn="l">
              <a:lnSpc>
                <a:spcPct val="115000"/>
              </a:lnSpc>
              <a:spcBef>
                <a:spcPts val="0"/>
              </a:spcBef>
              <a:spcAft>
                <a:spcPts val="0"/>
              </a:spcAft>
              <a:buClr>
                <a:schemeClr val="dk1"/>
              </a:buClr>
              <a:buSzPts val="2400"/>
              <a:buChar char="•"/>
            </a:pPr>
            <a:r>
              <a:rPr lang="nl-BE" sz="2400">
                <a:solidFill>
                  <a:schemeClr val="dk1"/>
                </a:solidFill>
                <a:latin typeface="Calibri"/>
                <a:ea typeface="Calibri"/>
                <a:cs typeface="Calibri"/>
                <a:sym typeface="Calibri"/>
              </a:rPr>
              <a:t>encoding of the outcome: typically more neutral pairs when categorical vs. continuous</a:t>
            </a:r>
            <a:endParaRPr sz="2400">
              <a:solidFill>
                <a:schemeClr val="dk1"/>
              </a:solidFill>
              <a:latin typeface="Calibri"/>
              <a:ea typeface="Calibri"/>
              <a:cs typeface="Calibri"/>
              <a:sym typeface="Calibri"/>
            </a:endParaRPr>
          </a:p>
          <a:p>
            <a:pPr indent="0" lvl="0" marL="457200" rtl="0" algn="l">
              <a:lnSpc>
                <a:spcPct val="115000"/>
              </a:lnSpc>
              <a:spcBef>
                <a:spcPts val="0"/>
              </a:spcBef>
              <a:spcAft>
                <a:spcPts val="0"/>
              </a:spcAft>
              <a:buNone/>
            </a:pPr>
            <a:r>
              <a:rPr lang="nl-BE" sz="2400">
                <a:solidFill>
                  <a:schemeClr val="dk1"/>
                </a:solidFill>
                <a:latin typeface="Calibri"/>
                <a:ea typeface="Calibri"/>
                <a:cs typeface="Calibri"/>
                <a:sym typeface="Calibri"/>
              </a:rPr>
              <a:t>more neutral pairs =&gt; more weight for later outcomes</a:t>
            </a:r>
            <a:endParaRPr sz="2400">
              <a:solidFill>
                <a:schemeClr val="dk1"/>
              </a:solidFill>
              <a:latin typeface="Calibri"/>
              <a:ea typeface="Calibri"/>
              <a:cs typeface="Calibri"/>
              <a:sym typeface="Calibri"/>
            </a:endParaRPr>
          </a:p>
          <a:p>
            <a:pPr indent="0" lvl="0" marL="457200" rtl="0" algn="l">
              <a:lnSpc>
                <a:spcPct val="115000"/>
              </a:lnSpc>
              <a:spcBef>
                <a:spcPts val="0"/>
              </a:spcBef>
              <a:spcAft>
                <a:spcPts val="0"/>
              </a:spcAft>
              <a:buNone/>
            </a:pPr>
            <a:r>
              <a:rPr lang="nl-BE" sz="2400">
                <a:solidFill>
                  <a:schemeClr val="dk1"/>
                </a:solidFill>
                <a:latin typeface="Calibri"/>
                <a:ea typeface="Calibri"/>
                <a:cs typeface="Calibri"/>
                <a:sym typeface="Calibri"/>
              </a:rPr>
              <a:t>interim analyses may lead to different estimands, e.g. with survival as first outcome more neutral pairs at interim compared to final due to shorter follow-up time</a:t>
            </a:r>
            <a:endParaRPr sz="2400">
              <a:solidFill>
                <a:schemeClr val="dk1"/>
              </a:solidFill>
              <a:latin typeface="Calibri"/>
              <a:ea typeface="Calibri"/>
              <a:cs typeface="Calibri"/>
              <a:sym typeface="Calibri"/>
            </a:endParaRPr>
          </a:p>
          <a:p>
            <a:pPr indent="0" lvl="0" marL="457200" rtl="0" algn="l">
              <a:lnSpc>
                <a:spcPct val="115000"/>
              </a:lnSpc>
              <a:spcBef>
                <a:spcPts val="0"/>
              </a:spcBef>
              <a:spcAft>
                <a:spcPts val="0"/>
              </a:spcAft>
              <a:buNone/>
            </a:pPr>
            <a:r>
              <a:t/>
            </a:r>
            <a:endParaRPr sz="2400">
              <a:solidFill>
                <a:schemeClr val="dk1"/>
              </a:solidFill>
              <a:latin typeface="Calibri"/>
              <a:ea typeface="Calibri"/>
              <a:cs typeface="Calibri"/>
              <a:sym typeface="Calibri"/>
            </a:endParaRPr>
          </a:p>
          <a:p>
            <a:pPr indent="0" lvl="0" marL="0" marR="0" rtl="0" algn="l">
              <a:spcBef>
                <a:spcPts val="0"/>
              </a:spcBef>
              <a:spcAft>
                <a:spcPts val="0"/>
              </a:spcAft>
              <a:buNone/>
            </a:pPr>
            <a:r>
              <a:rPr lang="nl-BE" sz="2800">
                <a:solidFill>
                  <a:schemeClr val="dk1"/>
                </a:solidFill>
                <a:latin typeface="Calibri"/>
                <a:ea typeface="Calibri"/>
                <a:cs typeface="Calibri"/>
                <a:sym typeface="Calibri"/>
              </a:rPr>
              <a:t>Simulations studies are typically required</a:t>
            </a:r>
            <a:endParaRPr sz="2800"/>
          </a:p>
          <a:p>
            <a:pPr indent="-381000" lvl="0" marL="457200" rtl="0" algn="l">
              <a:lnSpc>
                <a:spcPct val="115000"/>
              </a:lnSpc>
              <a:spcBef>
                <a:spcPts val="0"/>
              </a:spcBef>
              <a:spcAft>
                <a:spcPts val="0"/>
              </a:spcAft>
              <a:buClr>
                <a:schemeClr val="dk1"/>
              </a:buClr>
              <a:buSzPts val="2400"/>
              <a:buChar char="•"/>
            </a:pPr>
            <a:r>
              <a:rPr lang="nl-BE" sz="2400">
                <a:solidFill>
                  <a:schemeClr val="dk1"/>
                </a:solidFill>
                <a:latin typeface="Calibri"/>
                <a:ea typeface="Calibri"/>
                <a:cs typeface="Calibri"/>
                <a:sym typeface="Calibri"/>
              </a:rPr>
              <a:t>GPC being non-parametric: no explicit formula except special cases</a:t>
            </a:r>
            <a:endParaRPr sz="2400">
              <a:solidFill>
                <a:schemeClr val="dk1"/>
              </a:solidFill>
              <a:latin typeface="Calibri"/>
              <a:ea typeface="Calibri"/>
              <a:cs typeface="Calibri"/>
              <a:sym typeface="Calibri"/>
            </a:endParaRPr>
          </a:p>
          <a:p>
            <a:pPr indent="-381000" lvl="0" marL="457200" rtl="0" algn="l">
              <a:lnSpc>
                <a:spcPct val="115000"/>
              </a:lnSpc>
              <a:spcBef>
                <a:spcPts val="0"/>
              </a:spcBef>
              <a:spcAft>
                <a:spcPts val="0"/>
              </a:spcAft>
              <a:buClr>
                <a:schemeClr val="dk1"/>
              </a:buClr>
              <a:buSzPts val="2400"/>
              <a:buChar char="•"/>
            </a:pPr>
            <a:r>
              <a:rPr lang="nl-BE" sz="2400">
                <a:solidFill>
                  <a:schemeClr val="dk1"/>
                </a:solidFill>
                <a:latin typeface="Calibri"/>
                <a:ea typeface="Calibri"/>
                <a:cs typeface="Calibri"/>
                <a:sym typeface="Calibri"/>
              </a:rPr>
              <a:t>joint distribution required: hypothesis on the </a:t>
            </a:r>
            <a:r>
              <a:rPr lang="nl-BE" sz="2400">
                <a:solidFill>
                  <a:schemeClr val="dk1"/>
                </a:solidFill>
                <a:latin typeface="Calibri"/>
                <a:ea typeface="Calibri"/>
                <a:cs typeface="Calibri"/>
                <a:sym typeface="Calibri"/>
              </a:rPr>
              <a:t>outcome </a:t>
            </a:r>
            <a:r>
              <a:rPr lang="nl-BE" sz="2400">
                <a:solidFill>
                  <a:schemeClr val="dk1"/>
                </a:solidFill>
                <a:latin typeface="Calibri"/>
                <a:ea typeface="Calibri"/>
                <a:cs typeface="Calibri"/>
                <a:sym typeface="Calibri"/>
              </a:rPr>
              <a:t>dependence structure</a:t>
            </a:r>
            <a:endParaRPr b="1" i="0" sz="2400" u="sng" strike="noStrike">
              <a:solidFill>
                <a:schemeClr val="dk1"/>
              </a:solidFill>
              <a:latin typeface="Calibri"/>
              <a:ea typeface="Calibri"/>
              <a:cs typeface="Calibri"/>
              <a:sym typeface="Calibri"/>
            </a:endParaRPr>
          </a:p>
        </p:txBody>
      </p:sp>
      <p:pic>
        <p:nvPicPr>
          <p:cNvPr id="1269" name="Google Shape;1269;g33be1590239_0_200"/>
          <p:cNvPicPr preferRelativeResize="0"/>
          <p:nvPr/>
        </p:nvPicPr>
        <p:blipFill>
          <a:blip r:embed="rId3">
            <a:alphaModFix/>
          </a:blip>
          <a:stretch>
            <a:fillRect/>
          </a:stretch>
        </p:blipFill>
        <p:spPr>
          <a:xfrm>
            <a:off x="452600" y="3431925"/>
            <a:ext cx="475100" cy="447175"/>
          </a:xfrm>
          <a:prstGeom prst="rect">
            <a:avLst/>
          </a:prstGeom>
          <a:noFill/>
          <a:ln>
            <a:noFill/>
          </a:ln>
        </p:spPr>
      </p:pic>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4" name="Shape 1274"/>
        <p:cNvGrpSpPr/>
        <p:nvPr/>
      </p:nvGrpSpPr>
      <p:grpSpPr>
        <a:xfrm>
          <a:off x="0" y="0"/>
          <a:ext cx="0" cy="0"/>
          <a:chOff x="0" y="0"/>
          <a:chExt cx="0" cy="0"/>
        </a:xfrm>
      </p:grpSpPr>
      <p:sp>
        <p:nvSpPr>
          <p:cNvPr id="1275" name="Google Shape;1275;g33be1590239_0_221"/>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nl-BE"/>
              <a:t>‹#›</a:t>
            </a:fld>
            <a:endParaRPr/>
          </a:p>
        </p:txBody>
      </p:sp>
      <p:sp>
        <p:nvSpPr>
          <p:cNvPr id="1276" name="Google Shape;1276;g33be1590239_0_221"/>
          <p:cNvSpPr txBox="1"/>
          <p:nvPr/>
        </p:nvSpPr>
        <p:spPr>
          <a:xfrm>
            <a:off x="628799" y="410625"/>
            <a:ext cx="10944000" cy="1325700"/>
          </a:xfrm>
          <a:prstGeom prst="rect">
            <a:avLst/>
          </a:prstGeom>
          <a:noFill/>
          <a:ln>
            <a:noFill/>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Clr>
                <a:schemeClr val="dk1"/>
              </a:buClr>
              <a:buSzPts val="4400"/>
              <a:buFont typeface="Calibri"/>
              <a:buNone/>
            </a:pPr>
            <a:r>
              <a:rPr lang="nl-BE" sz="4400">
                <a:solidFill>
                  <a:schemeClr val="dk1"/>
                </a:solidFill>
                <a:latin typeface="Calibri"/>
                <a:ea typeface="Calibri"/>
                <a:cs typeface="Calibri"/>
                <a:sym typeface="Calibri"/>
              </a:rPr>
              <a:t>Power/sample size calculation</a:t>
            </a:r>
            <a:r>
              <a:rPr lang="nl-BE" sz="4400">
                <a:solidFill>
                  <a:schemeClr val="dk1"/>
                </a:solidFill>
                <a:latin typeface="Calibri"/>
                <a:ea typeface="Calibri"/>
                <a:cs typeface="Calibri"/>
                <a:sym typeface="Calibri"/>
              </a:rPr>
              <a:t> with BuyseTest</a:t>
            </a:r>
            <a:endParaRPr/>
          </a:p>
        </p:txBody>
      </p:sp>
      <p:sp>
        <p:nvSpPr>
          <p:cNvPr id="1277" name="Google Shape;1277;g33be1590239_0_221"/>
          <p:cNvSpPr txBox="1"/>
          <p:nvPr/>
        </p:nvSpPr>
        <p:spPr>
          <a:xfrm>
            <a:off x="893400" y="1615000"/>
            <a:ext cx="11298600" cy="1603800"/>
          </a:xfrm>
          <a:prstGeom prst="rect">
            <a:avLst/>
          </a:prstGeom>
          <a:noFill/>
          <a:ln>
            <a:noFill/>
          </a:ln>
        </p:spPr>
        <p:txBody>
          <a:bodyPr anchorCtr="0" anchor="t" bIns="45700" lIns="91425" spcFirstLastPara="1" rIns="91425" wrap="square" tIns="45700">
            <a:spAutoFit/>
          </a:bodyPr>
          <a:lstStyle/>
          <a:p>
            <a:pPr indent="0" lvl="0" marL="0" rtl="0" algn="l">
              <a:lnSpc>
                <a:spcPct val="115000"/>
              </a:lnSpc>
              <a:spcBef>
                <a:spcPts val="0"/>
              </a:spcBef>
              <a:spcAft>
                <a:spcPts val="0"/>
              </a:spcAft>
              <a:buNone/>
            </a:pPr>
            <a:r>
              <a:rPr lang="nl-BE" sz="2800">
                <a:solidFill>
                  <a:schemeClr val="dk1"/>
                </a:solidFill>
                <a:latin typeface="Calibri"/>
                <a:ea typeface="Calibri"/>
                <a:cs typeface="Calibri"/>
                <a:sym typeface="Calibri"/>
              </a:rPr>
              <a:t>Step 1: define the data-generating mechanism via a function</a:t>
            </a:r>
            <a:endParaRPr sz="2800">
              <a:solidFill>
                <a:schemeClr val="dk1"/>
              </a:solidFill>
              <a:latin typeface="Calibri"/>
              <a:ea typeface="Calibri"/>
              <a:cs typeface="Calibri"/>
              <a:sym typeface="Calibri"/>
            </a:endParaRPr>
          </a:p>
          <a:p>
            <a:pPr indent="-355600" lvl="0" marL="457200" rtl="0" algn="l">
              <a:lnSpc>
                <a:spcPct val="115000"/>
              </a:lnSpc>
              <a:spcBef>
                <a:spcPts val="0"/>
              </a:spcBef>
              <a:spcAft>
                <a:spcPts val="0"/>
              </a:spcAft>
              <a:buClr>
                <a:schemeClr val="dk1"/>
              </a:buClr>
              <a:buSzPts val="2000"/>
              <a:buFont typeface="Calibri"/>
              <a:buChar char="-"/>
            </a:pPr>
            <a:r>
              <a:rPr lang="nl-BE" sz="2000">
                <a:solidFill>
                  <a:schemeClr val="dk1"/>
                </a:solidFill>
                <a:latin typeface="Calibri"/>
                <a:ea typeface="Calibri"/>
                <a:cs typeface="Calibri"/>
                <a:sym typeface="Calibri"/>
              </a:rPr>
              <a:t>generate a data.frame, one row per subject, one column for group and for each outcome</a:t>
            </a:r>
            <a:endParaRPr sz="2000">
              <a:solidFill>
                <a:schemeClr val="dk1"/>
              </a:solidFill>
              <a:latin typeface="Calibri"/>
              <a:ea typeface="Calibri"/>
              <a:cs typeface="Calibri"/>
              <a:sym typeface="Calibri"/>
            </a:endParaRPr>
          </a:p>
          <a:p>
            <a:pPr indent="-355600" lvl="0" marL="457200" rtl="0" algn="l">
              <a:lnSpc>
                <a:spcPct val="115000"/>
              </a:lnSpc>
              <a:spcBef>
                <a:spcPts val="0"/>
              </a:spcBef>
              <a:spcAft>
                <a:spcPts val="0"/>
              </a:spcAft>
              <a:buClr>
                <a:schemeClr val="dk1"/>
              </a:buClr>
              <a:buSzPts val="2000"/>
              <a:buFont typeface="Calibri"/>
              <a:buChar char="-"/>
            </a:pPr>
            <a:r>
              <a:rPr lang="nl-BE" sz="2000">
                <a:solidFill>
                  <a:schemeClr val="dk1"/>
                </a:solidFill>
                <a:latin typeface="Calibri"/>
                <a:ea typeface="Calibri"/>
                <a:cs typeface="Calibri"/>
                <a:sym typeface="Calibri"/>
              </a:rPr>
              <a:t>simplistic example with independent outcomes</a:t>
            </a:r>
            <a:endParaRPr sz="2000">
              <a:solidFill>
                <a:schemeClr val="dk1"/>
              </a:solidFill>
              <a:latin typeface="Calibri"/>
              <a:ea typeface="Calibri"/>
              <a:cs typeface="Calibri"/>
              <a:sym typeface="Calibri"/>
            </a:endParaRPr>
          </a:p>
          <a:p>
            <a:pPr indent="0" lvl="0" marL="0" rtl="0" algn="l">
              <a:lnSpc>
                <a:spcPct val="115000"/>
              </a:lnSpc>
              <a:spcBef>
                <a:spcPts val="0"/>
              </a:spcBef>
              <a:spcAft>
                <a:spcPts val="0"/>
              </a:spcAft>
              <a:buNone/>
            </a:pPr>
            <a:r>
              <a:rPr lang="nl-BE" sz="2000">
                <a:solidFill>
                  <a:schemeClr val="dk1"/>
                </a:solidFill>
                <a:latin typeface="Calibri"/>
                <a:ea typeface="Calibri"/>
                <a:cs typeface="Calibri"/>
                <a:sym typeface="Calibri"/>
              </a:rPr>
              <a:t>                                                  no censoring, no terminal event</a:t>
            </a:r>
            <a:endParaRPr sz="2000">
              <a:solidFill>
                <a:schemeClr val="dk1"/>
              </a:solidFill>
              <a:latin typeface="Calibri"/>
              <a:ea typeface="Calibri"/>
              <a:cs typeface="Calibri"/>
              <a:sym typeface="Calibri"/>
            </a:endParaRPr>
          </a:p>
        </p:txBody>
      </p:sp>
      <p:cxnSp>
        <p:nvCxnSpPr>
          <p:cNvPr id="1278" name="Google Shape;1278;g33be1590239_0_221"/>
          <p:cNvCxnSpPr>
            <a:endCxn id="1279" idx="0"/>
          </p:cNvCxnSpPr>
          <p:nvPr/>
        </p:nvCxnSpPr>
        <p:spPr>
          <a:xfrm>
            <a:off x="10201300" y="4269750"/>
            <a:ext cx="16500" cy="827400"/>
          </a:xfrm>
          <a:prstGeom prst="straightConnector1">
            <a:avLst/>
          </a:prstGeom>
          <a:noFill/>
          <a:ln cap="flat" cmpd="sng" w="28575">
            <a:solidFill>
              <a:schemeClr val="dk2"/>
            </a:solidFill>
            <a:prstDash val="solid"/>
            <a:round/>
            <a:headEnd len="med" w="med" type="none"/>
            <a:tailEnd len="med" w="med" type="triangle"/>
          </a:ln>
        </p:spPr>
      </p:cxnSp>
      <p:sp>
        <p:nvSpPr>
          <p:cNvPr id="1280" name="Google Shape;1280;g33be1590239_0_221"/>
          <p:cNvSpPr txBox="1"/>
          <p:nvPr/>
        </p:nvSpPr>
        <p:spPr>
          <a:xfrm>
            <a:off x="9006900" y="3532100"/>
            <a:ext cx="2346900" cy="70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nl-BE" sz="2000">
                <a:solidFill>
                  <a:schemeClr val="dk1"/>
                </a:solidFill>
                <a:latin typeface="Courier New"/>
                <a:ea typeface="Courier New"/>
                <a:cs typeface="Courier New"/>
                <a:sym typeface="Courier New"/>
              </a:rPr>
              <a:t>data.frame</a:t>
            </a:r>
            <a:endParaRPr sz="2000">
              <a:solidFill>
                <a:schemeClr val="dk1"/>
              </a:solidFill>
              <a:latin typeface="Courier New"/>
              <a:ea typeface="Courier New"/>
              <a:cs typeface="Courier New"/>
              <a:sym typeface="Courier New"/>
            </a:endParaRPr>
          </a:p>
          <a:p>
            <a:pPr indent="0" lvl="0" marL="0" rtl="0" algn="ctr">
              <a:spcBef>
                <a:spcPts val="0"/>
              </a:spcBef>
              <a:spcAft>
                <a:spcPts val="0"/>
              </a:spcAft>
              <a:buNone/>
            </a:pPr>
            <a:r>
              <a:rPr lang="nl-BE" sz="2000">
                <a:solidFill>
                  <a:schemeClr val="dk1"/>
                </a:solidFill>
                <a:latin typeface="Calibri"/>
                <a:ea typeface="Calibri"/>
                <a:cs typeface="Calibri"/>
                <a:sym typeface="Calibri"/>
              </a:rPr>
              <a:t>format</a:t>
            </a:r>
            <a:endParaRPr sz="2000">
              <a:solidFill>
                <a:schemeClr val="dk1"/>
              </a:solidFill>
              <a:latin typeface="Calibri"/>
              <a:ea typeface="Calibri"/>
              <a:cs typeface="Calibri"/>
              <a:sym typeface="Calibri"/>
            </a:endParaRPr>
          </a:p>
        </p:txBody>
      </p:sp>
      <p:pic>
        <p:nvPicPr>
          <p:cNvPr id="1279" name="Google Shape;1279;g33be1590239_0_221"/>
          <p:cNvPicPr preferRelativeResize="0"/>
          <p:nvPr/>
        </p:nvPicPr>
        <p:blipFill>
          <a:blip r:embed="rId3">
            <a:alphaModFix/>
          </a:blip>
          <a:stretch>
            <a:fillRect/>
          </a:stretch>
        </p:blipFill>
        <p:spPr>
          <a:xfrm>
            <a:off x="8652883" y="5097150"/>
            <a:ext cx="3129835" cy="1382100"/>
          </a:xfrm>
          <a:prstGeom prst="rect">
            <a:avLst/>
          </a:prstGeom>
          <a:noFill/>
          <a:ln>
            <a:noFill/>
          </a:ln>
        </p:spPr>
      </p:pic>
      <p:pic>
        <p:nvPicPr>
          <p:cNvPr id="1281" name="Google Shape;1281;g33be1590239_0_221"/>
          <p:cNvPicPr preferRelativeResize="0"/>
          <p:nvPr/>
        </p:nvPicPr>
        <p:blipFill>
          <a:blip r:embed="rId4">
            <a:alphaModFix/>
          </a:blip>
          <a:stretch>
            <a:fillRect/>
          </a:stretch>
        </p:blipFill>
        <p:spPr>
          <a:xfrm>
            <a:off x="628800" y="3371575"/>
            <a:ext cx="7987471" cy="3181624"/>
          </a:xfrm>
          <a:prstGeom prst="rect">
            <a:avLst/>
          </a:prstGeom>
          <a:noFill/>
          <a:ln>
            <a:noFill/>
          </a:ln>
        </p:spPr>
      </p:pic>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6" name="Shape 1286"/>
        <p:cNvGrpSpPr/>
        <p:nvPr/>
      </p:nvGrpSpPr>
      <p:grpSpPr>
        <a:xfrm>
          <a:off x="0" y="0"/>
          <a:ext cx="0" cy="0"/>
          <a:chOff x="0" y="0"/>
          <a:chExt cx="0" cy="0"/>
        </a:xfrm>
      </p:grpSpPr>
      <p:sp>
        <p:nvSpPr>
          <p:cNvPr id="1287" name="Google Shape;1287;g33be1590239_0_239"/>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nl-BE"/>
              <a:t>‹#›</a:t>
            </a:fld>
            <a:endParaRPr/>
          </a:p>
        </p:txBody>
      </p:sp>
      <p:sp>
        <p:nvSpPr>
          <p:cNvPr id="1288" name="Google Shape;1288;g33be1590239_0_239"/>
          <p:cNvSpPr txBox="1"/>
          <p:nvPr/>
        </p:nvSpPr>
        <p:spPr>
          <a:xfrm>
            <a:off x="628799" y="410625"/>
            <a:ext cx="10944000" cy="1325700"/>
          </a:xfrm>
          <a:prstGeom prst="rect">
            <a:avLst/>
          </a:prstGeom>
          <a:noFill/>
          <a:ln>
            <a:noFill/>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Clr>
                <a:schemeClr val="dk1"/>
              </a:buClr>
              <a:buSzPts val="4400"/>
              <a:buFont typeface="Calibri"/>
              <a:buNone/>
            </a:pPr>
            <a:r>
              <a:rPr lang="nl-BE" sz="4400">
                <a:solidFill>
                  <a:schemeClr val="dk1"/>
                </a:solidFill>
                <a:latin typeface="Calibri"/>
                <a:ea typeface="Calibri"/>
                <a:cs typeface="Calibri"/>
                <a:sym typeface="Calibri"/>
              </a:rPr>
              <a:t>Power calculation with BuyseTest</a:t>
            </a:r>
            <a:endParaRPr/>
          </a:p>
        </p:txBody>
      </p:sp>
      <p:sp>
        <p:nvSpPr>
          <p:cNvPr id="1289" name="Google Shape;1289;g33be1590239_0_239"/>
          <p:cNvSpPr txBox="1"/>
          <p:nvPr/>
        </p:nvSpPr>
        <p:spPr>
          <a:xfrm>
            <a:off x="628800" y="1412725"/>
            <a:ext cx="11298600" cy="1018800"/>
          </a:xfrm>
          <a:prstGeom prst="rect">
            <a:avLst/>
          </a:prstGeom>
          <a:noFill/>
          <a:ln>
            <a:noFill/>
          </a:ln>
        </p:spPr>
        <p:txBody>
          <a:bodyPr anchorCtr="0" anchor="t" bIns="45700" lIns="91425" spcFirstLastPara="1" rIns="91425" wrap="square" tIns="45700">
            <a:spAutoFit/>
          </a:bodyPr>
          <a:lstStyle/>
          <a:p>
            <a:pPr indent="0" lvl="0" marL="0" rtl="0" algn="l">
              <a:lnSpc>
                <a:spcPct val="115000"/>
              </a:lnSpc>
              <a:spcBef>
                <a:spcPts val="0"/>
              </a:spcBef>
              <a:spcAft>
                <a:spcPts val="0"/>
              </a:spcAft>
              <a:buNone/>
            </a:pPr>
            <a:r>
              <a:rPr lang="nl-BE" sz="2800">
                <a:solidFill>
                  <a:schemeClr val="dk1"/>
                </a:solidFill>
                <a:latin typeface="Calibri"/>
                <a:ea typeface="Calibri"/>
                <a:cs typeface="Calibri"/>
                <a:sym typeface="Calibri"/>
              </a:rPr>
              <a:t>Step 2: use the function </a:t>
            </a:r>
            <a:r>
              <a:rPr lang="nl-BE" sz="2000">
                <a:solidFill>
                  <a:schemeClr val="dk1"/>
                </a:solidFill>
                <a:latin typeface="Courier New"/>
                <a:ea typeface="Courier New"/>
                <a:cs typeface="Courier New"/>
                <a:sym typeface="Courier New"/>
              </a:rPr>
              <a:t>powerBuyseTest </a:t>
            </a:r>
            <a:r>
              <a:rPr lang="nl-BE" sz="2800">
                <a:solidFill>
                  <a:schemeClr val="dk1"/>
                </a:solidFill>
                <a:latin typeface="Calibri"/>
                <a:ea typeface="Calibri"/>
                <a:cs typeface="Calibri"/>
                <a:sym typeface="Calibri"/>
              </a:rPr>
              <a:t>to evaluate rejection rate</a:t>
            </a:r>
            <a:endParaRPr sz="2800">
              <a:solidFill>
                <a:schemeClr val="dk1"/>
              </a:solidFill>
              <a:latin typeface="Calibri"/>
              <a:ea typeface="Calibri"/>
              <a:cs typeface="Calibri"/>
              <a:sym typeface="Calibri"/>
            </a:endParaRPr>
          </a:p>
          <a:p>
            <a:pPr indent="0" lvl="0" marL="0" rtl="0" algn="l">
              <a:lnSpc>
                <a:spcPct val="115000"/>
              </a:lnSpc>
              <a:spcBef>
                <a:spcPts val="0"/>
              </a:spcBef>
              <a:spcAft>
                <a:spcPts val="0"/>
              </a:spcAft>
              <a:buNone/>
            </a:pPr>
            <a:r>
              <a:rPr lang="nl-BE" sz="2800">
                <a:solidFill>
                  <a:schemeClr val="dk1"/>
                </a:solidFill>
                <a:latin typeface="Calibri"/>
                <a:ea typeface="Calibri"/>
                <a:cs typeface="Calibri"/>
                <a:sym typeface="Calibri"/>
              </a:rPr>
              <a:t>             under the proposed data generating mechanism</a:t>
            </a:r>
            <a:endParaRPr sz="2800">
              <a:solidFill>
                <a:schemeClr val="dk1"/>
              </a:solidFill>
              <a:latin typeface="Calibri"/>
              <a:ea typeface="Calibri"/>
              <a:cs typeface="Calibri"/>
              <a:sym typeface="Calibri"/>
            </a:endParaRPr>
          </a:p>
        </p:txBody>
      </p:sp>
      <p:sp>
        <p:nvSpPr>
          <p:cNvPr id="1290" name="Google Shape;1290;g33be1590239_0_239"/>
          <p:cNvSpPr txBox="1"/>
          <p:nvPr/>
        </p:nvSpPr>
        <p:spPr>
          <a:xfrm>
            <a:off x="8904600" y="2628675"/>
            <a:ext cx="2605200" cy="186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nl-BE" sz="2800">
                <a:solidFill>
                  <a:schemeClr val="dk1"/>
                </a:solidFill>
                <a:latin typeface="Calibri"/>
                <a:ea typeface="Calibri"/>
                <a:cs typeface="Calibri"/>
                <a:sym typeface="Calibri"/>
              </a:rPr>
              <a:t>number of simulations used to estimate the rejection rate</a:t>
            </a:r>
            <a:endParaRPr sz="2800">
              <a:solidFill>
                <a:schemeClr val="dk1"/>
              </a:solidFill>
              <a:latin typeface="Calibri"/>
              <a:ea typeface="Calibri"/>
              <a:cs typeface="Calibri"/>
              <a:sym typeface="Calibri"/>
            </a:endParaRPr>
          </a:p>
        </p:txBody>
      </p:sp>
      <p:pic>
        <p:nvPicPr>
          <p:cNvPr id="1291" name="Google Shape;1291;g33be1590239_0_239"/>
          <p:cNvPicPr preferRelativeResize="0"/>
          <p:nvPr/>
        </p:nvPicPr>
        <p:blipFill>
          <a:blip r:embed="rId3">
            <a:alphaModFix/>
          </a:blip>
          <a:stretch>
            <a:fillRect/>
          </a:stretch>
        </p:blipFill>
        <p:spPr>
          <a:xfrm>
            <a:off x="628800" y="3612700"/>
            <a:ext cx="8021786" cy="3108750"/>
          </a:xfrm>
          <a:prstGeom prst="rect">
            <a:avLst/>
          </a:prstGeom>
          <a:noFill/>
          <a:ln>
            <a:noFill/>
          </a:ln>
        </p:spPr>
      </p:pic>
      <p:pic>
        <p:nvPicPr>
          <p:cNvPr id="1292" name="Google Shape;1292;g33be1590239_0_239"/>
          <p:cNvPicPr preferRelativeResize="0"/>
          <p:nvPr/>
        </p:nvPicPr>
        <p:blipFill>
          <a:blip r:embed="rId4">
            <a:alphaModFix/>
          </a:blip>
          <a:stretch>
            <a:fillRect/>
          </a:stretch>
        </p:blipFill>
        <p:spPr>
          <a:xfrm>
            <a:off x="569050" y="2628673"/>
            <a:ext cx="8235951" cy="984025"/>
          </a:xfrm>
          <a:prstGeom prst="rect">
            <a:avLst/>
          </a:prstGeom>
          <a:noFill/>
          <a:ln>
            <a:noFill/>
          </a:ln>
        </p:spPr>
      </p:pic>
      <p:cxnSp>
        <p:nvCxnSpPr>
          <p:cNvPr id="1293" name="Google Shape;1293;g33be1590239_0_239"/>
          <p:cNvCxnSpPr/>
          <p:nvPr/>
        </p:nvCxnSpPr>
        <p:spPr>
          <a:xfrm>
            <a:off x="2920875" y="3346150"/>
            <a:ext cx="902400" cy="300"/>
          </a:xfrm>
          <a:prstGeom prst="straightConnector1">
            <a:avLst/>
          </a:prstGeom>
          <a:noFill/>
          <a:ln cap="flat" cmpd="sng" w="9525">
            <a:solidFill>
              <a:schemeClr val="dk1"/>
            </a:solidFill>
            <a:prstDash val="solid"/>
            <a:round/>
            <a:headEnd len="med" w="med" type="none"/>
            <a:tailEnd len="med" w="med" type="none"/>
          </a:ln>
        </p:spPr>
      </p:cxnSp>
      <p:cxnSp>
        <p:nvCxnSpPr>
          <p:cNvPr id="1294" name="Google Shape;1294;g33be1590239_0_239"/>
          <p:cNvCxnSpPr>
            <a:endCxn id="1290" idx="1"/>
          </p:cNvCxnSpPr>
          <p:nvPr/>
        </p:nvCxnSpPr>
        <p:spPr>
          <a:xfrm>
            <a:off x="3933000" y="3161475"/>
            <a:ext cx="4971600" cy="400800"/>
          </a:xfrm>
          <a:prstGeom prst="straightConnector1">
            <a:avLst/>
          </a:prstGeom>
          <a:noFill/>
          <a:ln cap="flat" cmpd="sng" w="38100">
            <a:solidFill>
              <a:schemeClr val="dk2"/>
            </a:solidFill>
            <a:prstDash val="solid"/>
            <a:round/>
            <a:headEnd len="med" w="med" type="triangle"/>
            <a:tailEnd len="med" w="med" type="none"/>
          </a:ln>
        </p:spPr>
      </p:cxnSp>
      <p:pic>
        <p:nvPicPr>
          <p:cNvPr id="1295" name="Google Shape;1295;g33be1590239_0_239"/>
          <p:cNvPicPr preferRelativeResize="0"/>
          <p:nvPr/>
        </p:nvPicPr>
        <p:blipFill>
          <a:blip r:embed="rId5">
            <a:alphaModFix/>
          </a:blip>
          <a:stretch>
            <a:fillRect/>
          </a:stretch>
        </p:blipFill>
        <p:spPr>
          <a:xfrm>
            <a:off x="8904600" y="4650125"/>
            <a:ext cx="475100" cy="447175"/>
          </a:xfrm>
          <a:prstGeom prst="rect">
            <a:avLst/>
          </a:prstGeom>
          <a:noFill/>
          <a:ln>
            <a:noFill/>
          </a:ln>
        </p:spPr>
      </p:pic>
      <p:sp>
        <p:nvSpPr>
          <p:cNvPr id="1296" name="Google Shape;1296;g33be1590239_0_239"/>
          <p:cNvSpPr txBox="1"/>
          <p:nvPr/>
        </p:nvSpPr>
        <p:spPr>
          <a:xfrm>
            <a:off x="9379700" y="4540625"/>
            <a:ext cx="2605200" cy="186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nl-BE" sz="2800">
                <a:solidFill>
                  <a:schemeClr val="dk1"/>
                </a:solidFill>
                <a:latin typeface="Calibri"/>
                <a:ea typeface="Calibri"/>
                <a:cs typeface="Calibri"/>
                <a:sym typeface="Calibri"/>
              </a:rPr>
              <a:t>should be larger to get precise results</a:t>
            </a:r>
            <a:endParaRPr sz="2800">
              <a:solidFill>
                <a:schemeClr val="dk1"/>
              </a:solidFill>
              <a:latin typeface="Calibri"/>
              <a:ea typeface="Calibri"/>
              <a:cs typeface="Calibri"/>
              <a:sym typeface="Calibri"/>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1" name="Shape 1301"/>
        <p:cNvGrpSpPr/>
        <p:nvPr/>
      </p:nvGrpSpPr>
      <p:grpSpPr>
        <a:xfrm>
          <a:off x="0" y="0"/>
          <a:ext cx="0" cy="0"/>
          <a:chOff x="0" y="0"/>
          <a:chExt cx="0" cy="0"/>
        </a:xfrm>
      </p:grpSpPr>
      <p:pic>
        <p:nvPicPr>
          <p:cNvPr id="1302" name="Google Shape;1302;g33be1590239_0_250"/>
          <p:cNvPicPr preferRelativeResize="0"/>
          <p:nvPr/>
        </p:nvPicPr>
        <p:blipFill>
          <a:blip r:embed="rId3">
            <a:alphaModFix/>
          </a:blip>
          <a:stretch>
            <a:fillRect/>
          </a:stretch>
        </p:blipFill>
        <p:spPr>
          <a:xfrm>
            <a:off x="628800" y="3548575"/>
            <a:ext cx="7351571" cy="3172874"/>
          </a:xfrm>
          <a:prstGeom prst="rect">
            <a:avLst/>
          </a:prstGeom>
          <a:noFill/>
          <a:ln>
            <a:noFill/>
          </a:ln>
        </p:spPr>
      </p:pic>
      <p:pic>
        <p:nvPicPr>
          <p:cNvPr id="1303" name="Google Shape;1303;g33be1590239_0_250"/>
          <p:cNvPicPr preferRelativeResize="0"/>
          <p:nvPr/>
        </p:nvPicPr>
        <p:blipFill>
          <a:blip r:embed="rId4">
            <a:alphaModFix/>
          </a:blip>
          <a:stretch>
            <a:fillRect/>
          </a:stretch>
        </p:blipFill>
        <p:spPr>
          <a:xfrm>
            <a:off x="628800" y="2628675"/>
            <a:ext cx="7351575" cy="885470"/>
          </a:xfrm>
          <a:prstGeom prst="rect">
            <a:avLst/>
          </a:prstGeom>
          <a:noFill/>
          <a:ln>
            <a:noFill/>
          </a:ln>
        </p:spPr>
      </p:pic>
      <p:sp>
        <p:nvSpPr>
          <p:cNvPr id="1304" name="Google Shape;1304;g33be1590239_0_250"/>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nl-BE"/>
              <a:t>‹#›</a:t>
            </a:fld>
            <a:endParaRPr/>
          </a:p>
        </p:txBody>
      </p:sp>
      <p:sp>
        <p:nvSpPr>
          <p:cNvPr id="1305" name="Google Shape;1305;g33be1590239_0_250"/>
          <p:cNvSpPr txBox="1"/>
          <p:nvPr/>
        </p:nvSpPr>
        <p:spPr>
          <a:xfrm>
            <a:off x="628799" y="410625"/>
            <a:ext cx="10944000" cy="1325700"/>
          </a:xfrm>
          <a:prstGeom prst="rect">
            <a:avLst/>
          </a:prstGeom>
          <a:noFill/>
          <a:ln>
            <a:noFill/>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Clr>
                <a:schemeClr val="dk1"/>
              </a:buClr>
              <a:buSzPts val="4400"/>
              <a:buFont typeface="Calibri"/>
              <a:buNone/>
            </a:pPr>
            <a:r>
              <a:rPr lang="nl-BE" sz="4400">
                <a:solidFill>
                  <a:schemeClr val="dk1"/>
                </a:solidFill>
                <a:latin typeface="Calibri"/>
                <a:ea typeface="Calibri"/>
                <a:cs typeface="Calibri"/>
                <a:sym typeface="Calibri"/>
              </a:rPr>
              <a:t>Sample size </a:t>
            </a:r>
            <a:r>
              <a:rPr lang="nl-BE" sz="4400">
                <a:solidFill>
                  <a:schemeClr val="dk1"/>
                </a:solidFill>
                <a:latin typeface="Calibri"/>
                <a:ea typeface="Calibri"/>
                <a:cs typeface="Calibri"/>
                <a:sym typeface="Calibri"/>
              </a:rPr>
              <a:t>calculation with BuyseTest</a:t>
            </a:r>
            <a:endParaRPr/>
          </a:p>
        </p:txBody>
      </p:sp>
      <p:sp>
        <p:nvSpPr>
          <p:cNvPr id="1306" name="Google Shape;1306;g33be1590239_0_250"/>
          <p:cNvSpPr txBox="1"/>
          <p:nvPr/>
        </p:nvSpPr>
        <p:spPr>
          <a:xfrm>
            <a:off x="628800" y="1412725"/>
            <a:ext cx="11298600" cy="1018800"/>
          </a:xfrm>
          <a:prstGeom prst="rect">
            <a:avLst/>
          </a:prstGeom>
          <a:noFill/>
          <a:ln>
            <a:noFill/>
          </a:ln>
        </p:spPr>
        <p:txBody>
          <a:bodyPr anchorCtr="0" anchor="t" bIns="45700" lIns="91425" spcFirstLastPara="1" rIns="91425" wrap="square" tIns="45700">
            <a:spAutoFit/>
          </a:bodyPr>
          <a:lstStyle/>
          <a:p>
            <a:pPr indent="0" lvl="0" marL="0" rtl="0" algn="l">
              <a:lnSpc>
                <a:spcPct val="115000"/>
              </a:lnSpc>
              <a:spcBef>
                <a:spcPts val="0"/>
              </a:spcBef>
              <a:spcAft>
                <a:spcPts val="0"/>
              </a:spcAft>
              <a:buNone/>
            </a:pPr>
            <a:r>
              <a:rPr lang="nl-BE" sz="2800">
                <a:solidFill>
                  <a:schemeClr val="dk1"/>
                </a:solidFill>
                <a:latin typeface="Calibri"/>
                <a:ea typeface="Calibri"/>
                <a:cs typeface="Calibri"/>
                <a:sym typeface="Calibri"/>
              </a:rPr>
              <a:t>Step 2: use the function </a:t>
            </a:r>
            <a:r>
              <a:rPr lang="nl-BE" sz="2000">
                <a:solidFill>
                  <a:schemeClr val="dk1"/>
                </a:solidFill>
                <a:latin typeface="Courier New"/>
                <a:ea typeface="Courier New"/>
                <a:cs typeface="Courier New"/>
                <a:sym typeface="Courier New"/>
              </a:rPr>
              <a:t>powerBuyseTest </a:t>
            </a:r>
            <a:r>
              <a:rPr lang="nl-BE" sz="2800">
                <a:solidFill>
                  <a:schemeClr val="dk1"/>
                </a:solidFill>
                <a:latin typeface="Calibri"/>
                <a:ea typeface="Calibri"/>
                <a:cs typeface="Calibri"/>
                <a:sym typeface="Calibri"/>
              </a:rPr>
              <a:t>to approximate the sample size</a:t>
            </a:r>
            <a:endParaRPr sz="2800">
              <a:solidFill>
                <a:schemeClr val="dk1"/>
              </a:solidFill>
              <a:latin typeface="Calibri"/>
              <a:ea typeface="Calibri"/>
              <a:cs typeface="Calibri"/>
              <a:sym typeface="Calibri"/>
            </a:endParaRPr>
          </a:p>
          <a:p>
            <a:pPr indent="0" lvl="0" marL="0" rtl="0" algn="l">
              <a:lnSpc>
                <a:spcPct val="115000"/>
              </a:lnSpc>
              <a:spcBef>
                <a:spcPts val="0"/>
              </a:spcBef>
              <a:spcAft>
                <a:spcPts val="0"/>
              </a:spcAft>
              <a:buNone/>
            </a:pPr>
            <a:r>
              <a:rPr lang="nl-BE" sz="2800">
                <a:solidFill>
                  <a:schemeClr val="dk1"/>
                </a:solidFill>
                <a:latin typeface="Calibri"/>
                <a:ea typeface="Calibri"/>
                <a:cs typeface="Calibri"/>
                <a:sym typeface="Calibri"/>
              </a:rPr>
              <a:t>              </a:t>
            </a:r>
            <a:r>
              <a:rPr lang="nl-BE" sz="2000">
                <a:solidFill>
                  <a:schemeClr val="dk1"/>
                </a:solidFill>
                <a:latin typeface="Calibri"/>
                <a:ea typeface="Calibri"/>
                <a:cs typeface="Calibri"/>
                <a:sym typeface="Calibri"/>
              </a:rPr>
              <a:t>(based on an asymptotic approximation, not accurate with small sample size)</a:t>
            </a:r>
            <a:endParaRPr sz="2000">
              <a:solidFill>
                <a:schemeClr val="dk1"/>
              </a:solidFill>
              <a:latin typeface="Calibri"/>
              <a:ea typeface="Calibri"/>
              <a:cs typeface="Calibri"/>
              <a:sym typeface="Calibri"/>
            </a:endParaRPr>
          </a:p>
        </p:txBody>
      </p:sp>
      <p:cxnSp>
        <p:nvCxnSpPr>
          <p:cNvPr id="1307" name="Google Shape;1307;g33be1590239_0_250"/>
          <p:cNvCxnSpPr/>
          <p:nvPr/>
        </p:nvCxnSpPr>
        <p:spPr>
          <a:xfrm>
            <a:off x="3952525" y="3346150"/>
            <a:ext cx="4696500" cy="452100"/>
          </a:xfrm>
          <a:prstGeom prst="straightConnector1">
            <a:avLst/>
          </a:prstGeom>
          <a:noFill/>
          <a:ln cap="flat" cmpd="sng" w="38100">
            <a:solidFill>
              <a:schemeClr val="dk2"/>
            </a:solidFill>
            <a:prstDash val="solid"/>
            <a:round/>
            <a:headEnd len="med" w="med" type="triangle"/>
            <a:tailEnd len="med" w="med" type="none"/>
          </a:ln>
        </p:spPr>
      </p:cxnSp>
      <p:sp>
        <p:nvSpPr>
          <p:cNvPr id="1308" name="Google Shape;1308;g33be1590239_0_250"/>
          <p:cNvSpPr txBox="1"/>
          <p:nvPr/>
        </p:nvSpPr>
        <p:spPr>
          <a:xfrm>
            <a:off x="8610600" y="2628675"/>
            <a:ext cx="3392100" cy="391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nl-BE" sz="2800">
                <a:solidFill>
                  <a:schemeClr val="dk1"/>
                </a:solidFill>
                <a:latin typeface="Calibri"/>
                <a:ea typeface="Calibri"/>
                <a:cs typeface="Calibri"/>
                <a:sym typeface="Calibri"/>
              </a:rPr>
              <a:t>10 large datasets</a:t>
            </a:r>
            <a:endParaRPr sz="2800">
              <a:solidFill>
                <a:schemeClr val="dk1"/>
              </a:solidFill>
              <a:latin typeface="Calibri"/>
              <a:ea typeface="Calibri"/>
              <a:cs typeface="Calibri"/>
              <a:sym typeface="Calibri"/>
            </a:endParaRPr>
          </a:p>
          <a:p>
            <a:pPr indent="0" lvl="0" marL="0" rtl="0" algn="l">
              <a:spcBef>
                <a:spcPts val="0"/>
              </a:spcBef>
              <a:spcAft>
                <a:spcPts val="0"/>
              </a:spcAft>
              <a:buNone/>
            </a:pPr>
            <a:r>
              <a:rPr lang="nl-BE" sz="2800">
                <a:solidFill>
                  <a:schemeClr val="dk1"/>
                </a:solidFill>
                <a:latin typeface="Calibri"/>
                <a:ea typeface="Calibri"/>
                <a:cs typeface="Calibri"/>
                <a:sym typeface="Calibri"/>
              </a:rPr>
              <a:t>(default n=m=2000) used to estimate the asymptotic variance</a:t>
            </a:r>
            <a:endParaRPr sz="2800">
              <a:solidFill>
                <a:schemeClr val="dk1"/>
              </a:solidFill>
              <a:latin typeface="Calibri"/>
              <a:ea typeface="Calibri"/>
              <a:cs typeface="Calibri"/>
              <a:sym typeface="Calibri"/>
            </a:endParaRPr>
          </a:p>
          <a:p>
            <a:pPr indent="0" lvl="0" marL="0" rtl="0" algn="l">
              <a:spcBef>
                <a:spcPts val="0"/>
              </a:spcBef>
              <a:spcAft>
                <a:spcPts val="0"/>
              </a:spcAft>
              <a:buNone/>
            </a:pPr>
            <a:r>
              <a:t/>
            </a:r>
            <a:endParaRPr sz="1500">
              <a:solidFill>
                <a:schemeClr val="dk1"/>
              </a:solidFill>
              <a:latin typeface="Calibri"/>
              <a:ea typeface="Calibri"/>
              <a:cs typeface="Calibri"/>
              <a:sym typeface="Calibri"/>
            </a:endParaRPr>
          </a:p>
          <a:p>
            <a:pPr indent="0" lvl="0" marL="0" rtl="0" algn="l">
              <a:spcBef>
                <a:spcPts val="0"/>
              </a:spcBef>
              <a:spcAft>
                <a:spcPts val="0"/>
              </a:spcAft>
              <a:buNone/>
            </a:pPr>
            <a:r>
              <a:rPr lang="nl-BE" sz="2800">
                <a:solidFill>
                  <a:schemeClr val="dk1"/>
                </a:solidFill>
                <a:latin typeface="Calibri"/>
                <a:ea typeface="Calibri"/>
                <a:cs typeface="Calibri"/>
                <a:sym typeface="Calibri"/>
              </a:rPr>
              <a:t>1000 </a:t>
            </a:r>
            <a:r>
              <a:rPr lang="nl-BE" sz="2800">
                <a:solidFill>
                  <a:schemeClr val="dk1"/>
                </a:solidFill>
                <a:latin typeface="Calibri"/>
                <a:ea typeface="Calibri"/>
                <a:cs typeface="Calibri"/>
                <a:sym typeface="Calibri"/>
              </a:rPr>
              <a:t>simulations used to estimate the rejection rate</a:t>
            </a:r>
            <a:endParaRPr sz="2800">
              <a:solidFill>
                <a:schemeClr val="dk1"/>
              </a:solidFill>
              <a:latin typeface="Calibri"/>
              <a:ea typeface="Calibri"/>
              <a:cs typeface="Calibri"/>
              <a:sym typeface="Calibri"/>
            </a:endParaRPr>
          </a:p>
        </p:txBody>
      </p:sp>
      <p:cxnSp>
        <p:nvCxnSpPr>
          <p:cNvPr id="1309" name="Google Shape;1309;g33be1590239_0_250"/>
          <p:cNvCxnSpPr/>
          <p:nvPr/>
        </p:nvCxnSpPr>
        <p:spPr>
          <a:xfrm>
            <a:off x="3090000" y="3305600"/>
            <a:ext cx="7464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4" name="Shape 1314"/>
        <p:cNvGrpSpPr/>
        <p:nvPr/>
      </p:nvGrpSpPr>
      <p:grpSpPr>
        <a:xfrm>
          <a:off x="0" y="0"/>
          <a:ext cx="0" cy="0"/>
          <a:chOff x="0" y="0"/>
          <a:chExt cx="0" cy="0"/>
        </a:xfrm>
      </p:grpSpPr>
      <p:sp>
        <p:nvSpPr>
          <p:cNvPr id="1315" name="Google Shape;1315;p112"/>
          <p:cNvSpPr txBox="1"/>
          <p:nvPr>
            <p:ph idx="12" type="sldNum"/>
          </p:nvPr>
        </p:nvSpPr>
        <p:spPr>
          <a:xfrm>
            <a:off x="9123555"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nl-BE" sz="1600"/>
              <a:t>‹#›</a:t>
            </a:fld>
            <a:endParaRPr sz="1600"/>
          </a:p>
        </p:txBody>
      </p:sp>
      <p:sp>
        <p:nvSpPr>
          <p:cNvPr id="1316" name="Google Shape;1316;p112"/>
          <p:cNvSpPr txBox="1"/>
          <p:nvPr/>
        </p:nvSpPr>
        <p:spPr>
          <a:xfrm>
            <a:off x="628799" y="410625"/>
            <a:ext cx="10944000" cy="1325700"/>
          </a:xfrm>
          <a:prstGeom prst="rect">
            <a:avLst/>
          </a:prstGeom>
          <a:noFill/>
          <a:ln>
            <a:noFill/>
          </a:ln>
        </p:spPr>
        <p:txBody>
          <a:bodyPr anchorCtr="0" anchor="t" bIns="45700" lIns="91425" spcFirstLastPara="1" rIns="91425" wrap="square" tIns="45700">
            <a:normAutofit/>
          </a:bodyPr>
          <a:lstStyle/>
          <a:p>
            <a:pPr indent="0" lvl="0" marL="0" marR="0" rtl="0" algn="ctr">
              <a:lnSpc>
                <a:spcPct val="90000"/>
              </a:lnSpc>
              <a:spcBef>
                <a:spcPts val="0"/>
              </a:spcBef>
              <a:spcAft>
                <a:spcPts val="0"/>
              </a:spcAft>
              <a:buClr>
                <a:schemeClr val="dk1"/>
              </a:buClr>
              <a:buSzPts val="4400"/>
              <a:buFont typeface="Calibri"/>
              <a:buNone/>
            </a:pPr>
            <a:r>
              <a:rPr lang="nl-BE" sz="4400">
                <a:solidFill>
                  <a:schemeClr val="dk1"/>
                </a:solidFill>
                <a:latin typeface="Calibri"/>
                <a:ea typeface="Calibri"/>
                <a:cs typeface="Calibri"/>
                <a:sym typeface="Calibri"/>
              </a:rPr>
              <a:t>GPC in a nutshell</a:t>
            </a:r>
            <a:endParaRPr/>
          </a:p>
        </p:txBody>
      </p:sp>
      <p:sp>
        <p:nvSpPr>
          <p:cNvPr id="1317" name="Google Shape;1317;p112"/>
          <p:cNvSpPr txBox="1"/>
          <p:nvPr/>
        </p:nvSpPr>
        <p:spPr>
          <a:xfrm>
            <a:off x="452600" y="1328725"/>
            <a:ext cx="11616900" cy="5479800"/>
          </a:xfrm>
          <a:prstGeom prst="rect">
            <a:avLst/>
          </a:prstGeom>
          <a:noFill/>
          <a:ln>
            <a:noFill/>
          </a:ln>
        </p:spPr>
        <p:txBody>
          <a:bodyPr anchorCtr="0" anchor="t" bIns="45700" lIns="91425" spcFirstLastPara="1" rIns="91425" wrap="square" tIns="45700">
            <a:spAutoFit/>
          </a:bodyPr>
          <a:lstStyle/>
          <a:p>
            <a:pPr indent="0" lvl="0" marL="0" rtl="0" algn="l">
              <a:lnSpc>
                <a:spcPct val="115000"/>
              </a:lnSpc>
              <a:spcBef>
                <a:spcPts val="0"/>
              </a:spcBef>
              <a:spcAft>
                <a:spcPts val="0"/>
              </a:spcAft>
              <a:buNone/>
            </a:pPr>
            <a:r>
              <a:rPr lang="nl-BE" sz="2800">
                <a:solidFill>
                  <a:schemeClr val="dk1"/>
                </a:solidFill>
                <a:latin typeface="Calibri"/>
                <a:ea typeface="Calibri"/>
                <a:cs typeface="Calibri"/>
                <a:sym typeface="Calibri"/>
              </a:rPr>
              <a:t>Principled way to combine outcomes of different nature</a:t>
            </a:r>
            <a:endParaRPr sz="2800">
              <a:solidFill>
                <a:schemeClr val="dk1"/>
              </a:solidFill>
              <a:latin typeface="Calibri"/>
              <a:ea typeface="Calibri"/>
              <a:cs typeface="Calibri"/>
              <a:sym typeface="Calibri"/>
            </a:endParaRPr>
          </a:p>
          <a:p>
            <a:pPr indent="-355600" lvl="0" marL="457200" rtl="0" algn="l">
              <a:lnSpc>
                <a:spcPct val="115000"/>
              </a:lnSpc>
              <a:spcBef>
                <a:spcPts val="0"/>
              </a:spcBef>
              <a:spcAft>
                <a:spcPts val="0"/>
              </a:spcAft>
              <a:buClr>
                <a:schemeClr val="dk1"/>
              </a:buClr>
              <a:buSzPts val="2000"/>
              <a:buFont typeface="Calibri"/>
              <a:buChar char="-"/>
            </a:pPr>
            <a:r>
              <a:rPr lang="nl-BE" sz="2000">
                <a:solidFill>
                  <a:schemeClr val="dk1"/>
                </a:solidFill>
                <a:latin typeface="Calibri"/>
                <a:ea typeface="Calibri"/>
                <a:cs typeface="Calibri"/>
                <a:sym typeface="Calibri"/>
              </a:rPr>
              <a:t>hierarchy, threshold of clinical relevant, restriction time</a:t>
            </a:r>
            <a:endParaRPr sz="2000">
              <a:solidFill>
                <a:schemeClr val="dk1"/>
              </a:solidFill>
              <a:latin typeface="Calibri"/>
              <a:ea typeface="Calibri"/>
              <a:cs typeface="Calibri"/>
              <a:sym typeface="Calibri"/>
            </a:endParaRPr>
          </a:p>
          <a:p>
            <a:pPr indent="-355600" lvl="0" marL="457200" rtl="0" algn="l">
              <a:lnSpc>
                <a:spcPct val="115000"/>
              </a:lnSpc>
              <a:spcBef>
                <a:spcPts val="0"/>
              </a:spcBef>
              <a:spcAft>
                <a:spcPts val="0"/>
              </a:spcAft>
              <a:buClr>
                <a:schemeClr val="dk1"/>
              </a:buClr>
              <a:buSzPts val="2000"/>
              <a:buFont typeface="Calibri"/>
              <a:buChar char="-"/>
            </a:pPr>
            <a:r>
              <a:rPr lang="nl-BE" sz="2000">
                <a:solidFill>
                  <a:schemeClr val="dk1"/>
                </a:solidFill>
                <a:latin typeface="Calibri"/>
                <a:ea typeface="Calibri"/>
                <a:cs typeface="Calibri"/>
                <a:sym typeface="Calibri"/>
              </a:rPr>
              <a:t>require careful considerations and discussion</a:t>
            </a:r>
            <a:endParaRPr sz="2000">
              <a:solidFill>
                <a:schemeClr val="dk1"/>
              </a:solidFill>
              <a:latin typeface="Calibri"/>
              <a:ea typeface="Calibri"/>
              <a:cs typeface="Calibri"/>
              <a:sym typeface="Calibri"/>
            </a:endParaRPr>
          </a:p>
          <a:p>
            <a:pPr indent="0" lvl="0" marL="0" rtl="0" algn="l">
              <a:lnSpc>
                <a:spcPct val="115000"/>
              </a:lnSpc>
              <a:spcBef>
                <a:spcPts val="0"/>
              </a:spcBef>
              <a:spcAft>
                <a:spcPts val="0"/>
              </a:spcAft>
              <a:buNone/>
            </a:pPr>
            <a:r>
              <a:rPr lang="nl-BE" sz="2800">
                <a:solidFill>
                  <a:schemeClr val="dk1"/>
                </a:solidFill>
                <a:latin typeface="Calibri"/>
                <a:ea typeface="Calibri"/>
                <a:cs typeface="Calibri"/>
                <a:sym typeface="Calibri"/>
              </a:rPr>
              <a:t>to </a:t>
            </a:r>
            <a:r>
              <a:rPr lang="nl-BE" sz="2800">
                <a:solidFill>
                  <a:schemeClr val="dk1"/>
                </a:solidFill>
                <a:latin typeface="Calibri"/>
                <a:ea typeface="Calibri"/>
                <a:cs typeface="Calibri"/>
                <a:sym typeface="Calibri"/>
              </a:rPr>
              <a:t>address</a:t>
            </a:r>
            <a:r>
              <a:rPr lang="nl-BE" sz="2800">
                <a:solidFill>
                  <a:schemeClr val="dk1"/>
                </a:solidFill>
                <a:latin typeface="Calibri"/>
                <a:ea typeface="Calibri"/>
                <a:cs typeface="Calibri"/>
                <a:sym typeface="Calibri"/>
              </a:rPr>
              <a:t> a pertinent clinical question</a:t>
            </a:r>
            <a:endParaRPr sz="2800">
              <a:solidFill>
                <a:schemeClr val="dk1"/>
              </a:solidFill>
              <a:latin typeface="Calibri"/>
              <a:ea typeface="Calibri"/>
              <a:cs typeface="Calibri"/>
              <a:sym typeface="Calibri"/>
            </a:endParaRPr>
          </a:p>
          <a:p>
            <a:pPr indent="-355600" lvl="0" marL="457200" rtl="0" algn="l">
              <a:lnSpc>
                <a:spcPct val="115000"/>
              </a:lnSpc>
              <a:spcBef>
                <a:spcPts val="0"/>
              </a:spcBef>
              <a:spcAft>
                <a:spcPts val="0"/>
              </a:spcAft>
              <a:buClr>
                <a:schemeClr val="dk1"/>
              </a:buClr>
              <a:buSzPts val="2000"/>
              <a:buFont typeface="Calibri"/>
              <a:buChar char="-"/>
            </a:pPr>
            <a:r>
              <a:rPr lang="nl-BE" sz="2000">
                <a:solidFill>
                  <a:schemeClr val="dk1"/>
                </a:solidFill>
                <a:latin typeface="Calibri"/>
                <a:ea typeface="Calibri"/>
                <a:cs typeface="Calibri"/>
                <a:sym typeface="Calibri"/>
              </a:rPr>
              <a:t>patient centric: what treatment benefits most the patient</a:t>
            </a:r>
            <a:endParaRPr sz="2000">
              <a:solidFill>
                <a:schemeClr val="dk1"/>
              </a:solidFill>
              <a:latin typeface="Calibri"/>
              <a:ea typeface="Calibri"/>
              <a:cs typeface="Calibri"/>
              <a:sym typeface="Calibri"/>
            </a:endParaRPr>
          </a:p>
          <a:p>
            <a:pPr indent="0" lvl="0" marL="0" rtl="0" algn="l">
              <a:lnSpc>
                <a:spcPct val="115000"/>
              </a:lnSpc>
              <a:spcBef>
                <a:spcPts val="0"/>
              </a:spcBef>
              <a:spcAft>
                <a:spcPts val="0"/>
              </a:spcAft>
              <a:buNone/>
            </a:pPr>
            <a:r>
              <a:rPr lang="nl-BE" sz="2800">
                <a:solidFill>
                  <a:schemeClr val="dk1"/>
                </a:solidFill>
                <a:latin typeface="Calibri"/>
                <a:ea typeface="Calibri"/>
                <a:cs typeface="Calibri"/>
                <a:sym typeface="Calibri"/>
              </a:rPr>
              <a:t>while understanding the impact of each outcome</a:t>
            </a:r>
            <a:endParaRPr sz="2800">
              <a:solidFill>
                <a:schemeClr val="dk1"/>
              </a:solidFill>
              <a:latin typeface="Calibri"/>
              <a:ea typeface="Calibri"/>
              <a:cs typeface="Calibri"/>
              <a:sym typeface="Calibri"/>
            </a:endParaRPr>
          </a:p>
          <a:p>
            <a:pPr indent="-355600" lvl="0" marL="457200" rtl="0" algn="l">
              <a:lnSpc>
                <a:spcPct val="115000"/>
              </a:lnSpc>
              <a:spcBef>
                <a:spcPts val="0"/>
              </a:spcBef>
              <a:spcAft>
                <a:spcPts val="0"/>
              </a:spcAft>
              <a:buClr>
                <a:schemeClr val="dk1"/>
              </a:buClr>
              <a:buSzPts val="2000"/>
              <a:buFont typeface="Calibri"/>
              <a:buChar char="-"/>
            </a:pPr>
            <a:r>
              <a:rPr lang="nl-BE" sz="2000">
                <a:solidFill>
                  <a:schemeClr val="dk1"/>
                </a:solidFill>
                <a:latin typeface="Calibri"/>
                <a:ea typeface="Calibri"/>
                <a:cs typeface="Calibri"/>
                <a:sym typeface="Calibri"/>
              </a:rPr>
              <a:t>Net Treatment Benefit as an interpretable and additive effect measure</a:t>
            </a:r>
            <a:endParaRPr sz="2000">
              <a:solidFill>
                <a:schemeClr val="dk1"/>
              </a:solidFill>
              <a:latin typeface="Calibri"/>
              <a:ea typeface="Calibri"/>
              <a:cs typeface="Calibri"/>
              <a:sym typeface="Calibri"/>
            </a:endParaRPr>
          </a:p>
          <a:p>
            <a:pPr indent="0" lvl="0" marL="457200" rtl="0" algn="l">
              <a:lnSpc>
                <a:spcPct val="115000"/>
              </a:lnSpc>
              <a:spcBef>
                <a:spcPts val="0"/>
              </a:spcBef>
              <a:spcAft>
                <a:spcPts val="0"/>
              </a:spcAft>
              <a:buNone/>
            </a:pPr>
            <a:r>
              <a:t/>
            </a:r>
            <a:endParaRPr sz="2000">
              <a:solidFill>
                <a:schemeClr val="dk1"/>
              </a:solidFill>
              <a:latin typeface="Calibri"/>
              <a:ea typeface="Calibri"/>
              <a:cs typeface="Calibri"/>
              <a:sym typeface="Calibri"/>
            </a:endParaRPr>
          </a:p>
          <a:p>
            <a:pPr indent="0" lvl="0" marL="0" rtl="0" algn="l">
              <a:lnSpc>
                <a:spcPct val="115000"/>
              </a:lnSpc>
              <a:spcBef>
                <a:spcPts val="0"/>
              </a:spcBef>
              <a:spcAft>
                <a:spcPts val="0"/>
              </a:spcAft>
              <a:buNone/>
            </a:pPr>
            <a:r>
              <a:rPr lang="nl-BE" sz="2800">
                <a:solidFill>
                  <a:schemeClr val="dk1"/>
                </a:solidFill>
                <a:latin typeface="Calibri"/>
                <a:ea typeface="Calibri"/>
                <a:cs typeface="Calibri"/>
                <a:sym typeface="Calibri"/>
              </a:rPr>
              <a:t>A ‘mature’ framework that can handle many of the usual complications</a:t>
            </a:r>
            <a:endParaRPr sz="2800">
              <a:solidFill>
                <a:schemeClr val="dk1"/>
              </a:solidFill>
              <a:latin typeface="Calibri"/>
              <a:ea typeface="Calibri"/>
              <a:cs typeface="Calibri"/>
              <a:sym typeface="Calibri"/>
            </a:endParaRPr>
          </a:p>
          <a:p>
            <a:pPr indent="-355600" lvl="0" marL="457200" rtl="0" algn="l">
              <a:lnSpc>
                <a:spcPct val="115000"/>
              </a:lnSpc>
              <a:spcBef>
                <a:spcPts val="0"/>
              </a:spcBef>
              <a:spcAft>
                <a:spcPts val="0"/>
              </a:spcAft>
              <a:buClr>
                <a:schemeClr val="dk1"/>
              </a:buClr>
              <a:buSzPts val="2000"/>
              <a:buFont typeface="Calibri"/>
              <a:buChar char="-"/>
            </a:pPr>
            <a:r>
              <a:rPr lang="nl-BE" sz="2000">
                <a:solidFill>
                  <a:schemeClr val="dk1"/>
                </a:solidFill>
                <a:latin typeface="Calibri"/>
                <a:ea typeface="Calibri"/>
                <a:cs typeface="Calibri"/>
                <a:sym typeface="Calibri"/>
              </a:rPr>
              <a:t>right-censoring, competing risks, covariates, multiple testing</a:t>
            </a:r>
            <a:endParaRPr sz="2000">
              <a:solidFill>
                <a:schemeClr val="dk1"/>
              </a:solidFill>
              <a:latin typeface="Calibri"/>
              <a:ea typeface="Calibri"/>
              <a:cs typeface="Calibri"/>
              <a:sym typeface="Calibri"/>
            </a:endParaRPr>
          </a:p>
          <a:p>
            <a:pPr indent="-355600" lvl="0" marL="457200" rtl="0" algn="l">
              <a:lnSpc>
                <a:spcPct val="115000"/>
              </a:lnSpc>
              <a:spcBef>
                <a:spcPts val="0"/>
              </a:spcBef>
              <a:spcAft>
                <a:spcPts val="0"/>
              </a:spcAft>
              <a:buClr>
                <a:schemeClr val="dk1"/>
              </a:buClr>
              <a:buSzPts val="2000"/>
              <a:buFont typeface="Calibri"/>
              <a:buChar char="-"/>
            </a:pPr>
            <a:r>
              <a:rPr lang="nl-BE" sz="2000">
                <a:solidFill>
                  <a:schemeClr val="dk1"/>
                </a:solidFill>
                <a:latin typeface="Calibri"/>
                <a:ea typeface="Calibri"/>
                <a:cs typeface="Calibri"/>
                <a:sym typeface="Calibri"/>
              </a:rPr>
              <a:t>The          package BuyseTest attempts to provide a convenient &amp; transparent interface</a:t>
            </a:r>
            <a:endParaRPr sz="2000">
              <a:solidFill>
                <a:schemeClr val="dk1"/>
              </a:solidFill>
              <a:latin typeface="Calibri"/>
              <a:ea typeface="Calibri"/>
              <a:cs typeface="Calibri"/>
              <a:sym typeface="Calibri"/>
            </a:endParaRPr>
          </a:p>
          <a:p>
            <a:pPr indent="0" lvl="0" marL="0" rtl="0" algn="l">
              <a:lnSpc>
                <a:spcPct val="115000"/>
              </a:lnSpc>
              <a:spcBef>
                <a:spcPts val="0"/>
              </a:spcBef>
              <a:spcAft>
                <a:spcPts val="0"/>
              </a:spcAft>
              <a:buNone/>
            </a:pPr>
            <a:r>
              <a:rPr lang="nl-BE" sz="2800">
                <a:solidFill>
                  <a:schemeClr val="dk1"/>
                </a:solidFill>
                <a:latin typeface="Calibri"/>
                <a:ea typeface="Calibri"/>
                <a:cs typeface="Calibri"/>
                <a:sym typeface="Calibri"/>
              </a:rPr>
              <a:t>despite remaining open questions</a:t>
            </a:r>
            <a:endParaRPr sz="2800">
              <a:solidFill>
                <a:schemeClr val="dk1"/>
              </a:solidFill>
              <a:latin typeface="Calibri"/>
              <a:ea typeface="Calibri"/>
              <a:cs typeface="Calibri"/>
              <a:sym typeface="Calibri"/>
            </a:endParaRPr>
          </a:p>
          <a:p>
            <a:pPr indent="-406400" lvl="0" marL="457200" rtl="0" algn="l">
              <a:lnSpc>
                <a:spcPct val="115000"/>
              </a:lnSpc>
              <a:spcBef>
                <a:spcPts val="0"/>
              </a:spcBef>
              <a:spcAft>
                <a:spcPts val="0"/>
              </a:spcAft>
              <a:buClr>
                <a:schemeClr val="dk1"/>
              </a:buClr>
              <a:buSzPts val="2800"/>
              <a:buFont typeface="Calibri"/>
              <a:buChar char="-"/>
            </a:pPr>
            <a:r>
              <a:rPr lang="nl-BE" sz="2000">
                <a:solidFill>
                  <a:schemeClr val="dk1"/>
                </a:solidFill>
                <a:latin typeface="Calibri"/>
                <a:ea typeface="Calibri"/>
                <a:cs typeface="Calibri"/>
                <a:sym typeface="Calibri"/>
              </a:rPr>
              <a:t>interim analyses, non-transitivity with &gt;2 groups,  correlated right-censored outcomes, …</a:t>
            </a:r>
            <a:endParaRPr sz="2800">
              <a:solidFill>
                <a:schemeClr val="dk1"/>
              </a:solidFill>
              <a:latin typeface="Calibri"/>
              <a:ea typeface="Calibri"/>
              <a:cs typeface="Calibri"/>
              <a:sym typeface="Calibri"/>
            </a:endParaRPr>
          </a:p>
        </p:txBody>
      </p:sp>
      <p:pic>
        <p:nvPicPr>
          <p:cNvPr id="1318" name="Google Shape;1318;p112"/>
          <p:cNvPicPr preferRelativeResize="0"/>
          <p:nvPr/>
        </p:nvPicPr>
        <p:blipFill>
          <a:blip r:embed="rId3">
            <a:alphaModFix/>
          </a:blip>
          <a:stretch>
            <a:fillRect/>
          </a:stretch>
        </p:blipFill>
        <p:spPr>
          <a:xfrm>
            <a:off x="1449197" y="5415975"/>
            <a:ext cx="442851" cy="343200"/>
          </a:xfrm>
          <a:prstGeom prst="rect">
            <a:avLst/>
          </a:prstGeom>
          <a:noFill/>
          <a:ln>
            <a:noFill/>
          </a:ln>
        </p:spPr>
      </p:pic>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2" name="Shape 1322"/>
        <p:cNvGrpSpPr/>
        <p:nvPr/>
      </p:nvGrpSpPr>
      <p:grpSpPr>
        <a:xfrm>
          <a:off x="0" y="0"/>
          <a:ext cx="0" cy="0"/>
          <a:chOff x="0" y="0"/>
          <a:chExt cx="0" cy="0"/>
        </a:xfrm>
      </p:grpSpPr>
      <p:sp>
        <p:nvSpPr>
          <p:cNvPr id="1323" name="Google Shape;1323;p113"/>
          <p:cNvSpPr txBox="1"/>
          <p:nvPr/>
        </p:nvSpPr>
        <p:spPr>
          <a:xfrm>
            <a:off x="8923150" y="5218688"/>
            <a:ext cx="3218058" cy="1501001"/>
          </a:xfrm>
          <a:prstGeom prst="rect">
            <a:avLst/>
          </a:prstGeom>
          <a:noFill/>
          <a:ln>
            <a:noFill/>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Clr>
                <a:srgbClr val="000000"/>
              </a:buClr>
              <a:buSzPts val="1800"/>
              <a:buFont typeface="Arial"/>
              <a:buNone/>
            </a:pPr>
            <a:r>
              <a:rPr b="0" i="0" lang="nl-BE" sz="1800" u="none" cap="none" strike="noStrike">
                <a:solidFill>
                  <a:srgbClr val="000000"/>
                </a:solidFill>
                <a:latin typeface="Calibri"/>
                <a:ea typeface="Calibri"/>
                <a:cs typeface="Calibri"/>
                <a:sym typeface="Calibri"/>
              </a:rPr>
              <a:t>Johan Verbeeck PhD</a:t>
            </a:r>
            <a:endParaRPr/>
          </a:p>
          <a:p>
            <a:pPr indent="0" lvl="0" marL="0" marR="0" rtl="0" algn="l">
              <a:lnSpc>
                <a:spcPct val="90000"/>
              </a:lnSpc>
              <a:spcBef>
                <a:spcPts val="1000"/>
              </a:spcBef>
              <a:spcAft>
                <a:spcPts val="0"/>
              </a:spcAft>
              <a:buClr>
                <a:srgbClr val="000000"/>
              </a:buClr>
              <a:buSzPts val="1800"/>
              <a:buFont typeface="Arial"/>
              <a:buNone/>
            </a:pPr>
            <a:r>
              <a:rPr b="0" i="0" lang="nl-BE" sz="1800" u="sng" cap="none" strike="noStrike">
                <a:solidFill>
                  <a:srgbClr val="000000"/>
                </a:solidFill>
                <a:latin typeface="Calibri"/>
                <a:ea typeface="Calibri"/>
                <a:cs typeface="Calibri"/>
                <a:sym typeface="Calibri"/>
                <a:hlinkClick r:id="rId3">
                  <a:extLst>
                    <a:ext uri="{A12FA001-AC4F-418D-AE19-62706E023703}">
                      <ahyp:hlinkClr val="tx"/>
                    </a:ext>
                  </a:extLst>
                </a:hlinkClick>
              </a:rPr>
              <a:t>johan.verbeeck@uhasselt.be</a:t>
            </a:r>
            <a:endParaRPr b="0" i="0" sz="1800" u="none" cap="none" strike="noStrike">
              <a:solidFill>
                <a:srgbClr val="000000"/>
              </a:solidFill>
              <a:latin typeface="Calibri"/>
              <a:ea typeface="Calibri"/>
              <a:cs typeface="Calibri"/>
              <a:sym typeface="Calibri"/>
            </a:endParaRPr>
          </a:p>
          <a:p>
            <a:pPr indent="0" lvl="0" marL="0" marR="0" rtl="0" algn="l">
              <a:lnSpc>
                <a:spcPct val="90000"/>
              </a:lnSpc>
              <a:spcBef>
                <a:spcPts val="1000"/>
              </a:spcBef>
              <a:spcAft>
                <a:spcPts val="0"/>
              </a:spcAft>
              <a:buClr>
                <a:srgbClr val="000000"/>
              </a:buClr>
              <a:buSzPts val="1800"/>
              <a:buFont typeface="Arial"/>
              <a:buNone/>
            </a:pPr>
            <a:r>
              <a:rPr b="0" i="0" lang="nl-BE" sz="1800" u="none" cap="none" strike="noStrike">
                <a:solidFill>
                  <a:srgbClr val="000000"/>
                </a:solidFill>
                <a:latin typeface="Calibri"/>
                <a:ea typeface="Calibri"/>
                <a:cs typeface="Calibri"/>
                <a:sym typeface="Calibri"/>
              </a:rPr>
              <a:t>Data Science Institute</a:t>
            </a:r>
            <a:endParaRPr/>
          </a:p>
          <a:p>
            <a:pPr indent="0" lvl="0" marL="0" marR="0" rtl="0" algn="l">
              <a:lnSpc>
                <a:spcPct val="90000"/>
              </a:lnSpc>
              <a:spcBef>
                <a:spcPts val="1000"/>
              </a:spcBef>
              <a:spcAft>
                <a:spcPts val="0"/>
              </a:spcAft>
              <a:buClr>
                <a:srgbClr val="000000"/>
              </a:buClr>
              <a:buSzPts val="1800"/>
              <a:buFont typeface="Arial"/>
              <a:buNone/>
            </a:pPr>
            <a:r>
              <a:rPr b="0" i="0" lang="nl-BE" sz="1800" u="none" cap="none" strike="noStrike">
                <a:solidFill>
                  <a:srgbClr val="000000"/>
                </a:solidFill>
                <a:latin typeface="Calibri"/>
                <a:ea typeface="Calibri"/>
                <a:cs typeface="Calibri"/>
                <a:sym typeface="Calibri"/>
              </a:rPr>
              <a:t>UHasselt - Belgium</a:t>
            </a:r>
            <a:endParaRPr b="0" i="0" sz="1800" u="none" cap="none" strike="noStrike">
              <a:solidFill>
                <a:srgbClr val="000000"/>
              </a:solidFill>
              <a:latin typeface="Calibri"/>
              <a:ea typeface="Calibri"/>
              <a:cs typeface="Calibri"/>
              <a:sym typeface="Calibri"/>
            </a:endParaRPr>
          </a:p>
        </p:txBody>
      </p:sp>
      <p:pic>
        <p:nvPicPr>
          <p:cNvPr id="1324" name="Google Shape;1324;p113"/>
          <p:cNvPicPr preferRelativeResize="0"/>
          <p:nvPr/>
        </p:nvPicPr>
        <p:blipFill rotWithShape="1">
          <a:blip r:embed="rId4">
            <a:alphaModFix/>
          </a:blip>
          <a:srcRect b="0" l="86727" r="0" t="0"/>
          <a:stretch/>
        </p:blipFill>
        <p:spPr>
          <a:xfrm flipH="1" rot="-1784540">
            <a:off x="9327996" y="-1389670"/>
            <a:ext cx="2536767" cy="5560832"/>
          </a:xfrm>
          <a:prstGeom prst="rect">
            <a:avLst/>
          </a:prstGeom>
          <a:noFill/>
          <a:ln>
            <a:noFill/>
          </a:ln>
        </p:spPr>
      </p:pic>
      <p:pic>
        <p:nvPicPr>
          <p:cNvPr id="1325" name="Google Shape;1325;p113"/>
          <p:cNvPicPr preferRelativeResize="0"/>
          <p:nvPr/>
        </p:nvPicPr>
        <p:blipFill>
          <a:blip r:embed="rId5">
            <a:alphaModFix/>
          </a:blip>
          <a:stretch>
            <a:fillRect/>
          </a:stretch>
        </p:blipFill>
        <p:spPr>
          <a:xfrm>
            <a:off x="1931075" y="187300"/>
            <a:ext cx="6992065" cy="6670700"/>
          </a:xfrm>
          <a:prstGeom prst="rect">
            <a:avLst/>
          </a:prstGeom>
          <a:noFill/>
          <a:ln>
            <a:noFill/>
          </a:ln>
        </p:spPr>
      </p:pic>
      <p:sp>
        <p:nvSpPr>
          <p:cNvPr id="1326" name="Google Shape;1326;p113"/>
          <p:cNvSpPr txBox="1"/>
          <p:nvPr/>
        </p:nvSpPr>
        <p:spPr>
          <a:xfrm>
            <a:off x="98305" y="4889538"/>
            <a:ext cx="3597395" cy="1564682"/>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000000"/>
              </a:buClr>
              <a:buSzPts val="1800"/>
              <a:buFont typeface="Arial"/>
              <a:buNone/>
            </a:pPr>
            <a:r>
              <a:rPr b="0" i="0" lang="nl-BE" sz="1800" u="none" cap="none" strike="noStrike">
                <a:solidFill>
                  <a:srgbClr val="000000"/>
                </a:solidFill>
                <a:latin typeface="Calibri"/>
                <a:ea typeface="Calibri"/>
                <a:cs typeface="Calibri"/>
                <a:sym typeface="Calibri"/>
              </a:rPr>
              <a:t>Brice Ozenne PhD</a:t>
            </a:r>
            <a:endParaRPr/>
          </a:p>
          <a:p>
            <a:pPr indent="0" lvl="0" marL="0" marR="0" rtl="0" algn="l">
              <a:lnSpc>
                <a:spcPct val="90000"/>
              </a:lnSpc>
              <a:spcBef>
                <a:spcPts val="1000"/>
              </a:spcBef>
              <a:spcAft>
                <a:spcPts val="0"/>
              </a:spcAft>
              <a:buClr>
                <a:srgbClr val="000000"/>
              </a:buClr>
              <a:buSzPts val="1800"/>
              <a:buFont typeface="Arial"/>
              <a:buNone/>
            </a:pPr>
            <a:r>
              <a:rPr b="0" i="0" lang="nl-BE" sz="1800" u="sng" cap="none" strike="noStrike">
                <a:solidFill>
                  <a:srgbClr val="000000"/>
                </a:solidFill>
                <a:latin typeface="Calibri"/>
                <a:ea typeface="Calibri"/>
                <a:cs typeface="Calibri"/>
                <a:sym typeface="Calibri"/>
                <a:hlinkClick r:id="rId6">
                  <a:extLst>
                    <a:ext uri="{A12FA001-AC4F-418D-AE19-62706E023703}">
                      <ahyp:hlinkClr val="tx"/>
                    </a:ext>
                  </a:extLst>
                </a:hlinkClick>
              </a:rPr>
              <a:t>brice.ozenne@nru.dk</a:t>
            </a:r>
            <a:endParaRPr b="0" i="0" sz="1800" u="none" cap="none" strike="noStrike">
              <a:solidFill>
                <a:srgbClr val="000000"/>
              </a:solidFill>
              <a:latin typeface="Calibri"/>
              <a:ea typeface="Calibri"/>
              <a:cs typeface="Calibri"/>
              <a:sym typeface="Calibri"/>
            </a:endParaRPr>
          </a:p>
          <a:p>
            <a:pPr indent="0" lvl="0" marL="0" marR="0" rtl="0" algn="l">
              <a:lnSpc>
                <a:spcPct val="90000"/>
              </a:lnSpc>
              <a:spcBef>
                <a:spcPts val="1000"/>
              </a:spcBef>
              <a:spcAft>
                <a:spcPts val="0"/>
              </a:spcAft>
              <a:buClr>
                <a:srgbClr val="000000"/>
              </a:buClr>
              <a:buSzPts val="1800"/>
              <a:buFont typeface="Arial"/>
              <a:buNone/>
            </a:pPr>
            <a:r>
              <a:rPr b="0" i="0" lang="nl-BE" sz="1800" u="none" cap="none" strike="noStrike">
                <a:solidFill>
                  <a:srgbClr val="000000"/>
                </a:solidFill>
                <a:latin typeface="Calibri"/>
                <a:ea typeface="Calibri"/>
                <a:cs typeface="Calibri"/>
                <a:sym typeface="Calibri"/>
              </a:rPr>
              <a:t>Biostatistics &amp; Neurobiology Research Unit</a:t>
            </a:r>
            <a:endParaRPr/>
          </a:p>
          <a:p>
            <a:pPr indent="0" lvl="0" marL="0" marR="0" rtl="0" algn="l">
              <a:lnSpc>
                <a:spcPct val="90000"/>
              </a:lnSpc>
              <a:spcBef>
                <a:spcPts val="1000"/>
              </a:spcBef>
              <a:spcAft>
                <a:spcPts val="0"/>
              </a:spcAft>
              <a:buClr>
                <a:srgbClr val="000000"/>
              </a:buClr>
              <a:buSzPts val="1800"/>
              <a:buFont typeface="Arial"/>
              <a:buNone/>
            </a:pPr>
            <a:r>
              <a:rPr b="0" i="0" lang="nl-BE" sz="1800" u="none" cap="none" strike="noStrike">
                <a:solidFill>
                  <a:srgbClr val="000000"/>
                </a:solidFill>
                <a:latin typeface="Calibri"/>
                <a:ea typeface="Calibri"/>
                <a:cs typeface="Calibri"/>
                <a:sym typeface="Calibri"/>
              </a:rPr>
              <a:t>University of Copenhagen- Denmark</a:t>
            </a:r>
            <a:endParaRPr b="0" i="0" sz="1800" u="none" cap="none" strike="noStrike">
              <a:solidFill>
                <a:srgbClr val="000000"/>
              </a:solidFill>
              <a:latin typeface="Calibri"/>
              <a:ea typeface="Calibri"/>
              <a:cs typeface="Calibri"/>
              <a:sym typeface="Calibri"/>
            </a:endParaRPr>
          </a:p>
        </p:txBody>
      </p:sp>
      <p:sp>
        <p:nvSpPr>
          <p:cNvPr id="1327" name="Google Shape;1327;p113"/>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nl-BE"/>
              <a:t>‹#›</a:t>
            </a:fld>
            <a:endParaRP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2" name="Shape 1332"/>
        <p:cNvGrpSpPr/>
        <p:nvPr/>
      </p:nvGrpSpPr>
      <p:grpSpPr>
        <a:xfrm>
          <a:off x="0" y="0"/>
          <a:ext cx="0" cy="0"/>
          <a:chOff x="0" y="0"/>
          <a:chExt cx="0" cy="0"/>
        </a:xfrm>
      </p:grpSpPr>
      <p:sp>
        <p:nvSpPr>
          <p:cNvPr id="1333" name="Google Shape;1333;g33c4a8a0d61_3_0"/>
          <p:cNvSpPr txBox="1"/>
          <p:nvPr/>
        </p:nvSpPr>
        <p:spPr>
          <a:xfrm>
            <a:off x="628799" y="410625"/>
            <a:ext cx="10944000" cy="1325700"/>
          </a:xfrm>
          <a:prstGeom prst="rect">
            <a:avLst/>
          </a:prstGeom>
          <a:noFill/>
          <a:ln>
            <a:noFill/>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Clr>
                <a:schemeClr val="dk1"/>
              </a:buClr>
              <a:buSzPts val="4400"/>
              <a:buFont typeface="Calibri"/>
              <a:buNone/>
            </a:pPr>
            <a:r>
              <a:rPr lang="nl-BE" sz="4400">
                <a:solidFill>
                  <a:schemeClr val="dk1"/>
                </a:solidFill>
                <a:latin typeface="Calibri"/>
                <a:ea typeface="Calibri"/>
                <a:cs typeface="Calibri"/>
                <a:sym typeface="Calibri"/>
              </a:rPr>
              <a:t>Bibliography (</a:t>
            </a:r>
            <a:r>
              <a:rPr lang="nl-BE" sz="4400">
                <a:solidFill>
                  <a:schemeClr val="dk1"/>
                </a:solidFill>
                <a:latin typeface="Calibri"/>
                <a:ea typeface="Calibri"/>
                <a:cs typeface="Calibri"/>
                <a:sym typeface="Calibri"/>
              </a:rPr>
              <a:t>1/6)</a:t>
            </a:r>
            <a:endParaRPr/>
          </a:p>
        </p:txBody>
      </p:sp>
      <p:sp>
        <p:nvSpPr>
          <p:cNvPr id="1334" name="Google Shape;1334;g33c4a8a0d61_3_0"/>
          <p:cNvSpPr txBox="1"/>
          <p:nvPr/>
        </p:nvSpPr>
        <p:spPr>
          <a:xfrm>
            <a:off x="568800" y="1135225"/>
            <a:ext cx="11054400" cy="537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nl-BE" sz="1500">
                <a:solidFill>
                  <a:schemeClr val="dk1"/>
                </a:solidFill>
                <a:latin typeface="Calibri"/>
                <a:ea typeface="Calibri"/>
                <a:cs typeface="Calibri"/>
                <a:sym typeface="Calibri"/>
              </a:rPr>
              <a:t>Anderson,W.N.; Verbeeck, J. Exact Permutation and Bootstrap Distribution of Generalized Pairwise Comparisons Statistics. Mathematics</a:t>
            </a:r>
            <a:endParaRPr sz="1500">
              <a:solidFill>
                <a:schemeClr val="dk1"/>
              </a:solidFill>
              <a:latin typeface="Calibri"/>
              <a:ea typeface="Calibri"/>
              <a:cs typeface="Calibri"/>
              <a:sym typeface="Calibri"/>
            </a:endParaRPr>
          </a:p>
          <a:p>
            <a:pPr indent="0" lvl="0" marL="0" rtl="0" algn="l">
              <a:spcBef>
                <a:spcPts val="0"/>
              </a:spcBef>
              <a:spcAft>
                <a:spcPts val="0"/>
              </a:spcAft>
              <a:buNone/>
            </a:pPr>
            <a:r>
              <a:rPr lang="nl-BE" sz="1500">
                <a:solidFill>
                  <a:schemeClr val="dk1"/>
                </a:solidFill>
                <a:latin typeface="Calibri"/>
                <a:ea typeface="Calibri"/>
                <a:cs typeface="Calibri"/>
                <a:sym typeface="Calibri"/>
              </a:rPr>
              <a:t>2023, 11, 1502. </a:t>
            </a:r>
            <a:r>
              <a:rPr lang="nl-BE" sz="1500" u="sng">
                <a:solidFill>
                  <a:schemeClr val="hlink"/>
                </a:solidFill>
                <a:latin typeface="Calibri"/>
                <a:ea typeface="Calibri"/>
                <a:cs typeface="Calibri"/>
                <a:sym typeface="Calibri"/>
                <a:hlinkClick r:id="rId3"/>
              </a:rPr>
              <a:t>https://doi.org/10.3390/math11061502</a:t>
            </a:r>
            <a:endParaRPr sz="1500">
              <a:solidFill>
                <a:schemeClr val="dk1"/>
              </a:solidFill>
              <a:latin typeface="Calibri"/>
              <a:ea typeface="Calibri"/>
              <a:cs typeface="Calibri"/>
              <a:sym typeface="Calibri"/>
            </a:endParaRPr>
          </a:p>
          <a:p>
            <a:pPr indent="0" lvl="0" marL="0" rtl="0" algn="l">
              <a:spcBef>
                <a:spcPts val="0"/>
              </a:spcBef>
              <a:spcAft>
                <a:spcPts val="0"/>
              </a:spcAft>
              <a:buNone/>
            </a:pPr>
            <a:r>
              <a:t/>
            </a:r>
            <a:endParaRPr sz="15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nl-BE" sz="1500">
                <a:solidFill>
                  <a:schemeClr val="dk1"/>
                </a:solidFill>
                <a:latin typeface="Calibri"/>
                <a:ea typeface="Calibri"/>
                <a:cs typeface="Calibri"/>
                <a:sym typeface="Calibri"/>
              </a:rPr>
              <a:t>Buyse M. Generalized pairwise comparisons of prioritized outcomes in the two-sample problem. Stat Med. 2010 Dec 30;29(30):3245-57. doi: 10.1002/sim.3923.</a:t>
            </a:r>
            <a:endParaRPr sz="1500">
              <a:solidFill>
                <a:schemeClr val="dk1"/>
              </a:solidFill>
              <a:latin typeface="Calibri"/>
              <a:ea typeface="Calibri"/>
              <a:cs typeface="Calibri"/>
              <a:sym typeface="Calibri"/>
            </a:endParaRPr>
          </a:p>
          <a:p>
            <a:pPr indent="0" lvl="0" marL="0" rtl="0" algn="l">
              <a:spcBef>
                <a:spcPts val="0"/>
              </a:spcBef>
              <a:spcAft>
                <a:spcPts val="0"/>
              </a:spcAft>
              <a:buNone/>
            </a:pPr>
            <a:r>
              <a:t/>
            </a:r>
            <a:endParaRPr sz="15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nl-BE" sz="1500">
                <a:solidFill>
                  <a:schemeClr val="dk1"/>
                </a:solidFill>
                <a:latin typeface="Calibri"/>
                <a:ea typeface="Calibri"/>
                <a:cs typeface="Calibri"/>
                <a:sym typeface="Calibri"/>
              </a:rPr>
              <a:t>Brunner E, Vandemeulebroecke M, and Mütze T. Win odds: An adaptation of the win ratio to include ties. Statistics in Medicine. 2021; 40, 3367–3384.</a:t>
            </a:r>
            <a:endParaRPr sz="1500">
              <a:solidFill>
                <a:schemeClr val="dk1"/>
              </a:solidFill>
              <a:latin typeface="Calibri"/>
              <a:ea typeface="Calibri"/>
              <a:cs typeface="Calibri"/>
              <a:sym typeface="Calibri"/>
            </a:endParaRPr>
          </a:p>
          <a:p>
            <a:pPr indent="0" lvl="0" marL="0" rtl="0" algn="l">
              <a:spcBef>
                <a:spcPts val="0"/>
              </a:spcBef>
              <a:spcAft>
                <a:spcPts val="0"/>
              </a:spcAft>
              <a:buNone/>
            </a:pPr>
            <a:r>
              <a:t/>
            </a:r>
            <a:endParaRPr sz="1500">
              <a:solidFill>
                <a:schemeClr val="dk1"/>
              </a:solidFill>
              <a:latin typeface="Calibri"/>
              <a:ea typeface="Calibri"/>
              <a:cs typeface="Calibri"/>
              <a:sym typeface="Calibri"/>
            </a:endParaRPr>
          </a:p>
          <a:p>
            <a:pPr indent="0" lvl="0" marL="0" rtl="0" algn="l">
              <a:spcBef>
                <a:spcPts val="0"/>
              </a:spcBef>
              <a:spcAft>
                <a:spcPts val="0"/>
              </a:spcAft>
              <a:buNone/>
            </a:pPr>
            <a:r>
              <a:rPr lang="nl-BE" sz="1500">
                <a:solidFill>
                  <a:schemeClr val="dk1"/>
                </a:solidFill>
                <a:latin typeface="Calibri"/>
                <a:ea typeface="Calibri"/>
                <a:cs typeface="Calibri"/>
                <a:sym typeface="Calibri"/>
              </a:rPr>
              <a:t>Brunner, E., Konietschke, F. An unbiased rank-based estimator of the Mann–Whitney variance including the case of ties. </a:t>
            </a:r>
            <a:r>
              <a:rPr i="1" lang="nl-BE" sz="1500">
                <a:solidFill>
                  <a:schemeClr val="dk1"/>
                </a:solidFill>
                <a:latin typeface="Calibri"/>
                <a:ea typeface="Calibri"/>
                <a:cs typeface="Calibri"/>
                <a:sym typeface="Calibri"/>
              </a:rPr>
              <a:t>Stat Papers</a:t>
            </a:r>
            <a:r>
              <a:rPr lang="nl-BE" sz="1500">
                <a:solidFill>
                  <a:schemeClr val="dk1"/>
                </a:solidFill>
                <a:latin typeface="Calibri"/>
                <a:ea typeface="Calibri"/>
                <a:cs typeface="Calibri"/>
                <a:sym typeface="Calibri"/>
              </a:rPr>
              <a:t> </a:t>
            </a:r>
            <a:r>
              <a:rPr b="1" lang="nl-BE" sz="1500">
                <a:solidFill>
                  <a:schemeClr val="dk1"/>
                </a:solidFill>
                <a:latin typeface="Calibri"/>
                <a:ea typeface="Calibri"/>
                <a:cs typeface="Calibri"/>
                <a:sym typeface="Calibri"/>
              </a:rPr>
              <a:t>66</a:t>
            </a:r>
            <a:r>
              <a:rPr lang="nl-BE" sz="1500">
                <a:solidFill>
                  <a:schemeClr val="dk1"/>
                </a:solidFill>
                <a:latin typeface="Calibri"/>
                <a:ea typeface="Calibri"/>
                <a:cs typeface="Calibri"/>
                <a:sym typeface="Calibri"/>
              </a:rPr>
              <a:t>, 20 (2025). </a:t>
            </a:r>
            <a:r>
              <a:rPr lang="nl-BE" sz="1500" u="sng">
                <a:solidFill>
                  <a:schemeClr val="hlink"/>
                </a:solidFill>
                <a:latin typeface="Calibri"/>
                <a:ea typeface="Calibri"/>
                <a:cs typeface="Calibri"/>
                <a:sym typeface="Calibri"/>
                <a:hlinkClick r:id="rId4"/>
              </a:rPr>
              <a:t>https://doi.org/10.1007/s00362-024-01635-0</a:t>
            </a:r>
            <a:endParaRPr sz="1500">
              <a:solidFill>
                <a:schemeClr val="dk1"/>
              </a:solidFill>
              <a:latin typeface="Calibri"/>
              <a:ea typeface="Calibri"/>
              <a:cs typeface="Calibri"/>
              <a:sym typeface="Calibri"/>
            </a:endParaRPr>
          </a:p>
          <a:p>
            <a:pPr indent="0" lvl="0" marL="0" rtl="0" algn="l">
              <a:spcBef>
                <a:spcPts val="0"/>
              </a:spcBef>
              <a:spcAft>
                <a:spcPts val="0"/>
              </a:spcAft>
              <a:buNone/>
            </a:pPr>
            <a:r>
              <a:t/>
            </a:r>
            <a:endParaRPr sz="1500">
              <a:solidFill>
                <a:schemeClr val="dk1"/>
              </a:solidFill>
              <a:latin typeface="Calibri"/>
              <a:ea typeface="Calibri"/>
              <a:cs typeface="Calibri"/>
              <a:sym typeface="Calibri"/>
            </a:endParaRPr>
          </a:p>
          <a:p>
            <a:pPr indent="0" lvl="0" marL="0" rtl="0" algn="l">
              <a:spcBef>
                <a:spcPts val="0"/>
              </a:spcBef>
              <a:spcAft>
                <a:spcPts val="0"/>
              </a:spcAft>
              <a:buNone/>
            </a:pPr>
            <a:r>
              <a:rPr lang="nl-BE" sz="1500">
                <a:solidFill>
                  <a:schemeClr val="dk1"/>
                </a:solidFill>
                <a:latin typeface="Calibri"/>
                <a:ea typeface="Calibri"/>
                <a:cs typeface="Calibri"/>
                <a:sym typeface="Calibri"/>
              </a:rPr>
              <a:t>DATTA, S., BANDYOPADHYAY, D. and SATTEN, G.A. (2010), Inverse Probability of Censoring Weighted </a:t>
            </a:r>
            <a:r>
              <a:rPr i="1" lang="nl-BE" sz="1500">
                <a:solidFill>
                  <a:schemeClr val="dk1"/>
                </a:solidFill>
                <a:latin typeface="Calibri"/>
                <a:ea typeface="Calibri"/>
                <a:cs typeface="Calibri"/>
                <a:sym typeface="Calibri"/>
              </a:rPr>
              <a:t>U</a:t>
            </a:r>
            <a:r>
              <a:rPr lang="nl-BE" sz="1500">
                <a:solidFill>
                  <a:schemeClr val="dk1"/>
                </a:solidFill>
                <a:latin typeface="Calibri"/>
                <a:ea typeface="Calibri"/>
                <a:cs typeface="Calibri"/>
                <a:sym typeface="Calibri"/>
              </a:rPr>
              <a:t>-statistics for Right-Censored Data with an Application to Testing Hypotheses. Scandinavian Journal of Statistics, 37: 680-700.</a:t>
            </a:r>
            <a:r>
              <a:rPr lang="nl-BE" sz="1500">
                <a:solidFill>
                  <a:schemeClr val="dk1"/>
                </a:solidFill>
                <a:uFill>
                  <a:noFill/>
                </a:uFill>
                <a:latin typeface="Calibri"/>
                <a:ea typeface="Calibri"/>
                <a:cs typeface="Calibri"/>
                <a:sym typeface="Calibri"/>
                <a:hlinkClick r:id="rId5">
                  <a:extLst>
                    <a:ext uri="{A12FA001-AC4F-418D-AE19-62706E023703}">
                      <ahyp:hlinkClr val="tx"/>
                    </a:ext>
                  </a:extLst>
                </a:hlinkClick>
              </a:rPr>
              <a:t> </a:t>
            </a:r>
            <a:r>
              <a:rPr lang="nl-BE" sz="1500" u="sng">
                <a:solidFill>
                  <a:schemeClr val="hlink"/>
                </a:solidFill>
                <a:latin typeface="Calibri"/>
                <a:ea typeface="Calibri"/>
                <a:cs typeface="Calibri"/>
                <a:sym typeface="Calibri"/>
                <a:hlinkClick r:id="rId6"/>
              </a:rPr>
              <a:t>https://doi.org/10.1111/j.1467-9469.2010.00697.x</a:t>
            </a:r>
            <a:endParaRPr sz="1500">
              <a:solidFill>
                <a:schemeClr val="dk1"/>
              </a:solidFill>
              <a:latin typeface="Calibri"/>
              <a:ea typeface="Calibri"/>
              <a:cs typeface="Calibri"/>
              <a:sym typeface="Calibri"/>
            </a:endParaRPr>
          </a:p>
          <a:p>
            <a:pPr indent="0" lvl="0" marL="0" rtl="0" algn="l">
              <a:spcBef>
                <a:spcPts val="0"/>
              </a:spcBef>
              <a:spcAft>
                <a:spcPts val="0"/>
              </a:spcAft>
              <a:buNone/>
            </a:pPr>
            <a:r>
              <a:t/>
            </a:r>
            <a:endParaRPr sz="1500">
              <a:solidFill>
                <a:schemeClr val="dk1"/>
              </a:solidFill>
              <a:latin typeface="Calibri"/>
              <a:ea typeface="Calibri"/>
              <a:cs typeface="Calibri"/>
              <a:sym typeface="Calibri"/>
            </a:endParaRPr>
          </a:p>
          <a:p>
            <a:pPr indent="0" lvl="0" marL="0" rtl="0" algn="l">
              <a:spcBef>
                <a:spcPts val="0"/>
              </a:spcBef>
              <a:spcAft>
                <a:spcPts val="0"/>
              </a:spcAft>
              <a:buNone/>
            </a:pPr>
            <a:r>
              <a:rPr lang="nl-BE" sz="1500">
                <a:solidFill>
                  <a:schemeClr val="dk1"/>
                </a:solidFill>
                <a:latin typeface="Calibri"/>
                <a:ea typeface="Calibri"/>
                <a:cs typeface="Calibri"/>
                <a:sym typeface="Calibri"/>
              </a:rPr>
              <a:t>De Backer M, Legrand C, Péron J, Lambert A, Buyse M. On the use of extreme value tail modeling for generalized pairwise comparisons with censored outcomes. </a:t>
            </a:r>
            <a:r>
              <a:rPr i="1" lang="nl-BE" sz="1500">
                <a:solidFill>
                  <a:schemeClr val="dk1"/>
                </a:solidFill>
                <a:latin typeface="Calibri"/>
                <a:ea typeface="Calibri"/>
                <a:cs typeface="Calibri"/>
                <a:sym typeface="Calibri"/>
              </a:rPr>
              <a:t>Pharmaceutical Statistics</a:t>
            </a:r>
            <a:r>
              <a:rPr lang="nl-BE" sz="1500">
                <a:solidFill>
                  <a:schemeClr val="dk1"/>
                </a:solidFill>
                <a:latin typeface="Calibri"/>
                <a:ea typeface="Calibri"/>
                <a:cs typeface="Calibri"/>
                <a:sym typeface="Calibri"/>
              </a:rPr>
              <a:t>. 2023; 22(2): 284-299. doi:</a:t>
            </a:r>
            <a:r>
              <a:rPr lang="nl-BE" sz="1500" u="sng">
                <a:solidFill>
                  <a:schemeClr val="hlink"/>
                </a:solidFill>
                <a:latin typeface="Calibri"/>
                <a:ea typeface="Calibri"/>
                <a:cs typeface="Calibri"/>
                <a:sym typeface="Calibri"/>
                <a:hlinkClick r:id="rId7"/>
              </a:rPr>
              <a:t>10.1002/pst.2271</a:t>
            </a:r>
            <a:endParaRPr sz="1500" u="sng">
              <a:solidFill>
                <a:schemeClr val="hlink"/>
              </a:solidFill>
              <a:latin typeface="Calibri"/>
              <a:ea typeface="Calibri"/>
              <a:cs typeface="Calibri"/>
              <a:sym typeface="Calibri"/>
            </a:endParaRPr>
          </a:p>
          <a:p>
            <a:pPr indent="0" lvl="0" marL="0" rtl="0" algn="l">
              <a:spcBef>
                <a:spcPts val="0"/>
              </a:spcBef>
              <a:spcAft>
                <a:spcPts val="0"/>
              </a:spcAft>
              <a:buNone/>
            </a:pPr>
            <a:r>
              <a:t/>
            </a:r>
            <a:endParaRPr sz="1500">
              <a:solidFill>
                <a:schemeClr val="dk1"/>
              </a:solidFill>
              <a:latin typeface="Calibri"/>
              <a:ea typeface="Calibri"/>
              <a:cs typeface="Calibri"/>
              <a:sym typeface="Calibri"/>
            </a:endParaRPr>
          </a:p>
          <a:p>
            <a:pPr indent="0" lvl="0" marL="0" rtl="0" algn="l">
              <a:spcBef>
                <a:spcPts val="0"/>
              </a:spcBef>
              <a:spcAft>
                <a:spcPts val="0"/>
              </a:spcAft>
              <a:buNone/>
            </a:pPr>
            <a:r>
              <a:rPr lang="nl-BE" sz="1500">
                <a:solidFill>
                  <a:schemeClr val="dk1"/>
                </a:solidFill>
                <a:latin typeface="Calibri"/>
                <a:ea typeface="Calibri"/>
                <a:cs typeface="Calibri"/>
                <a:sym typeface="Calibri"/>
              </a:rPr>
              <a:t>De Backer M, Sengar M, Mathews V, et al. Design of a clinical trial using generalized pairwise comparisons to test a less intensive treatment regimen. </a:t>
            </a:r>
            <a:r>
              <a:rPr i="1" lang="nl-BE" sz="1500">
                <a:solidFill>
                  <a:schemeClr val="dk1"/>
                </a:solidFill>
                <a:latin typeface="Calibri"/>
                <a:ea typeface="Calibri"/>
                <a:cs typeface="Calibri"/>
                <a:sym typeface="Calibri"/>
              </a:rPr>
              <a:t>Clinical Trials</a:t>
            </a:r>
            <a:r>
              <a:rPr lang="nl-BE" sz="1500">
                <a:solidFill>
                  <a:schemeClr val="dk1"/>
                </a:solidFill>
                <a:latin typeface="Calibri"/>
                <a:ea typeface="Calibri"/>
                <a:cs typeface="Calibri"/>
                <a:sym typeface="Calibri"/>
              </a:rPr>
              <a:t>. 2024;21(2):180-188. doi:</a:t>
            </a:r>
            <a:r>
              <a:rPr lang="nl-BE" sz="1500" u="sng">
                <a:solidFill>
                  <a:schemeClr val="hlink"/>
                </a:solidFill>
                <a:latin typeface="Calibri"/>
                <a:ea typeface="Calibri"/>
                <a:cs typeface="Calibri"/>
                <a:sym typeface="Calibri"/>
                <a:hlinkClick r:id="rId8"/>
              </a:rPr>
              <a:t>10.1177/17407745231206465</a:t>
            </a:r>
            <a:endParaRPr sz="1500">
              <a:solidFill>
                <a:schemeClr val="dk1"/>
              </a:solidFill>
              <a:latin typeface="Calibri"/>
              <a:ea typeface="Calibri"/>
              <a:cs typeface="Calibri"/>
              <a:sym typeface="Calibri"/>
            </a:endParaRPr>
          </a:p>
          <a:p>
            <a:pPr indent="0" lvl="0" marL="0" rtl="0" algn="l">
              <a:spcBef>
                <a:spcPts val="0"/>
              </a:spcBef>
              <a:spcAft>
                <a:spcPts val="0"/>
              </a:spcAft>
              <a:buNone/>
            </a:pPr>
            <a:r>
              <a:t/>
            </a:r>
            <a:endParaRPr sz="1500">
              <a:solidFill>
                <a:schemeClr val="dk1"/>
              </a:solidFill>
              <a:latin typeface="Calibri"/>
              <a:ea typeface="Calibri"/>
              <a:cs typeface="Calibri"/>
              <a:sym typeface="Calibri"/>
            </a:endParaRPr>
          </a:p>
          <a:p>
            <a:pPr indent="0" lvl="0" marL="0" rtl="0" algn="l">
              <a:spcBef>
                <a:spcPts val="0"/>
              </a:spcBef>
              <a:spcAft>
                <a:spcPts val="0"/>
              </a:spcAft>
              <a:buNone/>
            </a:pPr>
            <a:r>
              <a:rPr lang="nl-BE" sz="1500">
                <a:solidFill>
                  <a:schemeClr val="dk1"/>
                </a:solidFill>
                <a:latin typeface="Calibri"/>
                <a:ea typeface="Calibri"/>
                <a:cs typeface="Calibri"/>
                <a:sym typeface="Calibri"/>
              </a:rPr>
              <a:t>Deltuvaite-Thomas, V., Verbeeck, J., Burzykowski, T., Buyse, M., Tournigand, C., Molenberghs, G., &amp; Thas, O. (2023). Generalized pairwise comparisons for censored data: An overview. </a:t>
            </a:r>
            <a:r>
              <a:rPr i="1" lang="nl-BE" sz="1500">
                <a:solidFill>
                  <a:schemeClr val="dk1"/>
                </a:solidFill>
                <a:latin typeface="Calibri"/>
                <a:ea typeface="Calibri"/>
                <a:cs typeface="Calibri"/>
                <a:sym typeface="Calibri"/>
              </a:rPr>
              <a:t>Biometrical Journal</a:t>
            </a:r>
            <a:r>
              <a:rPr lang="nl-BE" sz="1500">
                <a:solidFill>
                  <a:schemeClr val="dk1"/>
                </a:solidFill>
                <a:latin typeface="Calibri"/>
                <a:ea typeface="Calibri"/>
                <a:cs typeface="Calibri"/>
                <a:sym typeface="Calibri"/>
              </a:rPr>
              <a:t>, 65, 2100354.</a:t>
            </a:r>
            <a:r>
              <a:rPr lang="nl-BE" sz="1500">
                <a:solidFill>
                  <a:schemeClr val="dk1"/>
                </a:solidFill>
                <a:uFill>
                  <a:noFill/>
                </a:uFill>
                <a:latin typeface="Calibri"/>
                <a:ea typeface="Calibri"/>
                <a:cs typeface="Calibri"/>
                <a:sym typeface="Calibri"/>
                <a:hlinkClick r:id="rId9">
                  <a:extLst>
                    <a:ext uri="{A12FA001-AC4F-418D-AE19-62706E023703}">
                      <ahyp:hlinkClr val="tx"/>
                    </a:ext>
                  </a:extLst>
                </a:hlinkClick>
              </a:rPr>
              <a:t> </a:t>
            </a:r>
            <a:r>
              <a:rPr lang="nl-BE" sz="1500" u="sng">
                <a:solidFill>
                  <a:schemeClr val="hlink"/>
                </a:solidFill>
                <a:latin typeface="Calibri"/>
                <a:ea typeface="Calibri"/>
                <a:cs typeface="Calibri"/>
                <a:sym typeface="Calibri"/>
                <a:hlinkClick r:id="rId10"/>
              </a:rPr>
              <a:t>https://doi.org/10.1002/bimj.202100354</a:t>
            </a:r>
            <a:endParaRPr sz="1500" u="sng">
              <a:solidFill>
                <a:schemeClr val="hlink"/>
              </a:solidFill>
              <a:latin typeface="Calibri"/>
              <a:ea typeface="Calibri"/>
              <a:cs typeface="Calibri"/>
              <a:sym typeface="Calibri"/>
            </a:endParaRPr>
          </a:p>
          <a:p>
            <a:pPr indent="0" lvl="0" marL="0" rtl="0" algn="l">
              <a:spcBef>
                <a:spcPts val="0"/>
              </a:spcBef>
              <a:spcAft>
                <a:spcPts val="0"/>
              </a:spcAft>
              <a:buNone/>
            </a:pPr>
            <a:r>
              <a:t/>
            </a:r>
            <a:endParaRPr sz="1500">
              <a:solidFill>
                <a:schemeClr val="dk1"/>
              </a:solidFill>
              <a:latin typeface="Calibri"/>
              <a:ea typeface="Calibri"/>
              <a:cs typeface="Calibri"/>
              <a:sym typeface="Calibri"/>
            </a:endParaRPr>
          </a:p>
          <a:p>
            <a:pPr indent="0" lvl="0" marL="0" rtl="0" algn="l">
              <a:spcBef>
                <a:spcPts val="0"/>
              </a:spcBef>
              <a:spcAft>
                <a:spcPts val="0"/>
              </a:spcAft>
              <a:buNone/>
            </a:pPr>
            <a:r>
              <a:t/>
            </a:r>
            <a:endParaRPr sz="1500">
              <a:solidFill>
                <a:schemeClr val="dk1"/>
              </a:solidFill>
              <a:latin typeface="Calibri"/>
              <a:ea typeface="Calibri"/>
              <a:cs typeface="Calibri"/>
              <a:sym typeface="Calibri"/>
            </a:endParaRPr>
          </a:p>
          <a:p>
            <a:pPr indent="0" lvl="0" marL="0" rtl="0" algn="l">
              <a:spcBef>
                <a:spcPts val="0"/>
              </a:spcBef>
              <a:spcAft>
                <a:spcPts val="0"/>
              </a:spcAft>
              <a:buNone/>
            </a:pPr>
            <a:r>
              <a:t/>
            </a:r>
            <a:endParaRPr sz="1500">
              <a:solidFill>
                <a:schemeClr val="dk1"/>
              </a:solidFill>
              <a:latin typeface="Calibri"/>
              <a:ea typeface="Calibri"/>
              <a:cs typeface="Calibri"/>
              <a:sym typeface="Calibri"/>
            </a:endParaRPr>
          </a:p>
          <a:p>
            <a:pPr indent="0" lvl="0" marL="0" rtl="0" algn="l">
              <a:spcBef>
                <a:spcPts val="0"/>
              </a:spcBef>
              <a:spcAft>
                <a:spcPts val="0"/>
              </a:spcAft>
              <a:buNone/>
            </a:pPr>
            <a:r>
              <a:t/>
            </a:r>
            <a:endParaRPr sz="1500">
              <a:solidFill>
                <a:schemeClr val="dk1"/>
              </a:solidFill>
              <a:latin typeface="Calibri"/>
              <a:ea typeface="Calibri"/>
              <a:cs typeface="Calibri"/>
              <a:sym typeface="Calibri"/>
            </a:endParaRPr>
          </a:p>
          <a:p>
            <a:pPr indent="0" lvl="0" marL="0" rtl="0" algn="l">
              <a:spcBef>
                <a:spcPts val="0"/>
              </a:spcBef>
              <a:spcAft>
                <a:spcPts val="0"/>
              </a:spcAft>
              <a:buNone/>
            </a:pPr>
            <a:r>
              <a:t/>
            </a:r>
            <a:endParaRPr sz="1500">
              <a:solidFill>
                <a:schemeClr val="dk1"/>
              </a:solidFill>
              <a:latin typeface="Calibri"/>
              <a:ea typeface="Calibri"/>
              <a:cs typeface="Calibri"/>
              <a:sym typeface="Calibri"/>
            </a:endParaRPr>
          </a:p>
          <a:p>
            <a:pPr indent="0" lvl="0" marL="0" rtl="0" algn="l">
              <a:spcBef>
                <a:spcPts val="0"/>
              </a:spcBef>
              <a:spcAft>
                <a:spcPts val="0"/>
              </a:spcAft>
              <a:buNone/>
            </a:pPr>
            <a:r>
              <a:t/>
            </a:r>
            <a:endParaRPr sz="1500">
              <a:solidFill>
                <a:schemeClr val="dk1"/>
              </a:solidFill>
              <a:latin typeface="Calibri"/>
              <a:ea typeface="Calibri"/>
              <a:cs typeface="Calibri"/>
              <a:sym typeface="Calibri"/>
            </a:endParaRP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9" name="Shape 1339"/>
        <p:cNvGrpSpPr/>
        <p:nvPr/>
      </p:nvGrpSpPr>
      <p:grpSpPr>
        <a:xfrm>
          <a:off x="0" y="0"/>
          <a:ext cx="0" cy="0"/>
          <a:chOff x="0" y="0"/>
          <a:chExt cx="0" cy="0"/>
        </a:xfrm>
      </p:grpSpPr>
      <p:sp>
        <p:nvSpPr>
          <p:cNvPr id="1340" name="Google Shape;1340;g2dd329b6ca2_0_15"/>
          <p:cNvSpPr txBox="1"/>
          <p:nvPr/>
        </p:nvSpPr>
        <p:spPr>
          <a:xfrm>
            <a:off x="628799" y="410625"/>
            <a:ext cx="10944000" cy="1325700"/>
          </a:xfrm>
          <a:prstGeom prst="rect">
            <a:avLst/>
          </a:prstGeom>
          <a:noFill/>
          <a:ln>
            <a:noFill/>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Clr>
                <a:schemeClr val="dk1"/>
              </a:buClr>
              <a:buSzPts val="4400"/>
              <a:buFont typeface="Calibri"/>
              <a:buNone/>
            </a:pPr>
            <a:r>
              <a:rPr lang="nl-BE" sz="4400">
                <a:solidFill>
                  <a:schemeClr val="dk1"/>
                </a:solidFill>
                <a:latin typeface="Calibri"/>
                <a:ea typeface="Calibri"/>
                <a:cs typeface="Calibri"/>
                <a:sym typeface="Calibri"/>
              </a:rPr>
              <a:t>Bibliography (2/6)</a:t>
            </a:r>
            <a:endParaRPr/>
          </a:p>
        </p:txBody>
      </p:sp>
      <p:sp>
        <p:nvSpPr>
          <p:cNvPr id="1341" name="Google Shape;1341;g2dd329b6ca2_0_15"/>
          <p:cNvSpPr txBox="1"/>
          <p:nvPr/>
        </p:nvSpPr>
        <p:spPr>
          <a:xfrm>
            <a:off x="694725" y="1319025"/>
            <a:ext cx="11054400" cy="537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nl-BE" sz="1500">
                <a:solidFill>
                  <a:schemeClr val="dk1"/>
                </a:solidFill>
                <a:latin typeface="Calibri"/>
                <a:ea typeface="Calibri"/>
                <a:cs typeface="Calibri"/>
                <a:sym typeface="Calibri"/>
              </a:rPr>
              <a:t>Dong G, Hoaglin DC, Qiu J, Matsouaka RA, Chang YW, Wang J, Vandemeulebroecke M. The Win Ratio: On Interpretation and Handling of Ties. Statistics in Biopharmaceutical Research. 2019; 12(1), 99–106. </a:t>
            </a:r>
            <a:r>
              <a:rPr lang="nl-BE" sz="1500" u="sng">
                <a:solidFill>
                  <a:schemeClr val="hlink"/>
                </a:solidFill>
                <a:latin typeface="Calibri"/>
                <a:ea typeface="Calibri"/>
                <a:cs typeface="Calibri"/>
                <a:sym typeface="Calibri"/>
                <a:hlinkClick r:id="rId3"/>
              </a:rPr>
              <a:t>https://doi.org/10.1080/19466315.2019.1575279</a:t>
            </a:r>
            <a:endParaRPr sz="1500">
              <a:solidFill>
                <a:schemeClr val="dk1"/>
              </a:solidFill>
              <a:latin typeface="Calibri"/>
              <a:ea typeface="Calibri"/>
              <a:cs typeface="Calibri"/>
              <a:sym typeface="Calibri"/>
            </a:endParaRPr>
          </a:p>
          <a:p>
            <a:pPr indent="0" lvl="0" marL="0" rtl="0" algn="l">
              <a:spcBef>
                <a:spcPts val="0"/>
              </a:spcBef>
              <a:spcAft>
                <a:spcPts val="0"/>
              </a:spcAft>
              <a:buNone/>
            </a:pPr>
            <a:r>
              <a:t/>
            </a:r>
            <a:endParaRPr sz="1500">
              <a:solidFill>
                <a:schemeClr val="dk1"/>
              </a:solidFill>
              <a:latin typeface="Calibri"/>
              <a:ea typeface="Calibri"/>
              <a:cs typeface="Calibri"/>
              <a:sym typeface="Calibri"/>
            </a:endParaRPr>
          </a:p>
          <a:p>
            <a:pPr indent="0" lvl="0" marL="0" rtl="0" algn="l">
              <a:spcBef>
                <a:spcPts val="0"/>
              </a:spcBef>
              <a:spcAft>
                <a:spcPts val="0"/>
              </a:spcAft>
              <a:buNone/>
            </a:pPr>
            <a:r>
              <a:rPr lang="nl-BE" sz="1500">
                <a:solidFill>
                  <a:schemeClr val="dk1"/>
                </a:solidFill>
                <a:latin typeface="Calibri"/>
                <a:ea typeface="Calibri"/>
                <a:cs typeface="Calibri"/>
                <a:sym typeface="Calibri"/>
              </a:rPr>
              <a:t>Dong Gaohong, Mao Lu , Huang Bo, Gamalo-Siebers Margaret , Wang Jiuzhou, Yu GuangLei  &amp; Hoaglin David C. (2020) The inverse-probability-of-censoring weighting (IPCW) adjusted win ratio statistic: an unbiased estimator in the presence of independent censoring, Journal of Biopharmaceutical Statistics, 30:5, 882-899, DOI:10.1080/10543406.2020.1757692</a:t>
            </a:r>
            <a:endParaRPr sz="1500">
              <a:solidFill>
                <a:schemeClr val="dk1"/>
              </a:solidFill>
              <a:latin typeface="Calibri"/>
              <a:ea typeface="Calibri"/>
              <a:cs typeface="Calibri"/>
              <a:sym typeface="Calibri"/>
            </a:endParaRPr>
          </a:p>
          <a:p>
            <a:pPr indent="0" lvl="0" marL="0" rtl="0" algn="l">
              <a:spcBef>
                <a:spcPts val="0"/>
              </a:spcBef>
              <a:spcAft>
                <a:spcPts val="0"/>
              </a:spcAft>
              <a:buNone/>
            </a:pPr>
            <a:r>
              <a:t/>
            </a:r>
            <a:endParaRPr sz="15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nl-BE" sz="1500">
                <a:solidFill>
                  <a:schemeClr val="dk1"/>
                </a:solidFill>
                <a:latin typeface="Calibri"/>
                <a:ea typeface="Calibri"/>
                <a:cs typeface="Calibri"/>
                <a:sym typeface="Calibri"/>
              </a:rPr>
              <a:t>Dong G, Hoaglin DC, Huang B, Cui Y, Wang D, Cheng Y, Gamalo-Siebers M. The stratified win statistics (win ratio, win odds, and net benefit). Pharm Stat. 2023 Jul-Aug;22(4):748-756. doi: 10.1002/pst.2293.</a:t>
            </a:r>
            <a:endParaRPr sz="1500">
              <a:solidFill>
                <a:schemeClr val="dk1"/>
              </a:solidFill>
              <a:latin typeface="Calibri"/>
              <a:ea typeface="Calibri"/>
              <a:cs typeface="Calibri"/>
              <a:sym typeface="Calibri"/>
            </a:endParaRPr>
          </a:p>
          <a:p>
            <a:pPr indent="0" lvl="0" marL="0" rtl="0" algn="l">
              <a:spcBef>
                <a:spcPts val="0"/>
              </a:spcBef>
              <a:spcAft>
                <a:spcPts val="0"/>
              </a:spcAft>
              <a:buNone/>
            </a:pPr>
            <a:r>
              <a:t/>
            </a:r>
            <a:endParaRPr sz="15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nl-BE" sz="1500">
                <a:solidFill>
                  <a:schemeClr val="dk1"/>
                </a:solidFill>
                <a:latin typeface="Calibri"/>
                <a:ea typeface="Calibri"/>
                <a:cs typeface="Calibri"/>
                <a:sym typeface="Calibri"/>
              </a:rPr>
              <a:t>Efron, Bradley, The two sample problem with censored data, Berkeley Symp. on Math. Statist. and Prob., 1967 5.4: 831-853 (1967)</a:t>
            </a:r>
            <a:endParaRPr sz="15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sz="15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nl-BE" sz="1500">
                <a:solidFill>
                  <a:schemeClr val="dk1"/>
                </a:solidFill>
                <a:latin typeface="Calibri"/>
                <a:ea typeface="Calibri"/>
                <a:cs typeface="Calibri"/>
                <a:sym typeface="Calibri"/>
              </a:rPr>
              <a:t>Fay MP, Brittain EH, Shih JH, Follmann DA, Gabriel EE. Causal estimands and confidence intervals associated with Wilcoxon-Mann-Whitney tests in randomized experiments. Stat Med. 2018 Sep 10;37(20):2923-2937. doi: 10.1002/sim.7799.</a:t>
            </a:r>
            <a:endParaRPr sz="1500">
              <a:solidFill>
                <a:schemeClr val="dk1"/>
              </a:solidFill>
              <a:latin typeface="Calibri"/>
              <a:ea typeface="Calibri"/>
              <a:cs typeface="Calibri"/>
              <a:sym typeface="Calibri"/>
            </a:endParaRPr>
          </a:p>
          <a:p>
            <a:pPr indent="0" lvl="0" marL="0" rtl="0" algn="l">
              <a:spcBef>
                <a:spcPts val="0"/>
              </a:spcBef>
              <a:spcAft>
                <a:spcPts val="0"/>
              </a:spcAft>
              <a:buNone/>
            </a:pPr>
            <a:r>
              <a:t/>
            </a:r>
            <a:endParaRPr sz="15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nl-BE" sz="1500">
                <a:solidFill>
                  <a:schemeClr val="dk1"/>
                </a:solidFill>
                <a:latin typeface="Calibri"/>
                <a:ea typeface="Calibri"/>
                <a:cs typeface="Calibri"/>
                <a:sym typeface="Calibri"/>
              </a:rPr>
              <a:t>Gehan, Edmund A. “A Generalized Two-Sample Wilcoxon Test for Doubly Censored Data.” </a:t>
            </a:r>
            <a:r>
              <a:rPr i="1" lang="nl-BE" sz="1500">
                <a:solidFill>
                  <a:schemeClr val="dk1"/>
                </a:solidFill>
                <a:latin typeface="Calibri"/>
                <a:ea typeface="Calibri"/>
                <a:cs typeface="Calibri"/>
                <a:sym typeface="Calibri"/>
              </a:rPr>
              <a:t>Biometrika</a:t>
            </a:r>
            <a:r>
              <a:rPr lang="nl-BE" sz="1500">
                <a:solidFill>
                  <a:schemeClr val="dk1"/>
                </a:solidFill>
                <a:latin typeface="Calibri"/>
                <a:ea typeface="Calibri"/>
                <a:cs typeface="Calibri"/>
                <a:sym typeface="Calibri"/>
              </a:rPr>
              <a:t> 52, no. 3/4 (1965): 650–53. https://doi.org/10.2307/2333721.</a:t>
            </a:r>
            <a:endParaRPr sz="1500">
              <a:solidFill>
                <a:schemeClr val="dk1"/>
              </a:solidFill>
              <a:latin typeface="Calibri"/>
              <a:ea typeface="Calibri"/>
              <a:cs typeface="Calibri"/>
              <a:sym typeface="Calibri"/>
            </a:endParaRPr>
          </a:p>
          <a:p>
            <a:pPr indent="0" lvl="0" marL="0" rtl="0" algn="l">
              <a:spcBef>
                <a:spcPts val="0"/>
              </a:spcBef>
              <a:spcAft>
                <a:spcPts val="0"/>
              </a:spcAft>
              <a:buNone/>
            </a:pPr>
            <a:r>
              <a:t/>
            </a:r>
            <a:endParaRPr sz="15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nl-BE" sz="1500">
                <a:solidFill>
                  <a:schemeClr val="dk1"/>
                </a:solidFill>
                <a:latin typeface="Calibri"/>
                <a:ea typeface="Calibri"/>
                <a:cs typeface="Calibri"/>
                <a:sym typeface="Calibri"/>
              </a:rPr>
              <a:t>Hoeffding W. A Class of Statistics with Asymptotically Normal Distribution. Ann. Math. Statist. 1948 Sept; 19 (3): 293 - 325. https://doi.org/10.1214/aoms/1177730196</a:t>
            </a:r>
            <a:endParaRPr sz="15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sz="15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nl-BE" sz="1500">
                <a:solidFill>
                  <a:schemeClr val="dk1"/>
                </a:solidFill>
                <a:latin typeface="Calibri"/>
                <a:ea typeface="Calibri"/>
                <a:cs typeface="Calibri"/>
                <a:sym typeface="Calibri"/>
              </a:rPr>
              <a:t>Jaspers S, Verbeeck J, Thas O. Covariate-adjusted generalized pairwise comparisons in small samples. Statistics in Medicine. 2024; 43(21): 4027-4042. doi: 10.1002/sim.10140</a:t>
            </a:r>
            <a:endParaRPr sz="1500">
              <a:solidFill>
                <a:schemeClr val="dk1"/>
              </a:solidFill>
              <a:latin typeface="Calibri"/>
              <a:ea typeface="Calibri"/>
              <a:cs typeface="Calibri"/>
              <a:sym typeface="Calibri"/>
            </a:endParaRPr>
          </a:p>
          <a:p>
            <a:pPr indent="0" lvl="0" marL="0" rtl="0" algn="l">
              <a:spcBef>
                <a:spcPts val="0"/>
              </a:spcBef>
              <a:spcAft>
                <a:spcPts val="0"/>
              </a:spcAft>
              <a:buNone/>
            </a:pPr>
            <a:r>
              <a:t/>
            </a:r>
            <a:endParaRPr sz="1500">
              <a:solidFill>
                <a:schemeClr val="dk1"/>
              </a:solidFill>
              <a:latin typeface="Calibri"/>
              <a:ea typeface="Calibri"/>
              <a:cs typeface="Calibri"/>
              <a:sym typeface="Calibri"/>
            </a:endParaRPr>
          </a:p>
          <a:p>
            <a:pPr indent="0" lvl="0" marL="0" rtl="0" algn="l">
              <a:spcBef>
                <a:spcPts val="0"/>
              </a:spcBef>
              <a:spcAft>
                <a:spcPts val="0"/>
              </a:spcAft>
              <a:buNone/>
            </a:pPr>
            <a:r>
              <a:t/>
            </a:r>
            <a:endParaRPr sz="1500">
              <a:solidFill>
                <a:schemeClr val="dk1"/>
              </a:solidFill>
              <a:latin typeface="Calibri"/>
              <a:ea typeface="Calibri"/>
              <a:cs typeface="Calibri"/>
              <a:sym typeface="Calibri"/>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6" name="Shape 1346"/>
        <p:cNvGrpSpPr/>
        <p:nvPr/>
      </p:nvGrpSpPr>
      <p:grpSpPr>
        <a:xfrm>
          <a:off x="0" y="0"/>
          <a:ext cx="0" cy="0"/>
          <a:chOff x="0" y="0"/>
          <a:chExt cx="0" cy="0"/>
        </a:xfrm>
      </p:grpSpPr>
      <p:sp>
        <p:nvSpPr>
          <p:cNvPr id="1347" name="Google Shape;1347;g33c4a8a0d61_3_19"/>
          <p:cNvSpPr txBox="1"/>
          <p:nvPr/>
        </p:nvSpPr>
        <p:spPr>
          <a:xfrm>
            <a:off x="628799" y="410625"/>
            <a:ext cx="10944000" cy="1325700"/>
          </a:xfrm>
          <a:prstGeom prst="rect">
            <a:avLst/>
          </a:prstGeom>
          <a:noFill/>
          <a:ln>
            <a:noFill/>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Clr>
                <a:schemeClr val="dk1"/>
              </a:buClr>
              <a:buSzPts val="4400"/>
              <a:buFont typeface="Calibri"/>
              <a:buNone/>
            </a:pPr>
            <a:r>
              <a:rPr lang="nl-BE" sz="4400">
                <a:solidFill>
                  <a:schemeClr val="dk1"/>
                </a:solidFill>
                <a:latin typeface="Calibri"/>
                <a:ea typeface="Calibri"/>
                <a:cs typeface="Calibri"/>
                <a:sym typeface="Calibri"/>
              </a:rPr>
              <a:t>Bibliography (3/6)</a:t>
            </a:r>
            <a:endParaRPr/>
          </a:p>
        </p:txBody>
      </p:sp>
      <p:sp>
        <p:nvSpPr>
          <p:cNvPr id="1348" name="Google Shape;1348;g33c4a8a0d61_3_19"/>
          <p:cNvSpPr txBox="1"/>
          <p:nvPr/>
        </p:nvSpPr>
        <p:spPr>
          <a:xfrm>
            <a:off x="694725" y="1319025"/>
            <a:ext cx="11054400" cy="537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nl-BE" sz="1500">
                <a:solidFill>
                  <a:schemeClr val="dk1"/>
                </a:solidFill>
                <a:latin typeface="Calibri"/>
                <a:ea typeface="Calibri"/>
                <a:cs typeface="Calibri"/>
                <a:sym typeface="Calibri"/>
              </a:rPr>
              <a:t>Koch GG, Tangen CM, Jung JW, Amara IA. Issues for covariance analysis of dichotomous and ordered categorical data from randomized clinical trials and non-parametric strategies for addressing them. Stat Med. 1998 Aug 15-30;17(15-16):1863-92. doi: 10.1002/(sici)1097-0258(19980815/30)17:15/16&lt;1863::aid-sim989&gt;3.0.co;2-m.</a:t>
            </a:r>
            <a:endParaRPr sz="15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sz="15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nl-BE" sz="1500">
                <a:solidFill>
                  <a:schemeClr val="dk1"/>
                </a:solidFill>
                <a:latin typeface="Calibri"/>
                <a:ea typeface="Calibri"/>
                <a:cs typeface="Calibri"/>
                <a:sym typeface="Calibri"/>
              </a:rPr>
              <a:t>Konietschke F, Hothorn LA, Brunner E. Rank-based multiple test procedures and simultaneous confidence intervals. Electron. J. Statist. 2012; 6: 738 - 759. https://doi.org/10.1214/12-EJS691</a:t>
            </a:r>
            <a:endParaRPr sz="15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sz="15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nl-BE" sz="1500">
                <a:solidFill>
                  <a:schemeClr val="dk1"/>
                </a:solidFill>
                <a:latin typeface="Calibri"/>
                <a:ea typeface="Calibri"/>
                <a:cs typeface="Calibri"/>
                <a:sym typeface="Calibri"/>
              </a:rPr>
              <a:t>Lakens D, Scheel AM, Isager PM. Equivalence Testing for Psychological Research: A Tutorial. Advances in Methods and Practices in Psychological Science. 2018;1(2):259-269. doi:</a:t>
            </a:r>
            <a:r>
              <a:rPr lang="nl-BE" sz="1500">
                <a:solidFill>
                  <a:schemeClr val="dk1"/>
                </a:solidFill>
                <a:uFill>
                  <a:noFill/>
                </a:uFill>
                <a:latin typeface="Calibri"/>
                <a:ea typeface="Calibri"/>
                <a:cs typeface="Calibri"/>
                <a:sym typeface="Calibri"/>
                <a:hlinkClick r:id="rId3">
                  <a:extLst>
                    <a:ext uri="{A12FA001-AC4F-418D-AE19-62706E023703}">
                      <ahyp:hlinkClr val="tx"/>
                    </a:ext>
                  </a:extLst>
                </a:hlinkClick>
              </a:rPr>
              <a:t>10.1177/2515245918770963</a:t>
            </a:r>
            <a:endParaRPr sz="15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sz="15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nl-BE" sz="1500">
                <a:solidFill>
                  <a:schemeClr val="dk1"/>
                </a:solidFill>
                <a:latin typeface="Calibri"/>
                <a:ea typeface="Calibri"/>
                <a:cs typeface="Calibri"/>
                <a:sym typeface="Calibri"/>
              </a:rPr>
              <a:t>Mann HB, Whitney, DR. On a Test of Whether one of Two Random Variables is Stochastically Larger than the Other. The Annals of Mathematical Statistics. 1947; 18(1), 50–60.</a:t>
            </a:r>
            <a:endParaRPr sz="15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sz="15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nl-BE" sz="1500">
                <a:solidFill>
                  <a:schemeClr val="dk1"/>
                </a:solidFill>
                <a:latin typeface="Calibri"/>
                <a:ea typeface="Calibri"/>
                <a:cs typeface="Calibri"/>
                <a:sym typeface="Calibri"/>
              </a:rPr>
              <a:t>Mao L. On causal estimation using U-statistics. Biometrika. 2018; 105(1): 215–220, https://doi.org/10.1093/biomet/asx071</a:t>
            </a:r>
            <a:endParaRPr sz="15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sz="15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nl-BE" sz="1500">
                <a:solidFill>
                  <a:schemeClr val="dk1"/>
                </a:solidFill>
                <a:latin typeface="Calibri"/>
                <a:ea typeface="Calibri"/>
                <a:cs typeface="Calibri"/>
                <a:sym typeface="Calibri"/>
              </a:rPr>
              <a:t>Mao L, Wang T. A class of proportional win-fractions regression models for composite outcomes. Biometrics. 2021; 77: 1265–1275. https://doi.org/10.1111/biom.13382</a:t>
            </a:r>
            <a:endParaRPr sz="15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sz="15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nl-BE" sz="1500">
                <a:solidFill>
                  <a:schemeClr val="dk1"/>
                </a:solidFill>
                <a:latin typeface="Calibri"/>
                <a:ea typeface="Calibri"/>
                <a:cs typeface="Calibri"/>
                <a:sym typeface="Calibri"/>
              </a:rPr>
              <a:t>Matsouaka RA. Robust statistical inference for matched win statistics. Stat Methods Med Res. 2022 Aug;31(8):1423-1438. doi: 10.1177/09622802221090761.</a:t>
            </a:r>
            <a:endParaRPr sz="15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sz="1500">
              <a:solidFill>
                <a:schemeClr val="dk1"/>
              </a:solidFill>
              <a:latin typeface="Calibri"/>
              <a:ea typeface="Calibri"/>
              <a:cs typeface="Calibri"/>
              <a:sym typeface="Calibri"/>
            </a:endParaRPr>
          </a:p>
          <a:p>
            <a:pPr indent="0" lvl="0" marL="0" rtl="0" algn="l">
              <a:spcBef>
                <a:spcPts val="0"/>
              </a:spcBef>
              <a:spcAft>
                <a:spcPts val="0"/>
              </a:spcAft>
              <a:buNone/>
            </a:pPr>
            <a:r>
              <a:t/>
            </a:r>
            <a:endParaRPr sz="1500">
              <a:solidFill>
                <a:schemeClr val="dk1"/>
              </a:solidFill>
              <a:latin typeface="Calibri"/>
              <a:ea typeface="Calibri"/>
              <a:cs typeface="Calibri"/>
              <a:sym typeface="Calibri"/>
            </a:endParaRPr>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3" name="Shape 1353"/>
        <p:cNvGrpSpPr/>
        <p:nvPr/>
      </p:nvGrpSpPr>
      <p:grpSpPr>
        <a:xfrm>
          <a:off x="0" y="0"/>
          <a:ext cx="0" cy="0"/>
          <a:chOff x="0" y="0"/>
          <a:chExt cx="0" cy="0"/>
        </a:xfrm>
      </p:grpSpPr>
      <p:sp>
        <p:nvSpPr>
          <p:cNvPr id="1354" name="Google Shape;1354;g2dd329b6ca2_0_21"/>
          <p:cNvSpPr txBox="1"/>
          <p:nvPr/>
        </p:nvSpPr>
        <p:spPr>
          <a:xfrm>
            <a:off x="628799" y="410625"/>
            <a:ext cx="10944000" cy="1325700"/>
          </a:xfrm>
          <a:prstGeom prst="rect">
            <a:avLst/>
          </a:prstGeom>
          <a:noFill/>
          <a:ln>
            <a:noFill/>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Clr>
                <a:schemeClr val="dk1"/>
              </a:buClr>
              <a:buSzPts val="4400"/>
              <a:buFont typeface="Calibri"/>
              <a:buNone/>
            </a:pPr>
            <a:r>
              <a:rPr lang="nl-BE" sz="4400">
                <a:solidFill>
                  <a:schemeClr val="dk1"/>
                </a:solidFill>
                <a:latin typeface="Calibri"/>
                <a:ea typeface="Calibri"/>
                <a:cs typeface="Calibri"/>
                <a:sym typeface="Calibri"/>
              </a:rPr>
              <a:t>Bibliography (4/6)</a:t>
            </a:r>
            <a:endParaRPr/>
          </a:p>
        </p:txBody>
      </p:sp>
      <p:sp>
        <p:nvSpPr>
          <p:cNvPr id="1355" name="Google Shape;1355;g2dd329b6ca2_0_21"/>
          <p:cNvSpPr txBox="1"/>
          <p:nvPr/>
        </p:nvSpPr>
        <p:spPr>
          <a:xfrm>
            <a:off x="694725" y="1319025"/>
            <a:ext cx="11054400" cy="537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nl-BE" sz="1500">
                <a:solidFill>
                  <a:schemeClr val="dk1"/>
                </a:solidFill>
                <a:latin typeface="Calibri"/>
                <a:ea typeface="Calibri"/>
                <a:cs typeface="Calibri"/>
                <a:sym typeface="Calibri"/>
              </a:rPr>
              <a:t>O'Brien PC. Procedures for comparing samples with multiple endpoints. Biometrics. 1984 Dec;40(4):1079-87.</a:t>
            </a:r>
            <a:endParaRPr sz="11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nl-BE" sz="1500">
                <a:solidFill>
                  <a:schemeClr val="dk1"/>
                </a:solidFill>
                <a:latin typeface="Calibri"/>
                <a:ea typeface="Calibri"/>
                <a:cs typeface="Calibri"/>
                <a:sym typeface="Calibri"/>
              </a:rPr>
              <a:t>Ozenne B, Budtz-Jørgensen E, Péron J. The asymptotic distribution of the Net Benefit estimator in presence of right-censoring. Stat Methods Med Res. 2021 Nov;30(11):2399-2412. doi: 10.1177/09622802211037067</a:t>
            </a:r>
            <a:endParaRPr sz="15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sz="1500">
              <a:solidFill>
                <a:schemeClr val="dk1"/>
              </a:solidFill>
              <a:latin typeface="Calibri"/>
              <a:ea typeface="Calibri"/>
              <a:cs typeface="Calibri"/>
              <a:sym typeface="Calibri"/>
            </a:endParaRPr>
          </a:p>
          <a:p>
            <a:pPr indent="0" lvl="0" marL="0" rtl="0" algn="l">
              <a:spcBef>
                <a:spcPts val="0"/>
              </a:spcBef>
              <a:spcAft>
                <a:spcPts val="0"/>
              </a:spcAft>
              <a:buNone/>
            </a:pPr>
            <a:r>
              <a:rPr lang="nl-BE" sz="1500">
                <a:solidFill>
                  <a:schemeClr val="dk1"/>
                </a:solidFill>
                <a:latin typeface="Calibri"/>
                <a:ea typeface="Calibri"/>
                <a:cs typeface="Calibri"/>
                <a:sym typeface="Calibri"/>
              </a:rPr>
              <a:t>Péron J, Buyse M, Ozenne B, Roche L, Roy P. An extension of generalized pairwise comparisons for prioritized outcomes in the presence of censoring. Stat Methods Med Res. 2018 Apr;27(4):1230-1239. doi: 10.1177/0962280216658320</a:t>
            </a:r>
            <a:endParaRPr sz="1500">
              <a:solidFill>
                <a:schemeClr val="dk1"/>
              </a:solidFill>
              <a:latin typeface="Calibri"/>
              <a:ea typeface="Calibri"/>
              <a:cs typeface="Calibri"/>
              <a:sym typeface="Calibri"/>
            </a:endParaRPr>
          </a:p>
          <a:p>
            <a:pPr indent="0" lvl="0" marL="0" rtl="0" algn="l">
              <a:spcBef>
                <a:spcPts val="0"/>
              </a:spcBef>
              <a:spcAft>
                <a:spcPts val="0"/>
              </a:spcAft>
              <a:buNone/>
            </a:pPr>
            <a:r>
              <a:t/>
            </a:r>
            <a:endParaRPr sz="1500">
              <a:solidFill>
                <a:schemeClr val="dk1"/>
              </a:solidFill>
              <a:latin typeface="Calibri"/>
              <a:ea typeface="Calibri"/>
              <a:cs typeface="Calibri"/>
              <a:sym typeface="Calibri"/>
            </a:endParaRPr>
          </a:p>
          <a:p>
            <a:pPr indent="0" lvl="0" marL="0" rtl="0" algn="l">
              <a:spcBef>
                <a:spcPts val="0"/>
              </a:spcBef>
              <a:spcAft>
                <a:spcPts val="0"/>
              </a:spcAft>
              <a:buNone/>
            </a:pPr>
            <a:r>
              <a:rPr lang="nl-BE" sz="1500">
                <a:solidFill>
                  <a:schemeClr val="dk1"/>
                </a:solidFill>
                <a:latin typeface="Calibri"/>
                <a:ea typeface="Calibri"/>
                <a:cs typeface="Calibri"/>
                <a:sym typeface="Calibri"/>
              </a:rPr>
              <a:t>Péron J, Giai J, Maucort-Boulch D, Buyse M. The Benefit-Risk Balance of Nab-Paclitaxel in Metastatic Pancreatic Adenocarcinoma. Pancreas. 2019 Feb;48(2):275-280. doi: 10.1097/MPA.0000000000001234</a:t>
            </a:r>
            <a:endParaRPr sz="1500">
              <a:solidFill>
                <a:schemeClr val="dk1"/>
              </a:solidFill>
              <a:latin typeface="Calibri"/>
              <a:ea typeface="Calibri"/>
              <a:cs typeface="Calibri"/>
              <a:sym typeface="Calibri"/>
            </a:endParaRPr>
          </a:p>
          <a:p>
            <a:pPr indent="0" lvl="0" marL="0" rtl="0" algn="l">
              <a:spcBef>
                <a:spcPts val="0"/>
              </a:spcBef>
              <a:spcAft>
                <a:spcPts val="0"/>
              </a:spcAft>
              <a:buNone/>
            </a:pPr>
            <a:r>
              <a:t/>
            </a:r>
            <a:endParaRPr sz="1500">
              <a:solidFill>
                <a:schemeClr val="dk1"/>
              </a:solidFill>
              <a:latin typeface="Calibri"/>
              <a:ea typeface="Calibri"/>
              <a:cs typeface="Calibri"/>
              <a:sym typeface="Calibri"/>
            </a:endParaRPr>
          </a:p>
          <a:p>
            <a:pPr indent="0" lvl="0" marL="0" rtl="0" algn="l">
              <a:spcBef>
                <a:spcPts val="0"/>
              </a:spcBef>
              <a:spcAft>
                <a:spcPts val="0"/>
              </a:spcAft>
              <a:buNone/>
            </a:pPr>
            <a:r>
              <a:rPr lang="nl-BE" sz="1500">
                <a:solidFill>
                  <a:schemeClr val="dk1"/>
                </a:solidFill>
                <a:latin typeface="Calibri"/>
                <a:ea typeface="Calibri"/>
                <a:cs typeface="Calibri"/>
                <a:sym typeface="Calibri"/>
              </a:rPr>
              <a:t>Péron J, Idlhaj M, Maucort-Boulch D, Giai J, Roy P, Collette L, Buyse M, Ozenne B. Correcting the bias of the net benefit estimator due to right-censored observations. Biom J. 2021 Apr;63(4):893-906. doi: 10.1002/bimj.202000001</a:t>
            </a:r>
            <a:endParaRPr sz="1500">
              <a:solidFill>
                <a:schemeClr val="dk1"/>
              </a:solidFill>
              <a:latin typeface="Calibri"/>
              <a:ea typeface="Calibri"/>
              <a:cs typeface="Calibri"/>
              <a:sym typeface="Calibri"/>
            </a:endParaRPr>
          </a:p>
          <a:p>
            <a:pPr indent="0" lvl="0" marL="0" rtl="0" algn="l">
              <a:spcBef>
                <a:spcPts val="0"/>
              </a:spcBef>
              <a:spcAft>
                <a:spcPts val="0"/>
              </a:spcAft>
              <a:buNone/>
            </a:pPr>
            <a:r>
              <a:t/>
            </a:r>
            <a:endParaRPr sz="1500">
              <a:solidFill>
                <a:schemeClr val="dk1"/>
              </a:solidFill>
              <a:latin typeface="Calibri"/>
              <a:ea typeface="Calibri"/>
              <a:cs typeface="Calibri"/>
              <a:sym typeface="Calibri"/>
            </a:endParaRPr>
          </a:p>
          <a:p>
            <a:pPr indent="0" lvl="0" marL="0" rtl="0" algn="l">
              <a:spcBef>
                <a:spcPts val="0"/>
              </a:spcBef>
              <a:spcAft>
                <a:spcPts val="0"/>
              </a:spcAft>
              <a:buNone/>
            </a:pPr>
            <a:r>
              <a:rPr lang="nl-BE" sz="1500">
                <a:solidFill>
                  <a:schemeClr val="dk1"/>
                </a:solidFill>
                <a:latin typeface="Calibri"/>
                <a:ea typeface="Calibri"/>
                <a:cs typeface="Calibri"/>
                <a:sym typeface="Calibri"/>
              </a:rPr>
              <a:t>Piffoux M, Ozenne B, De Backer M, Buyse M, Chiem JC, Péron J. Restricted Net Treatment Benefit in oncology. J Clin Epidemiol. 2024 Jun;170:111340. doi: 10.1016/j.jclinepi.2024.111340</a:t>
            </a:r>
            <a:endParaRPr sz="1500">
              <a:solidFill>
                <a:schemeClr val="dk1"/>
              </a:solidFill>
              <a:latin typeface="Calibri"/>
              <a:ea typeface="Calibri"/>
              <a:cs typeface="Calibri"/>
              <a:sym typeface="Calibri"/>
            </a:endParaRPr>
          </a:p>
          <a:p>
            <a:pPr indent="0" lvl="0" marL="0" rtl="0" algn="l">
              <a:spcBef>
                <a:spcPts val="0"/>
              </a:spcBef>
              <a:spcAft>
                <a:spcPts val="0"/>
              </a:spcAft>
              <a:buNone/>
            </a:pPr>
            <a:br>
              <a:rPr lang="nl-BE" sz="1100">
                <a:solidFill>
                  <a:schemeClr val="dk1"/>
                </a:solidFill>
              </a:rPr>
            </a:br>
            <a:r>
              <a:rPr lang="nl-BE" sz="1500">
                <a:solidFill>
                  <a:schemeClr val="dk1"/>
                </a:solidFill>
                <a:latin typeface="Calibri"/>
                <a:ea typeface="Calibri"/>
                <a:cs typeface="Calibri"/>
                <a:sym typeface="Calibri"/>
              </a:rPr>
              <a:t>Pocock SJ, Ariti CA, Collier TJ, Wang D. The win ratio: a new approach to the analysis of composite endpoints in clinical trials based on clinical priorities. Eur Heart J. 2012 Jan;33(2):176-82. doi: 10.1093/eurheartj/ehr352.</a:t>
            </a:r>
            <a:endParaRPr sz="15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sz="15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nl-BE" sz="1500">
                <a:solidFill>
                  <a:schemeClr val="dk1"/>
                </a:solidFill>
                <a:latin typeface="Calibri"/>
                <a:ea typeface="Calibri"/>
                <a:cs typeface="Calibri"/>
                <a:sym typeface="Calibri"/>
              </a:rPr>
              <a:t>Rosner  BA. Fundamentals of Biostatistics. Boston :Brooks/Cole, Cengage Learning, 1999.</a:t>
            </a:r>
            <a:endParaRPr sz="1500">
              <a:solidFill>
                <a:schemeClr val="dk1"/>
              </a:solidFill>
              <a:latin typeface="Calibri"/>
              <a:ea typeface="Calibri"/>
              <a:cs typeface="Calibri"/>
              <a:sym typeface="Calibri"/>
            </a:endParaRPr>
          </a:p>
          <a:p>
            <a:pPr indent="0" lvl="0" marL="0" rtl="0" algn="l">
              <a:spcBef>
                <a:spcPts val="0"/>
              </a:spcBef>
              <a:spcAft>
                <a:spcPts val="0"/>
              </a:spcAft>
              <a:buNone/>
            </a:pPr>
            <a:r>
              <a:t/>
            </a:r>
            <a:endParaRPr sz="15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sz="1500">
              <a:solidFill>
                <a:schemeClr val="dk1"/>
              </a:solidFill>
              <a:latin typeface="Calibri"/>
              <a:ea typeface="Calibri"/>
              <a:cs typeface="Calibri"/>
              <a:sym typeface="Calibri"/>
            </a:endParaRPr>
          </a:p>
          <a:p>
            <a:pPr indent="0" lvl="0" marL="0" rtl="0" algn="l">
              <a:spcBef>
                <a:spcPts val="0"/>
              </a:spcBef>
              <a:spcAft>
                <a:spcPts val="0"/>
              </a:spcAft>
              <a:buNone/>
            </a:pPr>
            <a:r>
              <a:t/>
            </a:r>
            <a:endParaRPr sz="1500">
              <a:solidFill>
                <a:schemeClr val="dk1"/>
              </a:solidFill>
              <a:latin typeface="Calibri"/>
              <a:ea typeface="Calibri"/>
              <a:cs typeface="Calibri"/>
              <a:sym typeface="Calibri"/>
            </a:endParaRPr>
          </a:p>
          <a:p>
            <a:pPr indent="0" lvl="0" marL="0" rtl="0" algn="l">
              <a:spcBef>
                <a:spcPts val="0"/>
              </a:spcBef>
              <a:spcAft>
                <a:spcPts val="0"/>
              </a:spcAft>
              <a:buNone/>
            </a:pPr>
            <a:r>
              <a:t/>
            </a:r>
            <a:endParaRPr sz="1500">
              <a:solidFill>
                <a:schemeClr val="dk1"/>
              </a:solidFill>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18"/>
          <p:cNvSpPr txBox="1"/>
          <p:nvPr/>
        </p:nvSpPr>
        <p:spPr>
          <a:xfrm>
            <a:off x="556425" y="6343550"/>
            <a:ext cx="11316900" cy="1135500"/>
          </a:xfrm>
          <a:prstGeom prst="rect">
            <a:avLst/>
          </a:prstGeom>
          <a:noFill/>
          <a:ln>
            <a:noFill/>
          </a:ln>
        </p:spPr>
        <p:txBody>
          <a:bodyPr anchorCtr="0" anchor="t" bIns="91425" lIns="91425" spcFirstLastPara="1" rIns="91425" wrap="square" tIns="91425">
            <a:noAutofit/>
          </a:bodyPr>
          <a:lstStyle/>
          <a:p>
            <a:pPr indent="-381000" lvl="0" marL="457200" rtl="0" algn="l">
              <a:spcBef>
                <a:spcPts val="0"/>
              </a:spcBef>
              <a:spcAft>
                <a:spcPts val="0"/>
              </a:spcAft>
              <a:buClr>
                <a:schemeClr val="dk1"/>
              </a:buClr>
              <a:buSzPts val="2400"/>
              <a:buChar char="•"/>
            </a:pPr>
            <a:r>
              <a:rPr lang="nl-BE" sz="2400">
                <a:solidFill>
                  <a:schemeClr val="dk1"/>
                </a:solidFill>
                <a:latin typeface="Calibri"/>
                <a:ea typeface="Calibri"/>
                <a:cs typeface="Calibri"/>
                <a:sym typeface="Calibri"/>
              </a:rPr>
              <a:t> Do survival benefits outweigh the burden of the </a:t>
            </a:r>
            <a:r>
              <a:rPr lang="nl-BE" sz="2400">
                <a:solidFill>
                  <a:schemeClr val="dk1"/>
                </a:solidFill>
                <a:latin typeface="Calibri"/>
                <a:ea typeface="Calibri"/>
                <a:cs typeface="Calibri"/>
                <a:sym typeface="Calibri"/>
              </a:rPr>
              <a:t>adverse-events</a:t>
            </a:r>
            <a:r>
              <a:rPr lang="nl-BE" sz="2400">
                <a:solidFill>
                  <a:schemeClr val="dk1"/>
                </a:solidFill>
                <a:latin typeface="Calibri"/>
                <a:ea typeface="Calibri"/>
                <a:cs typeface="Calibri"/>
                <a:sym typeface="Calibri"/>
              </a:rPr>
              <a:t>?</a:t>
            </a:r>
            <a:endParaRPr sz="2800">
              <a:solidFill>
                <a:schemeClr val="dk1"/>
              </a:solidFill>
              <a:latin typeface="Calibri"/>
              <a:ea typeface="Calibri"/>
              <a:cs typeface="Calibri"/>
              <a:sym typeface="Calibri"/>
            </a:endParaRPr>
          </a:p>
        </p:txBody>
      </p:sp>
      <p:sp>
        <p:nvSpPr>
          <p:cNvPr id="189" name="Google Shape;189;p1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nl-BE"/>
              <a:t>2. Benefit-Risk assessment</a:t>
            </a:r>
            <a:endParaRPr/>
          </a:p>
        </p:txBody>
      </p:sp>
      <p:pic>
        <p:nvPicPr>
          <p:cNvPr id="190" name="Google Shape;190;p18"/>
          <p:cNvPicPr preferRelativeResize="0"/>
          <p:nvPr/>
        </p:nvPicPr>
        <p:blipFill>
          <a:blip r:embed="rId3">
            <a:alphaModFix/>
          </a:blip>
          <a:stretch>
            <a:fillRect/>
          </a:stretch>
        </p:blipFill>
        <p:spPr>
          <a:xfrm>
            <a:off x="838200" y="1374913"/>
            <a:ext cx="10755014" cy="4862512"/>
          </a:xfrm>
          <a:prstGeom prst="rect">
            <a:avLst/>
          </a:prstGeom>
          <a:noFill/>
          <a:ln>
            <a:noFill/>
          </a:ln>
        </p:spPr>
      </p:pic>
      <p:sp>
        <p:nvSpPr>
          <p:cNvPr id="191" name="Google Shape;191;p18"/>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nl-BE"/>
              <a:t>‹#›</a:t>
            </a:fld>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0" name="Shape 1360"/>
        <p:cNvGrpSpPr/>
        <p:nvPr/>
      </p:nvGrpSpPr>
      <p:grpSpPr>
        <a:xfrm>
          <a:off x="0" y="0"/>
          <a:ext cx="0" cy="0"/>
          <a:chOff x="0" y="0"/>
          <a:chExt cx="0" cy="0"/>
        </a:xfrm>
      </p:grpSpPr>
      <p:sp>
        <p:nvSpPr>
          <p:cNvPr id="1361" name="Google Shape;1361;g33c4a8a0d61_3_32"/>
          <p:cNvSpPr txBox="1"/>
          <p:nvPr/>
        </p:nvSpPr>
        <p:spPr>
          <a:xfrm>
            <a:off x="628799" y="410625"/>
            <a:ext cx="10944000" cy="1325700"/>
          </a:xfrm>
          <a:prstGeom prst="rect">
            <a:avLst/>
          </a:prstGeom>
          <a:noFill/>
          <a:ln>
            <a:noFill/>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Clr>
                <a:schemeClr val="dk1"/>
              </a:buClr>
              <a:buSzPts val="4400"/>
              <a:buFont typeface="Calibri"/>
              <a:buNone/>
            </a:pPr>
            <a:r>
              <a:rPr lang="nl-BE" sz="4400">
                <a:solidFill>
                  <a:schemeClr val="dk1"/>
                </a:solidFill>
                <a:latin typeface="Calibri"/>
                <a:ea typeface="Calibri"/>
                <a:cs typeface="Calibri"/>
                <a:sym typeface="Calibri"/>
              </a:rPr>
              <a:t>Bibliography (5/6)</a:t>
            </a:r>
            <a:endParaRPr/>
          </a:p>
        </p:txBody>
      </p:sp>
      <p:sp>
        <p:nvSpPr>
          <p:cNvPr id="1362" name="Google Shape;1362;g33c4a8a0d61_3_32"/>
          <p:cNvSpPr txBox="1"/>
          <p:nvPr/>
        </p:nvSpPr>
        <p:spPr>
          <a:xfrm>
            <a:off x="694725" y="1319025"/>
            <a:ext cx="11054400" cy="537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nl-BE" sz="1500">
                <a:solidFill>
                  <a:schemeClr val="dk1"/>
                </a:solidFill>
                <a:latin typeface="Calibri"/>
                <a:ea typeface="Calibri"/>
                <a:cs typeface="Calibri"/>
                <a:sym typeface="Calibri"/>
              </a:rPr>
              <a:t>Tannock IF, Buyse M, De Backer M, Earl H, Goldstein DA, Ratain MJ, Saltz LB, Sonke GS, Strohbehn GW. The tyranny of non-inferiority trials. Lancet Oncol. 2024 Oct;25(10):e520-e525. doi: 10.1016/S1470-2045(24)00218-3</a:t>
            </a:r>
            <a:endParaRPr sz="15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sz="15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nl-BE" sz="1500">
                <a:solidFill>
                  <a:schemeClr val="dk1"/>
                </a:solidFill>
                <a:latin typeface="Calibri"/>
                <a:ea typeface="Calibri"/>
                <a:cs typeface="Calibri"/>
                <a:sym typeface="Calibri"/>
              </a:rPr>
              <a:t>Thas O, Neve JD, Clement L, Ottoy JP. Probabilistic index models. Journal of the Royal Statistical Society: Series B.2012; 74: 623-671. https://doi.org/10.1111/j.1467-9868.2011.01020.x</a:t>
            </a:r>
            <a:endParaRPr sz="1500">
              <a:solidFill>
                <a:schemeClr val="dk1"/>
              </a:solidFill>
              <a:latin typeface="Calibri"/>
              <a:ea typeface="Calibri"/>
              <a:cs typeface="Calibri"/>
              <a:sym typeface="Calibri"/>
            </a:endParaRPr>
          </a:p>
          <a:p>
            <a:pPr indent="0" lvl="0" marL="0" rtl="0" algn="l">
              <a:spcBef>
                <a:spcPts val="0"/>
              </a:spcBef>
              <a:spcAft>
                <a:spcPts val="0"/>
              </a:spcAft>
              <a:buNone/>
            </a:pPr>
            <a:r>
              <a:t/>
            </a:r>
            <a:endParaRPr sz="1500">
              <a:solidFill>
                <a:schemeClr val="dk1"/>
              </a:solidFill>
              <a:latin typeface="Calibri"/>
              <a:ea typeface="Calibri"/>
              <a:cs typeface="Calibri"/>
              <a:sym typeface="Calibri"/>
            </a:endParaRPr>
          </a:p>
          <a:p>
            <a:pPr indent="0" lvl="0" marL="0" rtl="0" algn="l">
              <a:spcBef>
                <a:spcPts val="0"/>
              </a:spcBef>
              <a:spcAft>
                <a:spcPts val="0"/>
              </a:spcAft>
              <a:buNone/>
            </a:pPr>
            <a:r>
              <a:rPr lang="nl-BE" sz="1500">
                <a:solidFill>
                  <a:schemeClr val="dk1"/>
                </a:solidFill>
                <a:latin typeface="Calibri"/>
                <a:ea typeface="Calibri"/>
                <a:cs typeface="Calibri"/>
                <a:sym typeface="Calibri"/>
              </a:rPr>
              <a:t>Verbeeck J, De Backer M, Verwerft J, Salvaggio S, Valgimigli M, Vranckx P, Buyse M, Brunner E. Generalized Pairwise Comparisons to Assess Treatment Effects: JACC Review Topic of the Week. J Am Coll Cardiol. 2023 Sep 26;82(13):1360-1372. doi: 10.1016/j.jacc.2023.06.047.</a:t>
            </a:r>
            <a:endParaRPr sz="1500">
              <a:solidFill>
                <a:schemeClr val="dk1"/>
              </a:solidFill>
              <a:latin typeface="Calibri"/>
              <a:ea typeface="Calibri"/>
              <a:cs typeface="Calibri"/>
              <a:sym typeface="Calibri"/>
            </a:endParaRPr>
          </a:p>
          <a:p>
            <a:pPr indent="0" lvl="0" marL="0" rtl="0" algn="l">
              <a:spcBef>
                <a:spcPts val="0"/>
              </a:spcBef>
              <a:spcAft>
                <a:spcPts val="0"/>
              </a:spcAft>
              <a:buNone/>
            </a:pPr>
            <a:r>
              <a:t/>
            </a:r>
            <a:endParaRPr sz="1500">
              <a:solidFill>
                <a:schemeClr val="dk1"/>
              </a:solidFill>
              <a:latin typeface="Calibri"/>
              <a:ea typeface="Calibri"/>
              <a:cs typeface="Calibri"/>
              <a:sym typeface="Calibri"/>
            </a:endParaRPr>
          </a:p>
          <a:p>
            <a:pPr indent="0" lvl="0" marL="0" rtl="0" algn="l">
              <a:spcBef>
                <a:spcPts val="0"/>
              </a:spcBef>
              <a:spcAft>
                <a:spcPts val="0"/>
              </a:spcAft>
              <a:buNone/>
            </a:pPr>
            <a:r>
              <a:rPr lang="nl-BE" sz="1500">
                <a:solidFill>
                  <a:schemeClr val="dk1"/>
                </a:solidFill>
                <a:latin typeface="Calibri"/>
                <a:ea typeface="Calibri"/>
                <a:cs typeface="Calibri"/>
                <a:sym typeface="Calibri"/>
              </a:rPr>
              <a:t>Verbeeck J, Dirani M, Bauer JW, Hilgers RD, Molenberghs G, Nabbout R. Composite endpoints, including patient reported outcomes, in rare diseases. Orphanet J Rare Dis. 2023 Sep 1;18(1):262. doi: 10.1186/s13023-023-02819-x.</a:t>
            </a:r>
            <a:endParaRPr sz="1500">
              <a:solidFill>
                <a:schemeClr val="dk1"/>
              </a:solidFill>
              <a:latin typeface="Calibri"/>
              <a:ea typeface="Calibri"/>
              <a:cs typeface="Calibri"/>
              <a:sym typeface="Calibri"/>
            </a:endParaRPr>
          </a:p>
          <a:p>
            <a:pPr indent="0" lvl="0" marL="0" rtl="0" algn="l">
              <a:spcBef>
                <a:spcPts val="0"/>
              </a:spcBef>
              <a:spcAft>
                <a:spcPts val="0"/>
              </a:spcAft>
              <a:buNone/>
            </a:pPr>
            <a:r>
              <a:t/>
            </a:r>
            <a:endParaRPr sz="1500">
              <a:solidFill>
                <a:schemeClr val="dk1"/>
              </a:solidFill>
              <a:latin typeface="Calibri"/>
              <a:ea typeface="Calibri"/>
              <a:cs typeface="Calibri"/>
              <a:sym typeface="Calibri"/>
            </a:endParaRPr>
          </a:p>
          <a:p>
            <a:pPr indent="0" lvl="0" marL="0" rtl="0" algn="l">
              <a:spcBef>
                <a:spcPts val="0"/>
              </a:spcBef>
              <a:spcAft>
                <a:spcPts val="0"/>
              </a:spcAft>
              <a:buNone/>
            </a:pPr>
            <a:r>
              <a:rPr lang="nl-BE" sz="1500">
                <a:solidFill>
                  <a:schemeClr val="dk1"/>
                </a:solidFill>
                <a:latin typeface="Calibri"/>
                <a:ea typeface="Calibri"/>
                <a:cs typeface="Calibri"/>
                <a:sym typeface="Calibri"/>
              </a:rPr>
              <a:t>Verbeeck J, Saad ED. Rethinking survival analysis: advancing beyond the hazard ratio? Eur Heart J Acute Cardiovasc Care. 2024 Mar 11;13(3):313-315. doi: 10.1093/ehjacc/zuae017.</a:t>
            </a:r>
            <a:endParaRPr sz="1500">
              <a:solidFill>
                <a:schemeClr val="dk1"/>
              </a:solidFill>
              <a:latin typeface="Calibri"/>
              <a:ea typeface="Calibri"/>
              <a:cs typeface="Calibri"/>
              <a:sym typeface="Calibri"/>
            </a:endParaRPr>
          </a:p>
          <a:p>
            <a:pPr indent="0" lvl="0" marL="0" rtl="0" algn="l">
              <a:spcBef>
                <a:spcPts val="0"/>
              </a:spcBef>
              <a:spcAft>
                <a:spcPts val="0"/>
              </a:spcAft>
              <a:buNone/>
            </a:pPr>
            <a:r>
              <a:t/>
            </a:r>
            <a:endParaRPr sz="1500">
              <a:solidFill>
                <a:schemeClr val="dk1"/>
              </a:solidFill>
              <a:latin typeface="Calibri"/>
              <a:ea typeface="Calibri"/>
              <a:cs typeface="Calibri"/>
              <a:sym typeface="Calibri"/>
            </a:endParaRPr>
          </a:p>
          <a:p>
            <a:pPr indent="0" lvl="0" marL="0" rtl="0" algn="l">
              <a:spcBef>
                <a:spcPts val="0"/>
              </a:spcBef>
              <a:spcAft>
                <a:spcPts val="0"/>
              </a:spcAft>
              <a:buNone/>
            </a:pPr>
            <a:r>
              <a:rPr lang="nl-BE" sz="1500">
                <a:solidFill>
                  <a:schemeClr val="dk1"/>
                </a:solidFill>
                <a:latin typeface="Calibri"/>
                <a:ea typeface="Calibri"/>
                <a:cs typeface="Calibri"/>
                <a:sym typeface="Calibri"/>
              </a:rPr>
              <a:t>Vermeulen K, Thas O, Vansteelandt S. Increasing the power of the Mann-Whitney test in randomized experiments through flexible covariate adjustment. Statist. Med. 2015; 34: 1012–1030. doi: 10.1002/sim.6386</a:t>
            </a:r>
            <a:endParaRPr sz="1500">
              <a:solidFill>
                <a:schemeClr val="dk1"/>
              </a:solidFill>
              <a:latin typeface="Calibri"/>
              <a:ea typeface="Calibri"/>
              <a:cs typeface="Calibri"/>
              <a:sym typeface="Calibri"/>
            </a:endParaRPr>
          </a:p>
          <a:p>
            <a:pPr indent="0" lvl="0" marL="0" rtl="0" algn="l">
              <a:spcBef>
                <a:spcPts val="0"/>
              </a:spcBef>
              <a:spcAft>
                <a:spcPts val="0"/>
              </a:spcAft>
              <a:buNone/>
            </a:pPr>
            <a:r>
              <a:t/>
            </a:r>
            <a:endParaRPr sz="1500">
              <a:solidFill>
                <a:schemeClr val="dk1"/>
              </a:solidFill>
              <a:latin typeface="Calibri"/>
              <a:ea typeface="Calibri"/>
              <a:cs typeface="Calibri"/>
              <a:sym typeface="Calibri"/>
            </a:endParaRPr>
          </a:p>
          <a:p>
            <a:pPr indent="0" lvl="0" marL="0" rtl="0" algn="l">
              <a:spcBef>
                <a:spcPts val="0"/>
              </a:spcBef>
              <a:spcAft>
                <a:spcPts val="0"/>
              </a:spcAft>
              <a:buNone/>
            </a:pPr>
            <a:r>
              <a:rPr lang="nl-BE" sz="1500">
                <a:solidFill>
                  <a:schemeClr val="dk1"/>
                </a:solidFill>
                <a:latin typeface="Calibri"/>
                <a:ea typeface="Calibri"/>
                <a:cs typeface="Calibri"/>
                <a:sym typeface="Calibri"/>
              </a:rPr>
              <a:t>Vermeulen K, Vansteelandt S. Data-Adaptive Bias-Reduced Doubly Robust Estimation. The International Journal of Biostatistics. 2016; 12(1): 253-282. https://doi.org/10.1515/ijb-2015-0029</a:t>
            </a:r>
            <a:endParaRPr sz="1500">
              <a:solidFill>
                <a:schemeClr val="dk1"/>
              </a:solidFill>
              <a:latin typeface="Calibri"/>
              <a:ea typeface="Calibri"/>
              <a:cs typeface="Calibri"/>
              <a:sym typeface="Calibri"/>
            </a:endParaRPr>
          </a:p>
          <a:p>
            <a:pPr indent="0" lvl="0" marL="0" rtl="0" algn="l">
              <a:spcBef>
                <a:spcPts val="0"/>
              </a:spcBef>
              <a:spcAft>
                <a:spcPts val="0"/>
              </a:spcAft>
              <a:buNone/>
            </a:pPr>
            <a:r>
              <a:t/>
            </a:r>
            <a:endParaRPr sz="1500">
              <a:solidFill>
                <a:schemeClr val="dk1"/>
              </a:solidFill>
              <a:latin typeface="Calibri"/>
              <a:ea typeface="Calibri"/>
              <a:cs typeface="Calibri"/>
              <a:sym typeface="Calibri"/>
            </a:endParaRPr>
          </a:p>
          <a:p>
            <a:pPr indent="0" lvl="0" marL="0" rtl="0" algn="l">
              <a:spcBef>
                <a:spcPts val="0"/>
              </a:spcBef>
              <a:spcAft>
                <a:spcPts val="0"/>
              </a:spcAft>
              <a:buNone/>
            </a:pPr>
            <a:r>
              <a:t/>
            </a:r>
            <a:endParaRPr sz="1500">
              <a:solidFill>
                <a:schemeClr val="dk1"/>
              </a:solidFill>
              <a:latin typeface="Calibri"/>
              <a:ea typeface="Calibri"/>
              <a:cs typeface="Calibri"/>
              <a:sym typeface="Calibri"/>
            </a:endParaRPr>
          </a:p>
          <a:p>
            <a:pPr indent="0" lvl="0" marL="0" rtl="0" algn="l">
              <a:spcBef>
                <a:spcPts val="0"/>
              </a:spcBef>
              <a:spcAft>
                <a:spcPts val="0"/>
              </a:spcAft>
              <a:buNone/>
            </a:pPr>
            <a:r>
              <a:t/>
            </a:r>
            <a:endParaRPr sz="1500">
              <a:solidFill>
                <a:schemeClr val="dk1"/>
              </a:solidFill>
              <a:latin typeface="Calibri"/>
              <a:ea typeface="Calibri"/>
              <a:cs typeface="Calibri"/>
              <a:sym typeface="Calibri"/>
            </a:endParaRPr>
          </a:p>
          <a:p>
            <a:pPr indent="0" lvl="0" marL="0" rtl="0" algn="l">
              <a:spcBef>
                <a:spcPts val="0"/>
              </a:spcBef>
              <a:spcAft>
                <a:spcPts val="0"/>
              </a:spcAft>
              <a:buNone/>
            </a:pPr>
            <a:r>
              <a:t/>
            </a:r>
            <a:endParaRPr sz="1500">
              <a:solidFill>
                <a:schemeClr val="dk1"/>
              </a:solidFill>
              <a:latin typeface="Calibri"/>
              <a:ea typeface="Calibri"/>
              <a:cs typeface="Calibri"/>
              <a:sym typeface="Calibri"/>
            </a:endParaRPr>
          </a:p>
          <a:p>
            <a:pPr indent="0" lvl="0" marL="0" rtl="0" algn="l">
              <a:spcBef>
                <a:spcPts val="0"/>
              </a:spcBef>
              <a:spcAft>
                <a:spcPts val="0"/>
              </a:spcAft>
              <a:buNone/>
            </a:pPr>
            <a:r>
              <a:t/>
            </a:r>
            <a:endParaRPr sz="1500">
              <a:solidFill>
                <a:schemeClr val="dk1"/>
              </a:solidFill>
              <a:latin typeface="Calibri"/>
              <a:ea typeface="Calibri"/>
              <a:cs typeface="Calibri"/>
              <a:sym typeface="Calibri"/>
            </a:endParaRPr>
          </a:p>
          <a:p>
            <a:pPr indent="0" lvl="0" marL="0" rtl="0" algn="l">
              <a:spcBef>
                <a:spcPts val="0"/>
              </a:spcBef>
              <a:spcAft>
                <a:spcPts val="0"/>
              </a:spcAft>
              <a:buNone/>
            </a:pPr>
            <a:r>
              <a:t/>
            </a:r>
            <a:endParaRPr sz="1500">
              <a:solidFill>
                <a:schemeClr val="dk1"/>
              </a:solidFill>
              <a:latin typeface="Calibri"/>
              <a:ea typeface="Calibri"/>
              <a:cs typeface="Calibri"/>
              <a:sym typeface="Calibri"/>
            </a:endParaRPr>
          </a:p>
          <a:p>
            <a:pPr indent="0" lvl="0" marL="0" rtl="0" algn="l">
              <a:spcBef>
                <a:spcPts val="0"/>
              </a:spcBef>
              <a:spcAft>
                <a:spcPts val="0"/>
              </a:spcAft>
              <a:buNone/>
            </a:pPr>
            <a:r>
              <a:t/>
            </a:r>
            <a:endParaRPr sz="1500">
              <a:solidFill>
                <a:schemeClr val="dk1"/>
              </a:solidFill>
              <a:latin typeface="Calibri"/>
              <a:ea typeface="Calibri"/>
              <a:cs typeface="Calibri"/>
              <a:sym typeface="Calibri"/>
            </a:endParaRPr>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7" name="Shape 1367"/>
        <p:cNvGrpSpPr/>
        <p:nvPr/>
      </p:nvGrpSpPr>
      <p:grpSpPr>
        <a:xfrm>
          <a:off x="0" y="0"/>
          <a:ext cx="0" cy="0"/>
          <a:chOff x="0" y="0"/>
          <a:chExt cx="0" cy="0"/>
        </a:xfrm>
      </p:grpSpPr>
      <p:sp>
        <p:nvSpPr>
          <p:cNvPr id="1368" name="Google Shape;1368;g2dd329b6ca2_0_2"/>
          <p:cNvSpPr txBox="1"/>
          <p:nvPr/>
        </p:nvSpPr>
        <p:spPr>
          <a:xfrm>
            <a:off x="628799" y="410625"/>
            <a:ext cx="10944000" cy="1325700"/>
          </a:xfrm>
          <a:prstGeom prst="rect">
            <a:avLst/>
          </a:prstGeom>
          <a:noFill/>
          <a:ln>
            <a:noFill/>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Clr>
                <a:schemeClr val="dk1"/>
              </a:buClr>
              <a:buSzPts val="4400"/>
              <a:buFont typeface="Calibri"/>
              <a:buNone/>
            </a:pPr>
            <a:r>
              <a:rPr lang="nl-BE" sz="4400">
                <a:solidFill>
                  <a:schemeClr val="dk1"/>
                </a:solidFill>
                <a:latin typeface="Calibri"/>
                <a:ea typeface="Calibri"/>
                <a:cs typeface="Calibri"/>
                <a:sym typeface="Calibri"/>
              </a:rPr>
              <a:t>Bibliography (6/6)</a:t>
            </a:r>
            <a:endParaRPr/>
          </a:p>
        </p:txBody>
      </p:sp>
      <p:sp>
        <p:nvSpPr>
          <p:cNvPr id="1369" name="Google Shape;1369;g2dd329b6ca2_0_2"/>
          <p:cNvSpPr txBox="1"/>
          <p:nvPr/>
        </p:nvSpPr>
        <p:spPr>
          <a:xfrm>
            <a:off x="258200" y="1008850"/>
            <a:ext cx="11054400" cy="537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5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nl-BE" sz="1500">
                <a:solidFill>
                  <a:schemeClr val="dk1"/>
                </a:solidFill>
                <a:latin typeface="Calibri"/>
                <a:ea typeface="Calibri"/>
                <a:cs typeface="Calibri"/>
                <a:sym typeface="Calibri"/>
              </a:rPr>
              <a:t>Von Hoff DD, Ervin T, Arena FP, Chiorean EG, Infante J, Moore M, Seay T, Tjulandin SA, Ma WW, Saleh MN, Harris M, Reni M, Dowden S, Laheru D, Bahary N, Ramanathan RK, Tabernero J, Hidalgo M, Goldstein D, Van Cutsem E, Wei X, Iglesias J, Renschler MF. Increased survival in pancreatic cancer with nab-paclitaxel plus gemcitabine. N Engl J Med. 2013 Oct 31;369(18):1691-703. doi: 10.1056/NEJMoa1304369</a:t>
            </a:r>
            <a:endParaRPr sz="15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sz="15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nl-BE" sz="1500">
                <a:solidFill>
                  <a:schemeClr val="dk1"/>
                </a:solidFill>
                <a:latin typeface="Calibri"/>
                <a:ea typeface="Calibri"/>
                <a:cs typeface="Calibri"/>
                <a:sym typeface="Calibri"/>
              </a:rPr>
              <a:t>Wally V, Hovnanian A, Ly J, Buckova H, Brunner V, Lettner T, Ablinger M, Felder TK, Hofbauer P, Wolkersdorfer M, Lagler FB, Hitzl W, Laimer M, Kitzmüller S, Diem A, Bauer JW. Diacerein orphan drug development for epidermolysis bullosa simplex: A phase 2/3 randomized, placebo-controlled, double-blind clinical trial. J Am Acad Dermatol. 2018 May;78(5):892-901.e7. doi: 10.1016/j.jaad.2018.01.019.</a:t>
            </a:r>
            <a:endParaRPr sz="15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sz="15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nl-BE" sz="1500">
                <a:solidFill>
                  <a:schemeClr val="dk1"/>
                </a:solidFill>
                <a:latin typeface="Calibri"/>
                <a:ea typeface="Calibri"/>
                <a:cs typeface="Calibri"/>
                <a:sym typeface="Calibri"/>
              </a:rPr>
              <a:t>Wilcoxon F. Individual Comparisons by Ranking Methods. Biometrics Bulletin. 1945; 1(6): 80–83. </a:t>
            </a:r>
            <a:r>
              <a:rPr lang="nl-BE" sz="1500" u="sng">
                <a:solidFill>
                  <a:schemeClr val="hlink"/>
                </a:solidFill>
                <a:latin typeface="Calibri"/>
                <a:ea typeface="Calibri"/>
                <a:cs typeface="Calibri"/>
                <a:sym typeface="Calibri"/>
                <a:hlinkClick r:id="rId3"/>
              </a:rPr>
              <a:t>https://doi.org/10.2307/3001968</a:t>
            </a:r>
            <a:endParaRPr sz="1500">
              <a:solidFill>
                <a:schemeClr val="dk1"/>
              </a:solidFill>
              <a:latin typeface="Calibri"/>
              <a:ea typeface="Calibri"/>
              <a:cs typeface="Calibri"/>
              <a:sym typeface="Calibri"/>
            </a:endParaRPr>
          </a:p>
          <a:p>
            <a:pPr indent="0" lvl="0" marL="0" rtl="0" algn="l">
              <a:spcBef>
                <a:spcPts val="0"/>
              </a:spcBef>
              <a:spcAft>
                <a:spcPts val="0"/>
              </a:spcAft>
              <a:buNone/>
            </a:pPr>
            <a:r>
              <a:t/>
            </a:r>
            <a:endParaRPr sz="1500">
              <a:solidFill>
                <a:schemeClr val="dk1"/>
              </a:solidFill>
              <a:latin typeface="Calibri"/>
              <a:ea typeface="Calibri"/>
              <a:cs typeface="Calibri"/>
              <a:sym typeface="Calibri"/>
            </a:endParaRPr>
          </a:p>
          <a:p>
            <a:pPr indent="0" lvl="0" marL="0" rtl="0" algn="l">
              <a:spcBef>
                <a:spcPts val="0"/>
              </a:spcBef>
              <a:spcAft>
                <a:spcPts val="0"/>
              </a:spcAft>
              <a:buNone/>
            </a:pPr>
            <a:r>
              <a:rPr lang="nl-BE" sz="1500">
                <a:solidFill>
                  <a:schemeClr val="dk1"/>
                </a:solidFill>
                <a:latin typeface="Calibri"/>
                <a:ea typeface="Calibri"/>
                <a:cs typeface="Calibri"/>
                <a:sym typeface="Calibri"/>
              </a:rPr>
              <a:t>Yusuf S, Pfeffer MA, Swedberg K, Granger CB, Held P, McMurray JJ, Michelson EL, Olofsson B, Ostergren J; CHARM Investigators and Committees. Effects of candesartan in patients with chronic heart failure and preserved left-ventricular ejection fraction: the CHARM-Preserved Trial. Lancet. 2003 Sep 6;362(9386):777-81. doi: 10.1016/S0140-6736(03)14285-7.</a:t>
            </a:r>
            <a:endParaRPr sz="15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sz="15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nl-BE" sz="1500">
                <a:solidFill>
                  <a:schemeClr val="dk1"/>
                </a:solidFill>
                <a:latin typeface="Calibri"/>
                <a:ea typeface="Calibri"/>
                <a:cs typeface="Calibri"/>
                <a:sym typeface="Calibri"/>
              </a:rPr>
              <a:t>Zhang Z, Ma S, Shen C, Liu C. Estimating Mann–Whitney-type Causal Effects. International Statistical Review. 2019; 87: 514–530. https://doi.org/10.1111/insr.12326.</a:t>
            </a:r>
            <a:endParaRPr sz="15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sz="11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sz="1500">
              <a:solidFill>
                <a:schemeClr val="dk1"/>
              </a:solidFill>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1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nl-BE"/>
              <a:t>Marginal Benefit-Risk analyses</a:t>
            </a:r>
            <a:endParaRPr/>
          </a:p>
        </p:txBody>
      </p:sp>
      <p:sp>
        <p:nvSpPr>
          <p:cNvPr id="197" name="Google Shape;197;p19"/>
          <p:cNvSpPr txBox="1"/>
          <p:nvPr/>
        </p:nvSpPr>
        <p:spPr>
          <a:xfrm>
            <a:off x="911336" y="1990000"/>
            <a:ext cx="6248100" cy="1569900"/>
          </a:xfrm>
          <a:prstGeom prst="rect">
            <a:avLst/>
          </a:prstGeom>
          <a:noFill/>
          <a:ln>
            <a:noFill/>
          </a:ln>
        </p:spPr>
        <p:txBody>
          <a:bodyPr anchorCtr="0" anchor="t" bIns="45700" lIns="91425" spcFirstLastPara="1" rIns="91425" wrap="square" tIns="45700">
            <a:spAutoFit/>
          </a:bodyPr>
          <a:lstStyle/>
          <a:p>
            <a:pPr indent="-257175" lvl="0" marL="257175" marR="0" rtl="0" algn="l">
              <a:spcBef>
                <a:spcPts val="0"/>
              </a:spcBef>
              <a:spcAft>
                <a:spcPts val="0"/>
              </a:spcAft>
              <a:buClr>
                <a:schemeClr val="dk1"/>
              </a:buClr>
              <a:buSzPts val="2400"/>
              <a:buFont typeface="Arial"/>
              <a:buChar char="•"/>
            </a:pPr>
            <a:r>
              <a:rPr lang="nl-BE" sz="2400">
                <a:solidFill>
                  <a:schemeClr val="dk1"/>
                </a:solidFill>
                <a:latin typeface="Calibri"/>
                <a:ea typeface="Calibri"/>
                <a:cs typeface="Calibri"/>
                <a:sym typeface="Calibri"/>
              </a:rPr>
              <a:t>Benefit: </a:t>
            </a:r>
            <a:r>
              <a:rPr lang="nl-BE" sz="2400" strike="sngStrike">
                <a:solidFill>
                  <a:schemeClr val="dk1"/>
                </a:solidFill>
                <a:latin typeface="Calibri"/>
                <a:ea typeface="Calibri"/>
                <a:cs typeface="Calibri"/>
                <a:sym typeface="Calibri"/>
              </a:rPr>
              <a:t>log-rank test</a:t>
            </a:r>
            <a:endParaRPr sz="2400" strike="sngStrike">
              <a:solidFill>
                <a:schemeClr val="dk1"/>
              </a:solidFill>
              <a:latin typeface="Calibri"/>
              <a:ea typeface="Calibri"/>
              <a:cs typeface="Calibri"/>
              <a:sym typeface="Calibri"/>
            </a:endParaRPr>
          </a:p>
          <a:p>
            <a:pPr indent="0" lvl="0" marL="457200" marR="0" rtl="0" algn="l">
              <a:spcBef>
                <a:spcPts val="0"/>
              </a:spcBef>
              <a:spcAft>
                <a:spcPts val="0"/>
              </a:spcAft>
              <a:buNone/>
            </a:pPr>
            <a:r>
              <a:rPr lang="nl-BE" sz="2400">
                <a:solidFill>
                  <a:schemeClr val="dk1"/>
                </a:solidFill>
                <a:latin typeface="Calibri"/>
                <a:ea typeface="Calibri"/>
                <a:cs typeface="Calibri"/>
                <a:sym typeface="Calibri"/>
              </a:rPr>
              <a:t>            difference in 1 year survival</a:t>
            </a:r>
            <a:endParaRPr sz="2400">
              <a:solidFill>
                <a:schemeClr val="dk1"/>
              </a:solidFill>
              <a:latin typeface="Calibri"/>
              <a:ea typeface="Calibri"/>
              <a:cs typeface="Calibri"/>
              <a:sym typeface="Calibri"/>
            </a:endParaRPr>
          </a:p>
          <a:p>
            <a:pPr indent="0" lvl="0" marL="457200" marR="0" rtl="0" algn="l">
              <a:spcBef>
                <a:spcPts val="0"/>
              </a:spcBef>
              <a:spcAft>
                <a:spcPts val="0"/>
              </a:spcAft>
              <a:buNone/>
            </a:pPr>
            <a:r>
              <a:t/>
            </a:r>
            <a:endParaRPr sz="2400">
              <a:solidFill>
                <a:schemeClr val="dk1"/>
              </a:solidFill>
              <a:latin typeface="Calibri"/>
              <a:ea typeface="Calibri"/>
              <a:cs typeface="Calibri"/>
              <a:sym typeface="Calibri"/>
            </a:endParaRPr>
          </a:p>
          <a:p>
            <a:pPr indent="0" lvl="0" marL="0" marR="0" rtl="0" algn="l">
              <a:spcBef>
                <a:spcPts val="0"/>
              </a:spcBef>
              <a:spcAft>
                <a:spcPts val="0"/>
              </a:spcAft>
              <a:buNone/>
            </a:pPr>
            <a:r>
              <a:rPr lang="nl-BE" sz="2400">
                <a:solidFill>
                  <a:schemeClr val="dk1"/>
                </a:solidFill>
                <a:latin typeface="Calibri"/>
                <a:ea typeface="Calibri"/>
                <a:cs typeface="Calibri"/>
                <a:sym typeface="Calibri"/>
              </a:rPr>
              <a:t>  example: 50% vs. </a:t>
            </a:r>
            <a:r>
              <a:rPr lang="nl-BE" sz="2400">
                <a:solidFill>
                  <a:srgbClr val="A5A5A5"/>
                </a:solidFill>
                <a:latin typeface="Calibri"/>
                <a:ea typeface="Calibri"/>
                <a:cs typeface="Calibri"/>
                <a:sym typeface="Calibri"/>
              </a:rPr>
              <a:t>20%</a:t>
            </a:r>
            <a:endParaRPr sz="2400">
              <a:solidFill>
                <a:srgbClr val="A5A5A5"/>
              </a:solidFill>
              <a:latin typeface="Calibri"/>
              <a:ea typeface="Calibri"/>
              <a:cs typeface="Calibri"/>
              <a:sym typeface="Calibri"/>
            </a:endParaRPr>
          </a:p>
        </p:txBody>
      </p:sp>
      <p:sp>
        <p:nvSpPr>
          <p:cNvPr id="198" name="Google Shape;198;p19"/>
          <p:cNvSpPr txBox="1"/>
          <p:nvPr/>
        </p:nvSpPr>
        <p:spPr>
          <a:xfrm>
            <a:off x="832025" y="1441000"/>
            <a:ext cx="11171700" cy="54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nl-BE" sz="2800">
                <a:solidFill>
                  <a:schemeClr val="dk1"/>
                </a:solidFill>
                <a:latin typeface="Calibri"/>
                <a:ea typeface="Calibri"/>
                <a:cs typeface="Calibri"/>
                <a:sym typeface="Calibri"/>
              </a:rPr>
              <a:t>Traditional analysis:</a:t>
            </a:r>
            <a:endParaRPr sz="2800">
              <a:solidFill>
                <a:schemeClr val="dk1"/>
              </a:solidFill>
              <a:latin typeface="Calibri"/>
              <a:ea typeface="Calibri"/>
              <a:cs typeface="Calibri"/>
              <a:sym typeface="Calibri"/>
            </a:endParaRPr>
          </a:p>
        </p:txBody>
      </p:sp>
      <p:sp>
        <p:nvSpPr>
          <p:cNvPr id="199" name="Google Shape;199;p19"/>
          <p:cNvSpPr txBox="1"/>
          <p:nvPr/>
        </p:nvSpPr>
        <p:spPr>
          <a:xfrm>
            <a:off x="782450" y="4826100"/>
            <a:ext cx="10896300" cy="461700"/>
          </a:xfrm>
          <a:prstGeom prst="rect">
            <a:avLst/>
          </a:prstGeom>
          <a:noFill/>
          <a:ln>
            <a:noFill/>
          </a:ln>
        </p:spPr>
        <p:txBody>
          <a:bodyPr anchorCtr="0" anchor="t" bIns="45700" lIns="91425" spcFirstLastPara="1" rIns="91425" wrap="square" tIns="45700">
            <a:spAutoFit/>
          </a:bodyPr>
          <a:lstStyle/>
          <a:p>
            <a:pPr indent="0" lvl="0" marL="0" marR="0" rtl="0" algn="l">
              <a:spcBef>
                <a:spcPts val="1200"/>
              </a:spcBef>
              <a:spcAft>
                <a:spcPts val="0"/>
              </a:spcAft>
              <a:buNone/>
            </a:pPr>
            <a:r>
              <a:t/>
            </a:r>
            <a:endParaRPr sz="2400">
              <a:solidFill>
                <a:schemeClr val="dk1"/>
              </a:solidFill>
              <a:latin typeface="Calibri"/>
              <a:ea typeface="Calibri"/>
              <a:cs typeface="Calibri"/>
              <a:sym typeface="Calibri"/>
            </a:endParaRPr>
          </a:p>
        </p:txBody>
      </p:sp>
      <p:sp>
        <p:nvSpPr>
          <p:cNvPr id="200" name="Google Shape;200;p19"/>
          <p:cNvSpPr txBox="1"/>
          <p:nvPr/>
        </p:nvSpPr>
        <p:spPr>
          <a:xfrm>
            <a:off x="6357800" y="1990000"/>
            <a:ext cx="5834100" cy="1569900"/>
          </a:xfrm>
          <a:prstGeom prst="rect">
            <a:avLst/>
          </a:prstGeom>
          <a:noFill/>
          <a:ln>
            <a:noFill/>
          </a:ln>
        </p:spPr>
        <p:txBody>
          <a:bodyPr anchorCtr="0" anchor="t" bIns="45700" lIns="91425" spcFirstLastPara="1" rIns="91425" wrap="square" tIns="45700">
            <a:spAutoFit/>
          </a:bodyPr>
          <a:lstStyle/>
          <a:p>
            <a:pPr indent="-257175" lvl="0" marL="257175" marR="0" rtl="0" algn="l">
              <a:spcBef>
                <a:spcPts val="0"/>
              </a:spcBef>
              <a:spcAft>
                <a:spcPts val="0"/>
              </a:spcAft>
              <a:buClr>
                <a:schemeClr val="dk1"/>
              </a:buClr>
              <a:buSzPts val="2400"/>
              <a:buFont typeface="Arial"/>
              <a:buChar char="•"/>
            </a:pPr>
            <a:r>
              <a:rPr lang="nl-BE" sz="2400">
                <a:solidFill>
                  <a:schemeClr val="dk1"/>
                </a:solidFill>
                <a:latin typeface="Calibri"/>
                <a:ea typeface="Calibri"/>
                <a:cs typeface="Calibri"/>
                <a:sym typeface="Calibri"/>
              </a:rPr>
              <a:t>Risk: </a:t>
            </a:r>
            <a:r>
              <a:rPr lang="nl-BE" sz="2400" strike="sngStrike">
                <a:solidFill>
                  <a:schemeClr val="dk1"/>
                </a:solidFill>
                <a:latin typeface="Calibri"/>
                <a:ea typeface="Calibri"/>
                <a:cs typeface="Calibri"/>
                <a:sym typeface="Calibri"/>
              </a:rPr>
              <a:t>chi-squared test</a:t>
            </a:r>
            <a:endParaRPr sz="2400" strike="sngStrike">
              <a:solidFill>
                <a:schemeClr val="dk1"/>
              </a:solidFill>
              <a:latin typeface="Calibri"/>
              <a:ea typeface="Calibri"/>
              <a:cs typeface="Calibri"/>
              <a:sym typeface="Calibri"/>
            </a:endParaRPr>
          </a:p>
          <a:p>
            <a:pPr indent="0" lvl="0" marL="457200" marR="0" rtl="0" algn="l">
              <a:spcBef>
                <a:spcPts val="0"/>
              </a:spcBef>
              <a:spcAft>
                <a:spcPts val="0"/>
              </a:spcAft>
              <a:buNone/>
            </a:pPr>
            <a:r>
              <a:rPr lang="nl-BE" sz="2400">
                <a:solidFill>
                  <a:schemeClr val="dk1"/>
                </a:solidFill>
                <a:latin typeface="Calibri"/>
                <a:ea typeface="Calibri"/>
                <a:cs typeface="Calibri"/>
                <a:sym typeface="Calibri"/>
              </a:rPr>
              <a:t>      difference in proportion of patients</a:t>
            </a:r>
            <a:endParaRPr sz="2400">
              <a:solidFill>
                <a:schemeClr val="dk1"/>
              </a:solidFill>
              <a:latin typeface="Calibri"/>
              <a:ea typeface="Calibri"/>
              <a:cs typeface="Calibri"/>
              <a:sym typeface="Calibri"/>
            </a:endParaRPr>
          </a:p>
          <a:p>
            <a:pPr indent="0" lvl="0" marL="457200" marR="0" rtl="0" algn="l">
              <a:spcBef>
                <a:spcPts val="0"/>
              </a:spcBef>
              <a:spcAft>
                <a:spcPts val="0"/>
              </a:spcAft>
              <a:buNone/>
            </a:pPr>
            <a:r>
              <a:rPr lang="nl-BE" sz="2400">
                <a:solidFill>
                  <a:schemeClr val="dk1"/>
                </a:solidFill>
                <a:latin typeface="Calibri"/>
                <a:ea typeface="Calibri"/>
                <a:cs typeface="Calibri"/>
                <a:sym typeface="Calibri"/>
              </a:rPr>
              <a:t>      with events of grade 3 or higher</a:t>
            </a:r>
            <a:endParaRPr sz="2400">
              <a:solidFill>
                <a:schemeClr val="dk1"/>
              </a:solidFill>
              <a:latin typeface="Calibri"/>
              <a:ea typeface="Calibri"/>
              <a:cs typeface="Calibri"/>
              <a:sym typeface="Calibri"/>
            </a:endParaRPr>
          </a:p>
          <a:p>
            <a:pPr indent="0" lvl="0" marL="0" marR="0" rtl="0" algn="l">
              <a:spcBef>
                <a:spcPts val="0"/>
              </a:spcBef>
              <a:spcAft>
                <a:spcPts val="0"/>
              </a:spcAft>
              <a:buNone/>
            </a:pPr>
            <a:r>
              <a:rPr lang="nl-BE" sz="2400">
                <a:solidFill>
                  <a:schemeClr val="dk1"/>
                </a:solidFill>
                <a:latin typeface="Calibri"/>
                <a:ea typeface="Calibri"/>
                <a:cs typeface="Calibri"/>
                <a:sym typeface="Calibri"/>
              </a:rPr>
              <a:t> example: 30% vs </a:t>
            </a:r>
            <a:r>
              <a:rPr lang="nl-BE" sz="2400">
                <a:solidFill>
                  <a:srgbClr val="9E9E9E"/>
                </a:solidFill>
                <a:latin typeface="Calibri"/>
                <a:ea typeface="Calibri"/>
                <a:cs typeface="Calibri"/>
                <a:sym typeface="Calibri"/>
              </a:rPr>
              <a:t>0%</a:t>
            </a:r>
            <a:endParaRPr sz="2400">
              <a:solidFill>
                <a:srgbClr val="9E9E9E"/>
              </a:solidFill>
              <a:latin typeface="Calibri"/>
              <a:ea typeface="Calibri"/>
              <a:cs typeface="Calibri"/>
              <a:sym typeface="Calibri"/>
            </a:endParaRPr>
          </a:p>
        </p:txBody>
      </p:sp>
      <p:sp>
        <p:nvSpPr>
          <p:cNvPr id="201" name="Google Shape;201;p19"/>
          <p:cNvSpPr txBox="1"/>
          <p:nvPr/>
        </p:nvSpPr>
        <p:spPr>
          <a:xfrm>
            <a:off x="1015275" y="3740650"/>
            <a:ext cx="10406100" cy="3109200"/>
          </a:xfrm>
          <a:prstGeom prst="rect">
            <a:avLst/>
          </a:prstGeom>
          <a:noFill/>
          <a:ln>
            <a:noFill/>
          </a:ln>
        </p:spPr>
        <p:txBody>
          <a:bodyPr anchorCtr="0" anchor="t" bIns="45700" lIns="91425" spcFirstLastPara="1" rIns="91425" wrap="square" tIns="45700">
            <a:spAutoFit/>
          </a:bodyPr>
          <a:lstStyle/>
          <a:p>
            <a:pPr indent="-257175" lvl="0" marL="257175" marR="0" rtl="0" algn="l">
              <a:spcBef>
                <a:spcPts val="0"/>
              </a:spcBef>
              <a:spcAft>
                <a:spcPts val="0"/>
              </a:spcAft>
              <a:buClr>
                <a:schemeClr val="dk1"/>
              </a:buClr>
              <a:buSzPts val="2400"/>
              <a:buFont typeface="Arial"/>
              <a:buChar char="•"/>
            </a:pPr>
            <a:r>
              <a:rPr lang="nl-BE" sz="2400">
                <a:solidFill>
                  <a:schemeClr val="dk1"/>
                </a:solidFill>
                <a:latin typeface="Calibri"/>
                <a:ea typeface="Calibri"/>
                <a:cs typeface="Calibri"/>
                <a:sym typeface="Calibri"/>
              </a:rPr>
              <a:t>i</a:t>
            </a:r>
            <a:r>
              <a:rPr lang="nl-BE" sz="2400">
                <a:solidFill>
                  <a:schemeClr val="dk1"/>
                </a:solidFill>
                <a:latin typeface="Calibri"/>
                <a:ea typeface="Calibri"/>
                <a:cs typeface="Calibri"/>
                <a:sym typeface="Calibri"/>
              </a:rPr>
              <a:t>gnores a possible association between benefit and risk</a:t>
            </a:r>
            <a:endParaRPr sz="2400">
              <a:solidFill>
                <a:schemeClr val="dk1"/>
              </a:solidFill>
              <a:latin typeface="Calibri"/>
              <a:ea typeface="Calibri"/>
              <a:cs typeface="Calibri"/>
              <a:sym typeface="Calibri"/>
            </a:endParaRPr>
          </a:p>
          <a:p>
            <a:pPr indent="-381000" lvl="0" marL="457200" marR="0" rtl="0" algn="l">
              <a:spcBef>
                <a:spcPts val="0"/>
              </a:spcBef>
              <a:spcAft>
                <a:spcPts val="0"/>
              </a:spcAft>
              <a:buClr>
                <a:schemeClr val="dk1"/>
              </a:buClr>
              <a:buSzPts val="2400"/>
              <a:buFont typeface="Calibri"/>
              <a:buChar char="-"/>
            </a:pPr>
            <a:r>
              <a:rPr b="1" lang="nl-BE" sz="2400">
                <a:solidFill>
                  <a:schemeClr val="dk1"/>
                </a:solidFill>
                <a:latin typeface="Calibri"/>
                <a:ea typeface="Calibri"/>
                <a:cs typeface="Calibri"/>
                <a:sym typeface="Calibri"/>
              </a:rPr>
              <a:t>a) positive </a:t>
            </a:r>
            <a:r>
              <a:rPr b="1" lang="nl-BE" sz="2400">
                <a:solidFill>
                  <a:schemeClr val="dk1"/>
                </a:solidFill>
                <a:latin typeface="Calibri"/>
                <a:ea typeface="Calibri"/>
                <a:cs typeface="Calibri"/>
                <a:sym typeface="Calibri"/>
              </a:rPr>
              <a:t>association:</a:t>
            </a:r>
            <a:r>
              <a:rPr lang="nl-BE" sz="2400">
                <a:solidFill>
                  <a:schemeClr val="dk1"/>
                </a:solidFill>
                <a:latin typeface="Calibri"/>
                <a:ea typeface="Calibri"/>
                <a:cs typeface="Calibri"/>
                <a:sym typeface="Calibri"/>
              </a:rPr>
              <a:t> side effects may only occur when it prolongs life (never purely harmful treatment).</a:t>
            </a:r>
            <a:endParaRPr sz="2400">
              <a:solidFill>
                <a:schemeClr val="dk1"/>
              </a:solidFill>
              <a:latin typeface="Calibri"/>
              <a:ea typeface="Calibri"/>
              <a:cs typeface="Calibri"/>
              <a:sym typeface="Calibri"/>
            </a:endParaRPr>
          </a:p>
          <a:p>
            <a:pPr indent="0" lvl="0" marL="0" marR="0" rtl="0" algn="l">
              <a:spcBef>
                <a:spcPts val="0"/>
              </a:spcBef>
              <a:spcAft>
                <a:spcPts val="0"/>
              </a:spcAft>
              <a:buNone/>
            </a:pPr>
            <a:r>
              <a:t/>
            </a:r>
            <a:endParaRPr>
              <a:solidFill>
                <a:schemeClr val="dk1"/>
              </a:solidFill>
              <a:latin typeface="Calibri"/>
              <a:ea typeface="Calibri"/>
              <a:cs typeface="Calibri"/>
              <a:sym typeface="Calibri"/>
            </a:endParaRPr>
          </a:p>
          <a:p>
            <a:pPr indent="-381000" lvl="0" marL="457200" marR="0" rtl="0" algn="l">
              <a:spcBef>
                <a:spcPts val="0"/>
              </a:spcBef>
              <a:spcAft>
                <a:spcPts val="0"/>
              </a:spcAft>
              <a:buClr>
                <a:schemeClr val="dk1"/>
              </a:buClr>
              <a:buSzPts val="2400"/>
              <a:buFont typeface="Calibri"/>
              <a:buChar char="-"/>
            </a:pPr>
            <a:r>
              <a:rPr b="1" lang="nl-BE" sz="2400">
                <a:solidFill>
                  <a:schemeClr val="dk1"/>
                </a:solidFill>
                <a:latin typeface="Calibri"/>
                <a:ea typeface="Calibri"/>
                <a:cs typeface="Calibri"/>
                <a:sym typeface="Calibri"/>
              </a:rPr>
              <a:t>b) no association:</a:t>
            </a:r>
            <a:r>
              <a:rPr lang="nl-BE" sz="2400">
                <a:solidFill>
                  <a:schemeClr val="dk1"/>
                </a:solidFill>
                <a:latin typeface="Calibri"/>
                <a:ea typeface="Calibri"/>
                <a:cs typeface="Calibri"/>
                <a:sym typeface="Calibri"/>
              </a:rPr>
              <a:t> </a:t>
            </a:r>
            <a:r>
              <a:rPr lang="nl-BE" sz="2400">
                <a:solidFill>
                  <a:schemeClr val="dk1"/>
                </a:solidFill>
                <a:latin typeface="Calibri"/>
                <a:ea typeface="Calibri"/>
                <a:cs typeface="Calibri"/>
                <a:sym typeface="Calibri"/>
              </a:rPr>
              <a:t> treatment with two independent mechanisms, one acting on survival and another generating side effects.</a:t>
            </a:r>
            <a:endParaRPr sz="2400">
              <a:solidFill>
                <a:schemeClr val="dk1"/>
              </a:solidFill>
              <a:latin typeface="Calibri"/>
              <a:ea typeface="Calibri"/>
              <a:cs typeface="Calibri"/>
              <a:sym typeface="Calibri"/>
            </a:endParaRPr>
          </a:p>
          <a:p>
            <a:pPr indent="0" lvl="0" marL="457200" marR="0" rtl="0" algn="l">
              <a:spcBef>
                <a:spcPts val="0"/>
              </a:spcBef>
              <a:spcAft>
                <a:spcPts val="0"/>
              </a:spcAft>
              <a:buNone/>
            </a:pPr>
            <a:r>
              <a:t/>
            </a:r>
            <a:endParaRPr>
              <a:solidFill>
                <a:schemeClr val="dk1"/>
              </a:solidFill>
              <a:latin typeface="Calibri"/>
              <a:ea typeface="Calibri"/>
              <a:cs typeface="Calibri"/>
              <a:sym typeface="Calibri"/>
            </a:endParaRPr>
          </a:p>
          <a:p>
            <a:pPr indent="-381000" lvl="0" marL="457200" marR="0" rtl="0" algn="l">
              <a:spcBef>
                <a:spcPts val="0"/>
              </a:spcBef>
              <a:spcAft>
                <a:spcPts val="0"/>
              </a:spcAft>
              <a:buClr>
                <a:schemeClr val="dk1"/>
              </a:buClr>
              <a:buSzPts val="2400"/>
              <a:buFont typeface="Calibri"/>
              <a:buChar char="-"/>
            </a:pPr>
            <a:r>
              <a:rPr b="1" lang="nl-BE" sz="2400">
                <a:solidFill>
                  <a:schemeClr val="dk1"/>
                </a:solidFill>
                <a:latin typeface="Calibri"/>
                <a:ea typeface="Calibri"/>
                <a:cs typeface="Calibri"/>
                <a:sym typeface="Calibri"/>
              </a:rPr>
              <a:t>c) negative </a:t>
            </a:r>
            <a:r>
              <a:rPr b="1" lang="nl-BE" sz="2400">
                <a:solidFill>
                  <a:schemeClr val="dk1"/>
                </a:solidFill>
                <a:latin typeface="Calibri"/>
                <a:ea typeface="Calibri"/>
                <a:cs typeface="Calibri"/>
                <a:sym typeface="Calibri"/>
              </a:rPr>
              <a:t>association:</a:t>
            </a:r>
            <a:r>
              <a:rPr lang="nl-BE" sz="2400">
                <a:solidFill>
                  <a:schemeClr val="dk1"/>
                </a:solidFill>
                <a:latin typeface="Calibri"/>
                <a:ea typeface="Calibri"/>
                <a:cs typeface="Calibri"/>
                <a:sym typeface="Calibri"/>
              </a:rPr>
              <a:t> treatment solely beneficial for some patients while solely harmful for other patients.</a:t>
            </a:r>
            <a:endParaRPr sz="2400">
              <a:solidFill>
                <a:schemeClr val="dk1"/>
              </a:solidFill>
              <a:latin typeface="Calibri"/>
              <a:ea typeface="Calibri"/>
              <a:cs typeface="Calibri"/>
              <a:sym typeface="Calibri"/>
            </a:endParaRPr>
          </a:p>
        </p:txBody>
      </p:sp>
      <p:sp>
        <p:nvSpPr>
          <p:cNvPr id="202" name="Google Shape;202;p19"/>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nl-BE"/>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20"/>
          <p:cNvSpPr txBox="1"/>
          <p:nvPr/>
        </p:nvSpPr>
        <p:spPr>
          <a:xfrm>
            <a:off x="-25202" y="443807"/>
            <a:ext cx="3695703" cy="695740"/>
          </a:xfrm>
          <a:prstGeom prst="rect">
            <a:avLst/>
          </a:prstGeom>
          <a:noFill/>
          <a:ln>
            <a:noFill/>
          </a:ln>
        </p:spPr>
        <p:txBody>
          <a:bodyPr anchorCtr="0" anchor="ctr" bIns="0" lIns="180000" spcFirstLastPara="1" rIns="0" wrap="square" tIns="0">
            <a:normAutofit/>
          </a:bodyPr>
          <a:lstStyle/>
          <a:p>
            <a:pPr indent="0" lvl="0" marL="0" marR="0" rtl="0" algn="l">
              <a:lnSpc>
                <a:spcPct val="90000"/>
              </a:lnSpc>
              <a:spcBef>
                <a:spcPts val="0"/>
              </a:spcBef>
              <a:spcAft>
                <a:spcPts val="0"/>
              </a:spcAft>
              <a:buClr>
                <a:srgbClr val="C00000"/>
              </a:buClr>
              <a:buSzPts val="2400"/>
              <a:buFont typeface="Calibri"/>
              <a:buNone/>
            </a:pPr>
            <a:r>
              <a:t/>
            </a:r>
            <a:endParaRPr b="0" sz="2400" cap="none">
              <a:solidFill>
                <a:srgbClr val="C00000"/>
              </a:solidFill>
              <a:latin typeface="Calibri"/>
              <a:ea typeface="Calibri"/>
              <a:cs typeface="Calibri"/>
              <a:sym typeface="Calibri"/>
            </a:endParaRPr>
          </a:p>
        </p:txBody>
      </p:sp>
      <p:sp>
        <p:nvSpPr>
          <p:cNvPr id="208" name="Google Shape;208;p20"/>
          <p:cNvSpPr txBox="1"/>
          <p:nvPr>
            <p:ph type="title"/>
          </p:nvPr>
        </p:nvSpPr>
        <p:spPr>
          <a:xfrm>
            <a:off x="6370200" y="0"/>
            <a:ext cx="58218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nl-BE"/>
              <a:t>Benefit-Risk association</a:t>
            </a:r>
            <a:endParaRPr/>
          </a:p>
        </p:txBody>
      </p:sp>
      <p:graphicFrame>
        <p:nvGraphicFramePr>
          <p:cNvPr id="209" name="Google Shape;209;p20"/>
          <p:cNvGraphicFramePr/>
          <p:nvPr/>
        </p:nvGraphicFramePr>
        <p:xfrm>
          <a:off x="117708" y="912052"/>
          <a:ext cx="3000000" cy="3000000"/>
        </p:xfrm>
        <a:graphic>
          <a:graphicData uri="http://schemas.openxmlformats.org/drawingml/2006/table">
            <a:tbl>
              <a:tblPr bandRow="1" firstRow="1">
                <a:noFill/>
                <a:tableStyleId>{B7E8D487-3E3F-469C-BAF2-183ADA8DD9BD}</a:tableStyleId>
              </a:tblPr>
              <a:tblGrid>
                <a:gridCol w="1083625"/>
                <a:gridCol w="951250"/>
                <a:gridCol w="951200"/>
                <a:gridCol w="1042475"/>
                <a:gridCol w="891100"/>
              </a:tblGrid>
              <a:tr h="315825">
                <a:tc gridSpan="2" rowSpan="2">
                  <a:txBody>
                    <a:bodyPr/>
                    <a:lstStyle/>
                    <a:p>
                      <a:pPr indent="0" lvl="0" marL="0" marR="0" rtl="0" algn="l">
                        <a:spcBef>
                          <a:spcPts val="0"/>
                        </a:spcBef>
                        <a:spcAft>
                          <a:spcPts val="0"/>
                        </a:spcAft>
                        <a:buNone/>
                      </a:pPr>
                      <a:r>
                        <a:rPr lang="nl-BE" sz="1800"/>
                        <a:t>Treatment group</a:t>
                      </a:r>
                      <a:endParaRPr sz="1800"/>
                    </a:p>
                    <a:p>
                      <a:pPr indent="0" lvl="0" marL="0" marR="0" rtl="0" algn="l">
                        <a:spcBef>
                          <a:spcPts val="0"/>
                        </a:spcBef>
                        <a:spcAft>
                          <a:spcPts val="0"/>
                        </a:spcAft>
                        <a:buNone/>
                      </a:pPr>
                      <a:r>
                        <a:rPr lang="nl-BE" sz="1800"/>
                        <a:t>(scenario a)</a:t>
                      </a:r>
                      <a:endParaRPr sz="1800"/>
                    </a:p>
                  </a:txBody>
                  <a:tcPr marT="45725" marB="45725" marR="100575" marL="100575">
                    <a:lnL cap="flat" cmpd="sng" w="9525">
                      <a:solidFill>
                        <a:srgbClr val="000000">
                          <a:alpha val="0"/>
                        </a:srgbClr>
                      </a:solidFill>
                      <a:prstDash val="solid"/>
                      <a:round/>
                      <a:headEnd len="sm" w="sm" type="none"/>
                      <a:tailEnd len="sm" w="sm" type="none"/>
                    </a:lnL>
                    <a:lnT cap="flat" cmpd="sng" w="9525">
                      <a:solidFill>
                        <a:srgbClr val="000000">
                          <a:alpha val="0"/>
                        </a:srgbClr>
                      </a:solidFill>
                      <a:prstDash val="solid"/>
                      <a:round/>
                      <a:headEnd len="sm" w="sm" type="none"/>
                      <a:tailEnd len="sm" w="sm" type="none"/>
                    </a:lnT>
                  </a:tcPr>
                </a:tc>
                <a:tc rowSpan="2" hMerge="1"/>
                <a:tc gridSpan="3">
                  <a:txBody>
                    <a:bodyPr/>
                    <a:lstStyle/>
                    <a:p>
                      <a:pPr indent="0" lvl="0" marL="0" rtl="0" algn="ctr">
                        <a:spcBef>
                          <a:spcPts val="0"/>
                        </a:spcBef>
                        <a:spcAft>
                          <a:spcPts val="0"/>
                        </a:spcAft>
                        <a:buNone/>
                      </a:pPr>
                      <a:r>
                        <a:rPr b="1" lang="nl-BE" sz="1800">
                          <a:solidFill>
                            <a:schemeClr val="lt1"/>
                          </a:solidFill>
                          <a:latin typeface="Calibri"/>
                          <a:ea typeface="Calibri"/>
                          <a:cs typeface="Calibri"/>
                          <a:sym typeface="Calibri"/>
                        </a:rPr>
                        <a:t>Response</a:t>
                      </a:r>
                      <a:endParaRPr b="1">
                        <a:solidFill>
                          <a:schemeClr val="lt1"/>
                        </a:solidFill>
                        <a:latin typeface="Calibri"/>
                        <a:ea typeface="Calibri"/>
                        <a:cs typeface="Calibri"/>
                        <a:sym typeface="Calibri"/>
                      </a:endParaRPr>
                    </a:p>
                  </a:txBody>
                  <a:tcPr marT="45725" marB="45725" marR="100575" marL="100575"/>
                </a:tc>
                <a:tc hMerge="1"/>
                <a:tc hMerge="1"/>
              </a:tr>
              <a:tr h="297875">
                <a:tc gridSpan="2" vMerge="1"/>
                <a:tc hMerge="1" vMerge="1"/>
                <a:tc>
                  <a:txBody>
                    <a:bodyPr/>
                    <a:lstStyle/>
                    <a:p>
                      <a:pPr indent="0" lvl="0" marL="0" rtl="0" algn="ctr">
                        <a:spcBef>
                          <a:spcPts val="0"/>
                        </a:spcBef>
                        <a:spcAft>
                          <a:spcPts val="0"/>
                        </a:spcAft>
                        <a:buClr>
                          <a:schemeClr val="dk1"/>
                        </a:buClr>
                        <a:buFont typeface="Arial"/>
                        <a:buNone/>
                      </a:pPr>
                      <a:r>
                        <a:rPr lang="nl-BE" sz="1800">
                          <a:solidFill>
                            <a:srgbClr val="C00000"/>
                          </a:solidFill>
                        </a:rPr>
                        <a:t>Absent</a:t>
                      </a:r>
                      <a:endParaRPr>
                        <a:solidFill>
                          <a:srgbClr val="C00000"/>
                        </a:solidFill>
                      </a:endParaRPr>
                    </a:p>
                  </a:txBody>
                  <a:tcPr marT="45725" marB="45725" marR="91450" marL="91450"/>
                </a:tc>
                <a:tc>
                  <a:txBody>
                    <a:bodyPr/>
                    <a:lstStyle/>
                    <a:p>
                      <a:pPr indent="0" lvl="0" marL="0" marR="0" rtl="0" algn="ctr">
                        <a:spcBef>
                          <a:spcPts val="0"/>
                        </a:spcBef>
                        <a:spcAft>
                          <a:spcPts val="0"/>
                        </a:spcAft>
                        <a:buNone/>
                      </a:pPr>
                      <a:r>
                        <a:rPr lang="nl-BE" sz="1800">
                          <a:solidFill>
                            <a:srgbClr val="00B050"/>
                          </a:solidFill>
                        </a:rPr>
                        <a:t>Present</a:t>
                      </a:r>
                      <a:endParaRPr>
                        <a:solidFill>
                          <a:srgbClr val="00B050"/>
                        </a:solidFill>
                      </a:endParaRPr>
                    </a:p>
                  </a:txBody>
                  <a:tcPr marT="45725" marB="45725" marR="91450" marL="91450"/>
                </a:tc>
                <a:tc>
                  <a:txBody>
                    <a:bodyPr/>
                    <a:lstStyle/>
                    <a:p>
                      <a:pPr indent="0" lvl="0" marL="0" marR="0" rtl="0" algn="ctr">
                        <a:spcBef>
                          <a:spcPts val="0"/>
                        </a:spcBef>
                        <a:spcAft>
                          <a:spcPts val="0"/>
                        </a:spcAft>
                        <a:buNone/>
                      </a:pPr>
                      <a:r>
                        <a:rPr lang="nl-BE" sz="1800"/>
                        <a:t>Total</a:t>
                      </a:r>
                      <a:endParaRPr sz="1800"/>
                    </a:p>
                  </a:txBody>
                  <a:tcPr marT="45725" marB="45725" marR="91450" marL="91450">
                    <a:solidFill>
                      <a:srgbClr val="BFBFBF"/>
                    </a:solidFill>
                  </a:tcPr>
                </a:tc>
              </a:tr>
              <a:tr h="297875">
                <a:tc rowSpan="3">
                  <a:txBody>
                    <a:bodyPr/>
                    <a:lstStyle/>
                    <a:p>
                      <a:pPr indent="0" lvl="0" marL="0" rtl="0" algn="ctr">
                        <a:spcBef>
                          <a:spcPts val="0"/>
                        </a:spcBef>
                        <a:spcAft>
                          <a:spcPts val="0"/>
                        </a:spcAft>
                        <a:buNone/>
                      </a:pPr>
                      <a:r>
                        <a:rPr b="1" lang="nl-BE" sz="1800">
                          <a:solidFill>
                            <a:schemeClr val="dk1"/>
                          </a:solidFill>
                          <a:latin typeface="Calibri"/>
                          <a:ea typeface="Calibri"/>
                          <a:cs typeface="Calibri"/>
                          <a:sym typeface="Calibri"/>
                        </a:rPr>
                        <a:t>Toxicity</a:t>
                      </a:r>
                      <a:endParaRPr>
                        <a:solidFill>
                          <a:schemeClr val="dk1"/>
                        </a:solidFill>
                        <a:latin typeface="Calibri"/>
                        <a:ea typeface="Calibri"/>
                        <a:cs typeface="Calibri"/>
                        <a:sym typeface="Calibri"/>
                      </a:endParaRPr>
                    </a:p>
                  </a:txBody>
                  <a:tcPr marT="45725" marB="45725" marR="100575" marL="100575" anchor="ctr"/>
                </a:tc>
                <a:tc>
                  <a:txBody>
                    <a:bodyPr/>
                    <a:lstStyle/>
                    <a:p>
                      <a:pPr indent="0" lvl="0" marL="0" marR="0" rtl="0" algn="l">
                        <a:spcBef>
                          <a:spcPts val="0"/>
                        </a:spcBef>
                        <a:spcAft>
                          <a:spcPts val="0"/>
                        </a:spcAft>
                        <a:buNone/>
                      </a:pPr>
                      <a:r>
                        <a:rPr lang="nl-BE" sz="1800">
                          <a:solidFill>
                            <a:srgbClr val="00B050"/>
                          </a:solidFill>
                        </a:rPr>
                        <a:t>Absent</a:t>
                      </a:r>
                      <a:endParaRPr sz="1800">
                        <a:solidFill>
                          <a:srgbClr val="00B050"/>
                        </a:solidFill>
                        <a:latin typeface="Calibri"/>
                        <a:ea typeface="Calibri"/>
                        <a:cs typeface="Calibri"/>
                        <a:sym typeface="Calibri"/>
                      </a:endParaRPr>
                    </a:p>
                  </a:txBody>
                  <a:tcPr marT="45725" marB="45725" marR="91450" marL="91450">
                    <a:solidFill>
                      <a:srgbClr val="D0DEEF"/>
                    </a:solidFill>
                  </a:tcPr>
                </a:tc>
                <a:tc>
                  <a:txBody>
                    <a:bodyPr/>
                    <a:lstStyle/>
                    <a:p>
                      <a:pPr indent="0" lvl="0" marL="0" marR="0" rtl="0" algn="ctr">
                        <a:spcBef>
                          <a:spcPts val="0"/>
                        </a:spcBef>
                        <a:spcAft>
                          <a:spcPts val="0"/>
                        </a:spcAft>
                        <a:buNone/>
                      </a:pPr>
                      <a:r>
                        <a:rPr lang="nl-BE" sz="1800">
                          <a:solidFill>
                            <a:schemeClr val="accent2"/>
                          </a:solidFill>
                        </a:rPr>
                        <a:t>0.5</a:t>
                      </a:r>
                      <a:endParaRPr sz="1800">
                        <a:solidFill>
                          <a:schemeClr val="accent2"/>
                        </a:solidFill>
                      </a:endParaRPr>
                    </a:p>
                  </a:txBody>
                  <a:tcPr marT="45725" marB="45725" marR="91450" marL="91450">
                    <a:solidFill>
                      <a:srgbClr val="D0DEEF"/>
                    </a:solidFill>
                  </a:tcPr>
                </a:tc>
                <a:tc>
                  <a:txBody>
                    <a:bodyPr/>
                    <a:lstStyle/>
                    <a:p>
                      <a:pPr indent="0" lvl="0" marL="0" marR="0" rtl="0" algn="ctr">
                        <a:spcBef>
                          <a:spcPts val="0"/>
                        </a:spcBef>
                        <a:spcAft>
                          <a:spcPts val="0"/>
                        </a:spcAft>
                        <a:buNone/>
                      </a:pPr>
                      <a:r>
                        <a:rPr lang="nl-BE" sz="1800">
                          <a:solidFill>
                            <a:srgbClr val="00B050"/>
                          </a:solidFill>
                        </a:rPr>
                        <a:t>0.2</a:t>
                      </a:r>
                      <a:endParaRPr sz="1800">
                        <a:solidFill>
                          <a:srgbClr val="00B050"/>
                        </a:solidFill>
                      </a:endParaRPr>
                    </a:p>
                  </a:txBody>
                  <a:tcPr marT="45725" marB="45725" marR="91450" marL="91450">
                    <a:solidFill>
                      <a:srgbClr val="D0DEEF"/>
                    </a:solidFill>
                  </a:tcPr>
                </a:tc>
                <a:tc>
                  <a:txBody>
                    <a:bodyPr/>
                    <a:lstStyle/>
                    <a:p>
                      <a:pPr indent="0" lvl="0" marL="0" marR="0" rtl="0" algn="ctr">
                        <a:spcBef>
                          <a:spcPts val="0"/>
                        </a:spcBef>
                        <a:spcAft>
                          <a:spcPts val="0"/>
                        </a:spcAft>
                        <a:buNone/>
                      </a:pPr>
                      <a:r>
                        <a:rPr lang="nl-BE" sz="1800"/>
                        <a:t>0.7</a:t>
                      </a:r>
                      <a:endParaRPr sz="1800"/>
                    </a:p>
                  </a:txBody>
                  <a:tcPr marT="45725" marB="45725" marR="91450" marL="91450">
                    <a:solidFill>
                      <a:srgbClr val="BFBFBF"/>
                    </a:solidFill>
                  </a:tcPr>
                </a:tc>
              </a:tr>
              <a:tr h="297875">
                <a:tc vMerge="1"/>
                <a:tc>
                  <a:txBody>
                    <a:bodyPr/>
                    <a:lstStyle/>
                    <a:p>
                      <a:pPr indent="0" lvl="0" marL="0" marR="0" rtl="0" algn="l">
                        <a:spcBef>
                          <a:spcPts val="0"/>
                        </a:spcBef>
                        <a:spcAft>
                          <a:spcPts val="0"/>
                        </a:spcAft>
                        <a:buNone/>
                      </a:pPr>
                      <a:r>
                        <a:rPr lang="nl-BE" sz="1800">
                          <a:solidFill>
                            <a:srgbClr val="C00000"/>
                          </a:solidFill>
                        </a:rPr>
                        <a:t>Present</a:t>
                      </a:r>
                      <a:endParaRPr>
                        <a:solidFill>
                          <a:srgbClr val="C00000"/>
                        </a:solidFill>
                      </a:endParaRPr>
                    </a:p>
                  </a:txBody>
                  <a:tcPr marT="45725" marB="45725" marR="91450" marL="91450">
                    <a:solidFill>
                      <a:srgbClr val="D0DEEF"/>
                    </a:solidFill>
                  </a:tcPr>
                </a:tc>
                <a:tc>
                  <a:txBody>
                    <a:bodyPr/>
                    <a:lstStyle/>
                    <a:p>
                      <a:pPr indent="0" lvl="0" marL="0" marR="0" rtl="0" algn="ctr">
                        <a:spcBef>
                          <a:spcPts val="0"/>
                        </a:spcBef>
                        <a:spcAft>
                          <a:spcPts val="0"/>
                        </a:spcAft>
                        <a:buNone/>
                      </a:pPr>
                      <a:r>
                        <a:rPr lang="nl-BE" sz="1800">
                          <a:solidFill>
                            <a:srgbClr val="C00000"/>
                          </a:solidFill>
                        </a:rPr>
                        <a:t>0</a:t>
                      </a:r>
                      <a:endParaRPr sz="1800">
                        <a:solidFill>
                          <a:srgbClr val="C00000"/>
                        </a:solidFill>
                      </a:endParaRPr>
                    </a:p>
                  </a:txBody>
                  <a:tcPr marT="45725" marB="45725" marR="91450" marL="91450">
                    <a:solidFill>
                      <a:srgbClr val="D0DEEF"/>
                    </a:solidFill>
                  </a:tcPr>
                </a:tc>
                <a:tc>
                  <a:txBody>
                    <a:bodyPr/>
                    <a:lstStyle/>
                    <a:p>
                      <a:pPr indent="0" lvl="0" marL="0" marR="0" rtl="0" algn="ctr">
                        <a:spcBef>
                          <a:spcPts val="0"/>
                        </a:spcBef>
                        <a:spcAft>
                          <a:spcPts val="0"/>
                        </a:spcAft>
                        <a:buNone/>
                      </a:pPr>
                      <a:r>
                        <a:rPr lang="nl-BE" sz="1800">
                          <a:solidFill>
                            <a:srgbClr val="6D9EEB"/>
                          </a:solidFill>
                        </a:rPr>
                        <a:t>0.3</a:t>
                      </a:r>
                      <a:endParaRPr sz="1800">
                        <a:solidFill>
                          <a:srgbClr val="6D9EEB"/>
                        </a:solidFill>
                      </a:endParaRPr>
                    </a:p>
                  </a:txBody>
                  <a:tcPr marT="45725" marB="45725" marR="91450" marL="91450">
                    <a:solidFill>
                      <a:srgbClr val="D0DEEF"/>
                    </a:solidFill>
                  </a:tcPr>
                </a:tc>
                <a:tc>
                  <a:txBody>
                    <a:bodyPr/>
                    <a:lstStyle/>
                    <a:p>
                      <a:pPr indent="0" lvl="0" marL="0" marR="0" rtl="0" algn="ctr">
                        <a:spcBef>
                          <a:spcPts val="0"/>
                        </a:spcBef>
                        <a:spcAft>
                          <a:spcPts val="0"/>
                        </a:spcAft>
                        <a:buNone/>
                      </a:pPr>
                      <a:r>
                        <a:rPr lang="nl-BE" sz="1800"/>
                        <a:t>0.3</a:t>
                      </a:r>
                      <a:endParaRPr sz="1800"/>
                    </a:p>
                  </a:txBody>
                  <a:tcPr marT="45725" marB="45725" marR="91450" marL="91450">
                    <a:solidFill>
                      <a:srgbClr val="BFBFBF"/>
                    </a:solidFill>
                  </a:tcPr>
                </a:tc>
              </a:tr>
              <a:tr h="297875">
                <a:tc vMerge="1"/>
                <a:tc>
                  <a:txBody>
                    <a:bodyPr/>
                    <a:lstStyle/>
                    <a:p>
                      <a:pPr indent="0" lvl="0" marL="0" marR="0" rtl="0" algn="l">
                        <a:spcBef>
                          <a:spcPts val="0"/>
                        </a:spcBef>
                        <a:spcAft>
                          <a:spcPts val="0"/>
                        </a:spcAft>
                        <a:buNone/>
                      </a:pPr>
                      <a:r>
                        <a:rPr lang="nl-BE" sz="1800"/>
                        <a:t>Total</a:t>
                      </a:r>
                      <a:endParaRPr sz="1800"/>
                    </a:p>
                  </a:txBody>
                  <a:tcPr marT="45725" marB="45725" marR="91450" marL="91450">
                    <a:solidFill>
                      <a:srgbClr val="BFBFBF"/>
                    </a:solidFill>
                  </a:tcPr>
                </a:tc>
                <a:tc>
                  <a:txBody>
                    <a:bodyPr/>
                    <a:lstStyle/>
                    <a:p>
                      <a:pPr indent="0" lvl="0" marL="0" marR="0" rtl="0" algn="ctr">
                        <a:spcBef>
                          <a:spcPts val="0"/>
                        </a:spcBef>
                        <a:spcAft>
                          <a:spcPts val="0"/>
                        </a:spcAft>
                        <a:buNone/>
                      </a:pPr>
                      <a:r>
                        <a:rPr lang="nl-BE" sz="1800"/>
                        <a:t>0.5</a:t>
                      </a:r>
                      <a:endParaRPr sz="1800"/>
                    </a:p>
                  </a:txBody>
                  <a:tcPr marT="45725" marB="45725" marR="91450" marL="91450">
                    <a:solidFill>
                      <a:srgbClr val="BFBFBF"/>
                    </a:solidFill>
                  </a:tcPr>
                </a:tc>
                <a:tc>
                  <a:txBody>
                    <a:bodyPr/>
                    <a:lstStyle/>
                    <a:p>
                      <a:pPr indent="0" lvl="0" marL="0" marR="0" rtl="0" algn="ctr">
                        <a:spcBef>
                          <a:spcPts val="0"/>
                        </a:spcBef>
                        <a:spcAft>
                          <a:spcPts val="0"/>
                        </a:spcAft>
                        <a:buNone/>
                      </a:pPr>
                      <a:r>
                        <a:rPr lang="nl-BE" sz="1800"/>
                        <a:t>0.5</a:t>
                      </a:r>
                      <a:endParaRPr sz="1800"/>
                    </a:p>
                  </a:txBody>
                  <a:tcPr marT="45725" marB="45725" marR="91450" marL="91450">
                    <a:solidFill>
                      <a:srgbClr val="BFBFBF"/>
                    </a:solidFill>
                  </a:tcPr>
                </a:tc>
                <a:tc>
                  <a:txBody>
                    <a:bodyPr/>
                    <a:lstStyle/>
                    <a:p>
                      <a:pPr indent="0" lvl="0" marL="0" marR="0" rtl="0" algn="ctr">
                        <a:spcBef>
                          <a:spcPts val="0"/>
                        </a:spcBef>
                        <a:spcAft>
                          <a:spcPts val="0"/>
                        </a:spcAft>
                        <a:buNone/>
                      </a:pPr>
                      <a:r>
                        <a:rPr lang="nl-BE" sz="1800"/>
                        <a:t>1</a:t>
                      </a:r>
                      <a:endParaRPr sz="1800"/>
                    </a:p>
                  </a:txBody>
                  <a:tcPr marT="45725" marB="45725" marR="91450" marL="91450">
                    <a:solidFill>
                      <a:srgbClr val="BFBFBF"/>
                    </a:solidFill>
                  </a:tcPr>
                </a:tc>
              </a:tr>
            </a:tbl>
          </a:graphicData>
        </a:graphic>
      </p:graphicFrame>
      <p:graphicFrame>
        <p:nvGraphicFramePr>
          <p:cNvPr id="210" name="Google Shape;210;p20"/>
          <p:cNvGraphicFramePr/>
          <p:nvPr/>
        </p:nvGraphicFramePr>
        <p:xfrm>
          <a:off x="7264558" y="1967752"/>
          <a:ext cx="3000000" cy="3000000"/>
        </p:xfrm>
        <a:graphic>
          <a:graphicData uri="http://schemas.openxmlformats.org/drawingml/2006/table">
            <a:tbl>
              <a:tblPr bandRow="1" firstRow="1">
                <a:noFill/>
                <a:tableStyleId>{B7E8D487-3E3F-469C-BAF2-183ADA8DD9BD}</a:tableStyleId>
              </a:tblPr>
              <a:tblGrid>
                <a:gridCol w="1028625"/>
                <a:gridCol w="902975"/>
                <a:gridCol w="902925"/>
                <a:gridCol w="989575"/>
                <a:gridCol w="845875"/>
              </a:tblGrid>
              <a:tr h="297875">
                <a:tc gridSpan="2" rowSpan="2">
                  <a:txBody>
                    <a:bodyPr/>
                    <a:lstStyle/>
                    <a:p>
                      <a:pPr indent="0" lvl="0" marL="0" marR="0" rtl="0" algn="l">
                        <a:spcBef>
                          <a:spcPts val="0"/>
                        </a:spcBef>
                        <a:spcAft>
                          <a:spcPts val="0"/>
                        </a:spcAft>
                        <a:buNone/>
                      </a:pPr>
                      <a:r>
                        <a:rPr lang="nl-BE" sz="1800"/>
                        <a:t>Control</a:t>
                      </a:r>
                      <a:endParaRPr sz="1800"/>
                    </a:p>
                    <a:p>
                      <a:pPr indent="0" lvl="0" marL="0" marR="0" rtl="0" algn="l">
                        <a:spcBef>
                          <a:spcPts val="0"/>
                        </a:spcBef>
                        <a:spcAft>
                          <a:spcPts val="0"/>
                        </a:spcAft>
                        <a:buNone/>
                      </a:pPr>
                      <a:r>
                        <a:rPr lang="nl-BE" sz="1800"/>
                        <a:t>group</a:t>
                      </a:r>
                      <a:endParaRPr sz="1800"/>
                    </a:p>
                  </a:txBody>
                  <a:tcPr marT="45725" marB="45725" marR="100575" marL="100575">
                    <a:lnL cap="flat" cmpd="sng" w="9525">
                      <a:solidFill>
                        <a:srgbClr val="000000">
                          <a:alpha val="0"/>
                        </a:srgbClr>
                      </a:solidFill>
                      <a:prstDash val="solid"/>
                      <a:round/>
                      <a:headEnd len="sm" w="sm" type="none"/>
                      <a:tailEnd len="sm" w="sm" type="none"/>
                    </a:lnL>
                    <a:lnT cap="flat" cmpd="sng" w="9525">
                      <a:solidFill>
                        <a:srgbClr val="000000">
                          <a:alpha val="0"/>
                        </a:srgbClr>
                      </a:solidFill>
                      <a:prstDash val="solid"/>
                      <a:round/>
                      <a:headEnd len="sm" w="sm" type="none"/>
                      <a:tailEnd len="sm" w="sm" type="none"/>
                    </a:lnT>
                  </a:tcPr>
                </a:tc>
                <a:tc rowSpan="2" hMerge="1"/>
                <a:tc gridSpan="3">
                  <a:txBody>
                    <a:bodyPr/>
                    <a:lstStyle/>
                    <a:p>
                      <a:pPr indent="0" lvl="0" marL="0" rtl="0" algn="ctr">
                        <a:spcBef>
                          <a:spcPts val="0"/>
                        </a:spcBef>
                        <a:spcAft>
                          <a:spcPts val="0"/>
                        </a:spcAft>
                        <a:buNone/>
                      </a:pPr>
                      <a:r>
                        <a:rPr b="1" lang="nl-BE" sz="1800">
                          <a:solidFill>
                            <a:schemeClr val="lt1"/>
                          </a:solidFill>
                          <a:latin typeface="Calibri"/>
                          <a:ea typeface="Calibri"/>
                          <a:cs typeface="Calibri"/>
                          <a:sym typeface="Calibri"/>
                        </a:rPr>
                        <a:t>Response</a:t>
                      </a:r>
                      <a:endParaRPr b="1">
                        <a:solidFill>
                          <a:schemeClr val="lt1"/>
                        </a:solidFill>
                        <a:latin typeface="Calibri"/>
                        <a:ea typeface="Calibri"/>
                        <a:cs typeface="Calibri"/>
                        <a:sym typeface="Calibri"/>
                      </a:endParaRPr>
                    </a:p>
                  </a:txBody>
                  <a:tcPr marT="45725" marB="45725" marR="100575" marL="100575"/>
                </a:tc>
                <a:tc hMerge="1"/>
                <a:tc hMerge="1"/>
              </a:tr>
              <a:tr h="297875">
                <a:tc gridSpan="2" vMerge="1"/>
                <a:tc hMerge="1" vMerge="1"/>
                <a:tc>
                  <a:txBody>
                    <a:bodyPr/>
                    <a:lstStyle/>
                    <a:p>
                      <a:pPr indent="0" lvl="0" marL="0" rtl="0" algn="ctr">
                        <a:spcBef>
                          <a:spcPts val="0"/>
                        </a:spcBef>
                        <a:spcAft>
                          <a:spcPts val="0"/>
                        </a:spcAft>
                        <a:buNone/>
                      </a:pPr>
                      <a:r>
                        <a:rPr lang="nl-BE" sz="1800">
                          <a:solidFill>
                            <a:srgbClr val="C00000"/>
                          </a:solidFill>
                        </a:rPr>
                        <a:t>Absent</a:t>
                      </a:r>
                      <a:endParaRPr>
                        <a:solidFill>
                          <a:srgbClr val="C00000"/>
                        </a:solidFill>
                      </a:endParaRPr>
                    </a:p>
                  </a:txBody>
                  <a:tcPr marT="45725" marB="45725" marR="91450" marL="91450"/>
                </a:tc>
                <a:tc>
                  <a:txBody>
                    <a:bodyPr/>
                    <a:lstStyle/>
                    <a:p>
                      <a:pPr indent="0" lvl="0" marL="0" marR="0" rtl="0" algn="ctr">
                        <a:spcBef>
                          <a:spcPts val="0"/>
                        </a:spcBef>
                        <a:spcAft>
                          <a:spcPts val="0"/>
                        </a:spcAft>
                        <a:buNone/>
                      </a:pPr>
                      <a:r>
                        <a:rPr lang="nl-BE" sz="1800">
                          <a:solidFill>
                            <a:srgbClr val="00B050"/>
                          </a:solidFill>
                        </a:rPr>
                        <a:t>Present</a:t>
                      </a:r>
                      <a:endParaRPr>
                        <a:solidFill>
                          <a:srgbClr val="00B050"/>
                        </a:solidFill>
                      </a:endParaRPr>
                    </a:p>
                  </a:txBody>
                  <a:tcPr marT="45725" marB="45725" marR="91450" marL="91450"/>
                </a:tc>
                <a:tc>
                  <a:txBody>
                    <a:bodyPr/>
                    <a:lstStyle/>
                    <a:p>
                      <a:pPr indent="0" lvl="0" marL="0" marR="0" rtl="0" algn="ctr">
                        <a:spcBef>
                          <a:spcPts val="0"/>
                        </a:spcBef>
                        <a:spcAft>
                          <a:spcPts val="0"/>
                        </a:spcAft>
                        <a:buNone/>
                      </a:pPr>
                      <a:r>
                        <a:rPr lang="nl-BE" sz="1800"/>
                        <a:t>Total</a:t>
                      </a:r>
                      <a:endParaRPr sz="1800"/>
                    </a:p>
                  </a:txBody>
                  <a:tcPr marT="45725" marB="45725" marR="91450" marL="91450">
                    <a:solidFill>
                      <a:srgbClr val="BFBFBF"/>
                    </a:solidFill>
                  </a:tcPr>
                </a:tc>
              </a:tr>
              <a:tr h="297875">
                <a:tc rowSpan="3">
                  <a:txBody>
                    <a:bodyPr/>
                    <a:lstStyle/>
                    <a:p>
                      <a:pPr indent="0" lvl="0" marL="0" rtl="0" algn="ctr">
                        <a:spcBef>
                          <a:spcPts val="0"/>
                        </a:spcBef>
                        <a:spcAft>
                          <a:spcPts val="0"/>
                        </a:spcAft>
                        <a:buNone/>
                      </a:pPr>
                      <a:r>
                        <a:rPr b="1" lang="nl-BE" sz="1800">
                          <a:solidFill>
                            <a:schemeClr val="dk1"/>
                          </a:solidFill>
                          <a:latin typeface="Calibri"/>
                          <a:ea typeface="Calibri"/>
                          <a:cs typeface="Calibri"/>
                          <a:sym typeface="Calibri"/>
                        </a:rPr>
                        <a:t>Toxicity</a:t>
                      </a:r>
                      <a:endParaRPr>
                        <a:solidFill>
                          <a:schemeClr val="dk1"/>
                        </a:solidFill>
                        <a:latin typeface="Calibri"/>
                        <a:ea typeface="Calibri"/>
                        <a:cs typeface="Calibri"/>
                        <a:sym typeface="Calibri"/>
                      </a:endParaRPr>
                    </a:p>
                  </a:txBody>
                  <a:tcPr marT="45725" marB="45725" marR="100575" marL="100575" anchor="ctr"/>
                </a:tc>
                <a:tc>
                  <a:txBody>
                    <a:bodyPr/>
                    <a:lstStyle/>
                    <a:p>
                      <a:pPr indent="0" lvl="0" marL="0" marR="0" rtl="0" algn="l">
                        <a:spcBef>
                          <a:spcPts val="0"/>
                        </a:spcBef>
                        <a:spcAft>
                          <a:spcPts val="0"/>
                        </a:spcAft>
                        <a:buNone/>
                      </a:pPr>
                      <a:r>
                        <a:rPr lang="nl-BE" sz="1800">
                          <a:solidFill>
                            <a:srgbClr val="00B050"/>
                          </a:solidFill>
                        </a:rPr>
                        <a:t>Absent</a:t>
                      </a:r>
                      <a:endParaRPr sz="1800">
                        <a:solidFill>
                          <a:srgbClr val="00B050"/>
                        </a:solidFill>
                        <a:latin typeface="Calibri"/>
                        <a:ea typeface="Calibri"/>
                        <a:cs typeface="Calibri"/>
                        <a:sym typeface="Calibri"/>
                      </a:endParaRPr>
                    </a:p>
                  </a:txBody>
                  <a:tcPr marT="45725" marB="45725" marR="91450" marL="91450">
                    <a:solidFill>
                      <a:srgbClr val="D0DEEF"/>
                    </a:solidFill>
                  </a:tcPr>
                </a:tc>
                <a:tc>
                  <a:txBody>
                    <a:bodyPr/>
                    <a:lstStyle/>
                    <a:p>
                      <a:pPr indent="0" lvl="0" marL="0" marR="0" rtl="0" algn="ctr">
                        <a:spcBef>
                          <a:spcPts val="0"/>
                        </a:spcBef>
                        <a:spcAft>
                          <a:spcPts val="0"/>
                        </a:spcAft>
                        <a:buNone/>
                      </a:pPr>
                      <a:r>
                        <a:rPr lang="nl-BE" sz="1800">
                          <a:solidFill>
                            <a:schemeClr val="accent2"/>
                          </a:solidFill>
                        </a:rPr>
                        <a:t>0.8</a:t>
                      </a:r>
                      <a:endParaRPr sz="1800">
                        <a:solidFill>
                          <a:schemeClr val="accent2"/>
                        </a:solidFill>
                      </a:endParaRPr>
                    </a:p>
                  </a:txBody>
                  <a:tcPr marT="45725" marB="45725" marR="91450" marL="91450">
                    <a:solidFill>
                      <a:srgbClr val="D0DEEF"/>
                    </a:solidFill>
                  </a:tcPr>
                </a:tc>
                <a:tc>
                  <a:txBody>
                    <a:bodyPr/>
                    <a:lstStyle/>
                    <a:p>
                      <a:pPr indent="0" lvl="0" marL="0" marR="0" rtl="0" algn="ctr">
                        <a:spcBef>
                          <a:spcPts val="0"/>
                        </a:spcBef>
                        <a:spcAft>
                          <a:spcPts val="0"/>
                        </a:spcAft>
                        <a:buNone/>
                      </a:pPr>
                      <a:r>
                        <a:rPr lang="nl-BE" sz="1800">
                          <a:solidFill>
                            <a:srgbClr val="00B050"/>
                          </a:solidFill>
                        </a:rPr>
                        <a:t>0.2</a:t>
                      </a:r>
                      <a:endParaRPr sz="1800">
                        <a:solidFill>
                          <a:srgbClr val="00B050"/>
                        </a:solidFill>
                      </a:endParaRPr>
                    </a:p>
                  </a:txBody>
                  <a:tcPr marT="45725" marB="45725" marR="91450" marL="91450">
                    <a:solidFill>
                      <a:srgbClr val="D0DEEF"/>
                    </a:solidFill>
                  </a:tcPr>
                </a:tc>
                <a:tc>
                  <a:txBody>
                    <a:bodyPr/>
                    <a:lstStyle/>
                    <a:p>
                      <a:pPr indent="0" lvl="0" marL="0" marR="0" rtl="0" algn="ctr">
                        <a:spcBef>
                          <a:spcPts val="0"/>
                        </a:spcBef>
                        <a:spcAft>
                          <a:spcPts val="0"/>
                        </a:spcAft>
                        <a:buNone/>
                      </a:pPr>
                      <a:r>
                        <a:rPr lang="nl-BE" sz="1800"/>
                        <a:t>1</a:t>
                      </a:r>
                      <a:endParaRPr sz="1800"/>
                    </a:p>
                  </a:txBody>
                  <a:tcPr marT="45725" marB="45725" marR="91450" marL="91450">
                    <a:solidFill>
                      <a:srgbClr val="BFBFBF"/>
                    </a:solidFill>
                  </a:tcPr>
                </a:tc>
              </a:tr>
              <a:tr h="297875">
                <a:tc vMerge="1"/>
                <a:tc>
                  <a:txBody>
                    <a:bodyPr/>
                    <a:lstStyle/>
                    <a:p>
                      <a:pPr indent="0" lvl="0" marL="0" marR="0" rtl="0" algn="l">
                        <a:spcBef>
                          <a:spcPts val="0"/>
                        </a:spcBef>
                        <a:spcAft>
                          <a:spcPts val="0"/>
                        </a:spcAft>
                        <a:buNone/>
                      </a:pPr>
                      <a:r>
                        <a:rPr lang="nl-BE" sz="1800">
                          <a:solidFill>
                            <a:srgbClr val="C00000"/>
                          </a:solidFill>
                        </a:rPr>
                        <a:t>Present</a:t>
                      </a:r>
                      <a:endParaRPr>
                        <a:solidFill>
                          <a:srgbClr val="C00000"/>
                        </a:solidFill>
                      </a:endParaRPr>
                    </a:p>
                  </a:txBody>
                  <a:tcPr marT="45725" marB="45725" marR="91450" marL="91450">
                    <a:solidFill>
                      <a:srgbClr val="D0DEEF"/>
                    </a:solidFill>
                  </a:tcPr>
                </a:tc>
                <a:tc>
                  <a:txBody>
                    <a:bodyPr/>
                    <a:lstStyle/>
                    <a:p>
                      <a:pPr indent="0" lvl="0" marL="0" marR="0" rtl="0" algn="ctr">
                        <a:spcBef>
                          <a:spcPts val="0"/>
                        </a:spcBef>
                        <a:spcAft>
                          <a:spcPts val="0"/>
                        </a:spcAft>
                        <a:buNone/>
                      </a:pPr>
                      <a:r>
                        <a:rPr lang="nl-BE" sz="1800">
                          <a:solidFill>
                            <a:srgbClr val="C00000"/>
                          </a:solidFill>
                        </a:rPr>
                        <a:t>0</a:t>
                      </a:r>
                      <a:endParaRPr sz="1800">
                        <a:solidFill>
                          <a:srgbClr val="C00000"/>
                        </a:solidFill>
                      </a:endParaRPr>
                    </a:p>
                  </a:txBody>
                  <a:tcPr marT="45725" marB="45725" marR="91450" marL="91450">
                    <a:solidFill>
                      <a:srgbClr val="D0DEEF"/>
                    </a:solidFill>
                  </a:tcPr>
                </a:tc>
                <a:tc>
                  <a:txBody>
                    <a:bodyPr/>
                    <a:lstStyle/>
                    <a:p>
                      <a:pPr indent="0" lvl="0" marL="0" marR="0" rtl="0" algn="ctr">
                        <a:spcBef>
                          <a:spcPts val="0"/>
                        </a:spcBef>
                        <a:spcAft>
                          <a:spcPts val="0"/>
                        </a:spcAft>
                        <a:buNone/>
                      </a:pPr>
                      <a:r>
                        <a:rPr lang="nl-BE" sz="1800">
                          <a:solidFill>
                            <a:schemeClr val="accent1"/>
                          </a:solidFill>
                        </a:rPr>
                        <a:t>0</a:t>
                      </a:r>
                      <a:endParaRPr sz="1800">
                        <a:solidFill>
                          <a:schemeClr val="accent1"/>
                        </a:solidFill>
                      </a:endParaRPr>
                    </a:p>
                  </a:txBody>
                  <a:tcPr marT="45725" marB="45725" marR="91450" marL="91450">
                    <a:solidFill>
                      <a:srgbClr val="D0DEEF"/>
                    </a:solidFill>
                  </a:tcPr>
                </a:tc>
                <a:tc>
                  <a:txBody>
                    <a:bodyPr/>
                    <a:lstStyle/>
                    <a:p>
                      <a:pPr indent="0" lvl="0" marL="0" marR="0" rtl="0" algn="ctr">
                        <a:spcBef>
                          <a:spcPts val="0"/>
                        </a:spcBef>
                        <a:spcAft>
                          <a:spcPts val="0"/>
                        </a:spcAft>
                        <a:buNone/>
                      </a:pPr>
                      <a:r>
                        <a:rPr lang="nl-BE" sz="1800"/>
                        <a:t>0</a:t>
                      </a:r>
                      <a:endParaRPr sz="1800"/>
                    </a:p>
                  </a:txBody>
                  <a:tcPr marT="45725" marB="45725" marR="91450" marL="91450">
                    <a:solidFill>
                      <a:srgbClr val="BFBFBF"/>
                    </a:solidFill>
                  </a:tcPr>
                </a:tc>
              </a:tr>
              <a:tr h="297875">
                <a:tc vMerge="1"/>
                <a:tc>
                  <a:txBody>
                    <a:bodyPr/>
                    <a:lstStyle/>
                    <a:p>
                      <a:pPr indent="0" lvl="0" marL="0" marR="0" rtl="0" algn="l">
                        <a:spcBef>
                          <a:spcPts val="0"/>
                        </a:spcBef>
                        <a:spcAft>
                          <a:spcPts val="0"/>
                        </a:spcAft>
                        <a:buNone/>
                      </a:pPr>
                      <a:r>
                        <a:rPr lang="nl-BE" sz="1800"/>
                        <a:t>Total</a:t>
                      </a:r>
                      <a:endParaRPr sz="1800"/>
                    </a:p>
                  </a:txBody>
                  <a:tcPr marT="45725" marB="45725" marR="91450" marL="91450">
                    <a:solidFill>
                      <a:srgbClr val="BFBFBF"/>
                    </a:solidFill>
                  </a:tcPr>
                </a:tc>
                <a:tc>
                  <a:txBody>
                    <a:bodyPr/>
                    <a:lstStyle/>
                    <a:p>
                      <a:pPr indent="0" lvl="0" marL="0" marR="0" rtl="0" algn="ctr">
                        <a:spcBef>
                          <a:spcPts val="0"/>
                        </a:spcBef>
                        <a:spcAft>
                          <a:spcPts val="0"/>
                        </a:spcAft>
                        <a:buNone/>
                      </a:pPr>
                      <a:r>
                        <a:rPr lang="nl-BE" sz="1800"/>
                        <a:t>0.8</a:t>
                      </a:r>
                      <a:endParaRPr sz="1800"/>
                    </a:p>
                  </a:txBody>
                  <a:tcPr marT="45725" marB="45725" marR="91450" marL="91450">
                    <a:solidFill>
                      <a:srgbClr val="BFBFBF"/>
                    </a:solidFill>
                  </a:tcPr>
                </a:tc>
                <a:tc>
                  <a:txBody>
                    <a:bodyPr/>
                    <a:lstStyle/>
                    <a:p>
                      <a:pPr indent="0" lvl="0" marL="0" marR="0" rtl="0" algn="ctr">
                        <a:spcBef>
                          <a:spcPts val="0"/>
                        </a:spcBef>
                        <a:spcAft>
                          <a:spcPts val="0"/>
                        </a:spcAft>
                        <a:buNone/>
                      </a:pPr>
                      <a:r>
                        <a:rPr lang="nl-BE" sz="1800"/>
                        <a:t>0.2</a:t>
                      </a:r>
                      <a:endParaRPr sz="1800"/>
                    </a:p>
                  </a:txBody>
                  <a:tcPr marT="45725" marB="45725" marR="91450" marL="91450">
                    <a:solidFill>
                      <a:srgbClr val="BFBFBF"/>
                    </a:solidFill>
                  </a:tcPr>
                </a:tc>
                <a:tc>
                  <a:txBody>
                    <a:bodyPr/>
                    <a:lstStyle/>
                    <a:p>
                      <a:pPr indent="0" lvl="0" marL="0" marR="0" rtl="0" algn="ctr">
                        <a:spcBef>
                          <a:spcPts val="0"/>
                        </a:spcBef>
                        <a:spcAft>
                          <a:spcPts val="0"/>
                        </a:spcAft>
                        <a:buNone/>
                      </a:pPr>
                      <a:r>
                        <a:rPr lang="nl-BE" sz="1800"/>
                        <a:t>1</a:t>
                      </a:r>
                      <a:endParaRPr sz="1800"/>
                    </a:p>
                  </a:txBody>
                  <a:tcPr marT="45725" marB="45725" marR="91450" marL="91450">
                    <a:solidFill>
                      <a:srgbClr val="BFBFBF"/>
                    </a:solidFill>
                  </a:tcPr>
                </a:tc>
              </a:tr>
            </a:tbl>
          </a:graphicData>
        </a:graphic>
      </p:graphicFrame>
      <p:sp>
        <p:nvSpPr>
          <p:cNvPr id="211" name="Google Shape;211;p20"/>
          <p:cNvSpPr txBox="1"/>
          <p:nvPr/>
        </p:nvSpPr>
        <p:spPr>
          <a:xfrm>
            <a:off x="5037350" y="1139550"/>
            <a:ext cx="5544600" cy="69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nl-BE" sz="2400">
                <a:solidFill>
                  <a:schemeClr val="dk1"/>
                </a:solidFill>
                <a:latin typeface="Calibri"/>
                <a:ea typeface="Calibri"/>
                <a:cs typeface="Calibri"/>
                <a:sym typeface="Calibri"/>
              </a:rPr>
              <a:t>benefit: </a:t>
            </a:r>
            <a:r>
              <a:rPr lang="nl-BE" sz="2400">
                <a:solidFill>
                  <a:srgbClr val="6D9EEB"/>
                </a:solidFill>
                <a:latin typeface="Calibri"/>
                <a:ea typeface="Calibri"/>
                <a:cs typeface="Calibri"/>
                <a:sym typeface="Calibri"/>
              </a:rPr>
              <a:t>0.3</a:t>
            </a:r>
            <a:r>
              <a:rPr lang="nl-BE" sz="2400">
                <a:solidFill>
                  <a:srgbClr val="C00000"/>
                </a:solidFill>
                <a:latin typeface="Calibri"/>
                <a:ea typeface="Calibri"/>
                <a:cs typeface="Calibri"/>
                <a:sym typeface="Calibri"/>
              </a:rPr>
              <a:t> </a:t>
            </a:r>
            <a:r>
              <a:rPr lang="nl-BE" sz="2400">
                <a:solidFill>
                  <a:schemeClr val="dk1"/>
                </a:solidFill>
                <a:latin typeface="Calibri"/>
                <a:ea typeface="Calibri"/>
                <a:cs typeface="Calibri"/>
                <a:sym typeface="Calibri"/>
              </a:rPr>
              <a:t>vs. </a:t>
            </a:r>
            <a:r>
              <a:rPr lang="nl-BE" sz="2400">
                <a:solidFill>
                  <a:schemeClr val="accent2"/>
                </a:solidFill>
                <a:latin typeface="Calibri"/>
                <a:ea typeface="Calibri"/>
                <a:cs typeface="Calibri"/>
                <a:sym typeface="Calibri"/>
              </a:rPr>
              <a:t>0.3</a:t>
            </a:r>
            <a:endParaRPr sz="2400">
              <a:solidFill>
                <a:schemeClr val="dk1"/>
              </a:solidFill>
              <a:latin typeface="Calibri"/>
              <a:ea typeface="Calibri"/>
              <a:cs typeface="Calibri"/>
              <a:sym typeface="Calibri"/>
            </a:endParaRPr>
          </a:p>
        </p:txBody>
      </p:sp>
      <p:graphicFrame>
        <p:nvGraphicFramePr>
          <p:cNvPr id="212" name="Google Shape;212;p20"/>
          <p:cNvGraphicFramePr/>
          <p:nvPr/>
        </p:nvGraphicFramePr>
        <p:xfrm>
          <a:off x="647700" y="6461800"/>
          <a:ext cx="3000000" cy="3000000"/>
        </p:xfrm>
        <a:graphic>
          <a:graphicData uri="http://schemas.openxmlformats.org/drawingml/2006/table">
            <a:tbl>
              <a:tblPr>
                <a:noFill/>
                <a:tableStyleId>{14E8D491-AA0B-461B-BEC0-14F989818E9F}</a:tableStyleId>
              </a:tblPr>
              <a:tblGrid>
                <a:gridCol w="2571750"/>
                <a:gridCol w="2571750"/>
                <a:gridCol w="2571750"/>
                <a:gridCol w="2571750"/>
              </a:tblGrid>
              <a:tr h="381000">
                <a:tc>
                  <a:txBody>
                    <a:bodyPr/>
                    <a:lstStyle/>
                    <a:p>
                      <a:pPr indent="0" lvl="0" marL="0" rtl="0" algn="l">
                        <a:spcBef>
                          <a:spcPts val="0"/>
                        </a:spcBef>
                        <a:spcAft>
                          <a:spcPts val="0"/>
                        </a:spcAft>
                        <a:buNone/>
                      </a:pPr>
                      <a:r>
                        <a:rPr lang="nl-BE"/>
                        <a:t>- - - </a:t>
                      </a:r>
                      <a:r>
                        <a:rPr lang="nl-BE"/>
                        <a:t>short life with toxicity</a:t>
                      </a:r>
                      <a:endParaRPr/>
                    </a:p>
                  </a:txBody>
                  <a:tcPr marT="91425" marB="91425" marR="91425" marL="91425">
                    <a:lnR cap="flat" cmpd="sng" w="9525">
                      <a:solidFill>
                        <a:srgbClr val="FF9900"/>
                      </a:solidFill>
                      <a:prstDash val="solid"/>
                      <a:round/>
                      <a:headEnd len="sm" w="sm" type="none"/>
                      <a:tailEnd len="sm" w="sm" type="none"/>
                    </a:lnR>
                    <a:solidFill>
                      <a:srgbClr val="C00000"/>
                    </a:solidFill>
                  </a:tcPr>
                </a:tc>
                <a:tc>
                  <a:txBody>
                    <a:bodyPr/>
                    <a:lstStyle/>
                    <a:p>
                      <a:pPr indent="0" lvl="0" marL="0" rtl="0" algn="l">
                        <a:spcBef>
                          <a:spcPts val="0"/>
                        </a:spcBef>
                        <a:spcAft>
                          <a:spcPts val="0"/>
                        </a:spcAft>
                        <a:buNone/>
                      </a:pPr>
                      <a:r>
                        <a:rPr lang="nl-BE"/>
                        <a:t>- short life without toxicity</a:t>
                      </a:r>
                      <a:endParaRPr/>
                    </a:p>
                  </a:txBody>
                  <a:tcPr marT="91425" marB="91425" marR="91425" marL="91425">
                    <a:lnL cap="flat" cmpd="sng" w="9525">
                      <a:solidFill>
                        <a:srgbClr val="FF9900"/>
                      </a:solidFill>
                      <a:prstDash val="solid"/>
                      <a:round/>
                      <a:headEnd len="sm" w="sm" type="none"/>
                      <a:tailEnd len="sm" w="sm" type="none"/>
                    </a:lnL>
                    <a:lnR cap="flat" cmpd="sng" w="9525">
                      <a:solidFill>
                        <a:srgbClr val="FF9900"/>
                      </a:solidFill>
                      <a:prstDash val="solid"/>
                      <a:round/>
                      <a:headEnd len="sm" w="sm" type="none"/>
                      <a:tailEnd len="sm" w="sm" type="none"/>
                    </a:lnR>
                    <a:lnT cap="flat" cmpd="sng" w="9525">
                      <a:solidFill>
                        <a:srgbClr val="FF9900"/>
                      </a:solidFill>
                      <a:prstDash val="solid"/>
                      <a:round/>
                      <a:headEnd len="sm" w="sm" type="none"/>
                      <a:tailEnd len="sm" w="sm" type="none"/>
                    </a:lnT>
                    <a:lnB cap="flat" cmpd="sng" w="9525">
                      <a:solidFill>
                        <a:srgbClr val="FF9900"/>
                      </a:solidFill>
                      <a:prstDash val="solid"/>
                      <a:round/>
                      <a:headEnd len="sm" w="sm" type="none"/>
                      <a:tailEnd len="sm" w="sm" type="none"/>
                    </a:lnB>
                    <a:solidFill>
                      <a:schemeClr val="accent2"/>
                    </a:solidFill>
                  </a:tcPr>
                </a:tc>
                <a:tc>
                  <a:txBody>
                    <a:bodyPr/>
                    <a:lstStyle/>
                    <a:p>
                      <a:pPr indent="0" lvl="0" marL="0" rtl="0" algn="l">
                        <a:spcBef>
                          <a:spcPts val="0"/>
                        </a:spcBef>
                        <a:spcAft>
                          <a:spcPts val="0"/>
                        </a:spcAft>
                        <a:buNone/>
                      </a:pPr>
                      <a:r>
                        <a:rPr lang="nl-BE"/>
                        <a:t>+ long life with toxicity</a:t>
                      </a:r>
                      <a:endParaRPr/>
                    </a:p>
                  </a:txBody>
                  <a:tcPr marT="91425" marB="91425" marR="91425" marL="91425">
                    <a:lnL cap="flat" cmpd="sng" w="9525">
                      <a:solidFill>
                        <a:srgbClr val="FF9900"/>
                      </a:solidFill>
                      <a:prstDash val="solid"/>
                      <a:round/>
                      <a:headEnd len="sm" w="sm" type="none"/>
                      <a:tailEnd len="sm" w="sm" type="none"/>
                    </a:lnL>
                    <a:solidFill>
                      <a:srgbClr val="6FA8DC"/>
                    </a:solidFill>
                  </a:tcPr>
                </a:tc>
                <a:tc>
                  <a:txBody>
                    <a:bodyPr/>
                    <a:lstStyle/>
                    <a:p>
                      <a:pPr indent="0" lvl="0" marL="0" rtl="0" algn="l">
                        <a:spcBef>
                          <a:spcPts val="0"/>
                        </a:spcBef>
                        <a:spcAft>
                          <a:spcPts val="0"/>
                        </a:spcAft>
                        <a:buNone/>
                      </a:pPr>
                      <a:r>
                        <a:rPr lang="nl-BE"/>
                        <a:t>+ </a:t>
                      </a:r>
                      <a:r>
                        <a:rPr lang="nl-BE"/>
                        <a:t>+ + long life without toxicity</a:t>
                      </a:r>
                      <a:endParaRPr/>
                    </a:p>
                  </a:txBody>
                  <a:tcPr marT="91425" marB="91425" marR="91425" marL="91425">
                    <a:lnB cap="flat" cmpd="sng" w="9525">
                      <a:solidFill>
                        <a:srgbClr val="00B050"/>
                      </a:solidFill>
                      <a:prstDash val="solid"/>
                      <a:round/>
                      <a:headEnd len="sm" w="sm" type="none"/>
                      <a:tailEnd len="sm" w="sm" type="none"/>
                    </a:lnB>
                    <a:solidFill>
                      <a:srgbClr val="00B050"/>
                    </a:solidFill>
                  </a:tcPr>
                </a:tc>
              </a:tr>
            </a:tbl>
          </a:graphicData>
        </a:graphic>
      </p:graphicFrame>
      <p:sp>
        <p:nvSpPr>
          <p:cNvPr id="213" name="Google Shape;213;p20"/>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nl-BE"/>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g334cb2e176d_0_9"/>
          <p:cNvSpPr txBox="1"/>
          <p:nvPr/>
        </p:nvSpPr>
        <p:spPr>
          <a:xfrm>
            <a:off x="-25202" y="443807"/>
            <a:ext cx="3695700" cy="695700"/>
          </a:xfrm>
          <a:prstGeom prst="rect">
            <a:avLst/>
          </a:prstGeom>
          <a:noFill/>
          <a:ln>
            <a:noFill/>
          </a:ln>
        </p:spPr>
        <p:txBody>
          <a:bodyPr anchorCtr="0" anchor="ctr" bIns="0" lIns="180000" spcFirstLastPara="1" rIns="0" wrap="square" tIns="0">
            <a:normAutofit/>
          </a:bodyPr>
          <a:lstStyle/>
          <a:p>
            <a:pPr indent="0" lvl="0" marL="0" marR="0" rtl="0" algn="l">
              <a:lnSpc>
                <a:spcPct val="90000"/>
              </a:lnSpc>
              <a:spcBef>
                <a:spcPts val="0"/>
              </a:spcBef>
              <a:spcAft>
                <a:spcPts val="0"/>
              </a:spcAft>
              <a:buClr>
                <a:srgbClr val="C00000"/>
              </a:buClr>
              <a:buSzPts val="2400"/>
              <a:buFont typeface="Calibri"/>
              <a:buNone/>
            </a:pPr>
            <a:r>
              <a:t/>
            </a:r>
            <a:endParaRPr b="0" sz="2400" cap="none">
              <a:solidFill>
                <a:srgbClr val="C00000"/>
              </a:solidFill>
              <a:latin typeface="Calibri"/>
              <a:ea typeface="Calibri"/>
              <a:cs typeface="Calibri"/>
              <a:sym typeface="Calibri"/>
            </a:endParaRPr>
          </a:p>
        </p:txBody>
      </p:sp>
      <p:graphicFrame>
        <p:nvGraphicFramePr>
          <p:cNvPr id="219" name="Google Shape;219;g334cb2e176d_0_9"/>
          <p:cNvGraphicFramePr/>
          <p:nvPr/>
        </p:nvGraphicFramePr>
        <p:xfrm>
          <a:off x="117708" y="912052"/>
          <a:ext cx="3000000" cy="3000000"/>
        </p:xfrm>
        <a:graphic>
          <a:graphicData uri="http://schemas.openxmlformats.org/drawingml/2006/table">
            <a:tbl>
              <a:tblPr bandRow="1" firstRow="1">
                <a:noFill/>
                <a:tableStyleId>{B7E8D487-3E3F-469C-BAF2-183ADA8DD9BD}</a:tableStyleId>
              </a:tblPr>
              <a:tblGrid>
                <a:gridCol w="1083625"/>
                <a:gridCol w="951250"/>
                <a:gridCol w="951200"/>
                <a:gridCol w="1042475"/>
                <a:gridCol w="891100"/>
              </a:tblGrid>
              <a:tr h="315825">
                <a:tc gridSpan="2" rowSpan="2">
                  <a:txBody>
                    <a:bodyPr/>
                    <a:lstStyle/>
                    <a:p>
                      <a:pPr indent="0" lvl="0" marL="0" marR="0" rtl="0" algn="l">
                        <a:spcBef>
                          <a:spcPts val="0"/>
                        </a:spcBef>
                        <a:spcAft>
                          <a:spcPts val="0"/>
                        </a:spcAft>
                        <a:buNone/>
                      </a:pPr>
                      <a:r>
                        <a:rPr lang="nl-BE" sz="1800"/>
                        <a:t>Treatment group</a:t>
                      </a:r>
                      <a:endParaRPr sz="1800"/>
                    </a:p>
                    <a:p>
                      <a:pPr indent="0" lvl="0" marL="0" marR="0" rtl="0" algn="l">
                        <a:spcBef>
                          <a:spcPts val="0"/>
                        </a:spcBef>
                        <a:spcAft>
                          <a:spcPts val="0"/>
                        </a:spcAft>
                        <a:buNone/>
                      </a:pPr>
                      <a:r>
                        <a:rPr lang="nl-BE" sz="1800"/>
                        <a:t>(scenario a)</a:t>
                      </a:r>
                      <a:endParaRPr sz="1800"/>
                    </a:p>
                  </a:txBody>
                  <a:tcPr marT="45725" marB="45725" marR="100575" marL="100575">
                    <a:lnL cap="flat" cmpd="sng" w="9525">
                      <a:solidFill>
                        <a:srgbClr val="000000">
                          <a:alpha val="0"/>
                        </a:srgbClr>
                      </a:solidFill>
                      <a:prstDash val="solid"/>
                      <a:round/>
                      <a:headEnd len="sm" w="sm" type="none"/>
                      <a:tailEnd len="sm" w="sm" type="none"/>
                    </a:lnL>
                    <a:lnT cap="flat" cmpd="sng" w="9525">
                      <a:solidFill>
                        <a:srgbClr val="000000">
                          <a:alpha val="0"/>
                        </a:srgbClr>
                      </a:solidFill>
                      <a:prstDash val="solid"/>
                      <a:round/>
                      <a:headEnd len="sm" w="sm" type="none"/>
                      <a:tailEnd len="sm" w="sm" type="none"/>
                    </a:lnT>
                  </a:tcPr>
                </a:tc>
                <a:tc rowSpan="2" hMerge="1"/>
                <a:tc gridSpan="3">
                  <a:txBody>
                    <a:bodyPr/>
                    <a:lstStyle/>
                    <a:p>
                      <a:pPr indent="0" lvl="0" marL="0" rtl="0" algn="ctr">
                        <a:spcBef>
                          <a:spcPts val="0"/>
                        </a:spcBef>
                        <a:spcAft>
                          <a:spcPts val="0"/>
                        </a:spcAft>
                        <a:buNone/>
                      </a:pPr>
                      <a:r>
                        <a:rPr b="1" lang="nl-BE" sz="1800">
                          <a:solidFill>
                            <a:schemeClr val="lt1"/>
                          </a:solidFill>
                          <a:latin typeface="Calibri"/>
                          <a:ea typeface="Calibri"/>
                          <a:cs typeface="Calibri"/>
                          <a:sym typeface="Calibri"/>
                        </a:rPr>
                        <a:t>Response</a:t>
                      </a:r>
                      <a:endParaRPr b="1">
                        <a:solidFill>
                          <a:schemeClr val="lt1"/>
                        </a:solidFill>
                        <a:latin typeface="Calibri"/>
                        <a:ea typeface="Calibri"/>
                        <a:cs typeface="Calibri"/>
                        <a:sym typeface="Calibri"/>
                      </a:endParaRPr>
                    </a:p>
                  </a:txBody>
                  <a:tcPr marT="45725" marB="45725" marR="100575" marL="100575"/>
                </a:tc>
                <a:tc hMerge="1"/>
                <a:tc hMerge="1"/>
              </a:tr>
              <a:tr h="297875">
                <a:tc gridSpan="2" vMerge="1"/>
                <a:tc hMerge="1" vMerge="1"/>
                <a:tc>
                  <a:txBody>
                    <a:bodyPr/>
                    <a:lstStyle/>
                    <a:p>
                      <a:pPr indent="0" lvl="0" marL="0" rtl="0" algn="ctr">
                        <a:spcBef>
                          <a:spcPts val="0"/>
                        </a:spcBef>
                        <a:spcAft>
                          <a:spcPts val="0"/>
                        </a:spcAft>
                        <a:buClr>
                          <a:schemeClr val="dk1"/>
                        </a:buClr>
                        <a:buFont typeface="Arial"/>
                        <a:buNone/>
                      </a:pPr>
                      <a:r>
                        <a:rPr lang="nl-BE" sz="1800">
                          <a:solidFill>
                            <a:srgbClr val="C00000"/>
                          </a:solidFill>
                        </a:rPr>
                        <a:t>Absent</a:t>
                      </a:r>
                      <a:endParaRPr>
                        <a:solidFill>
                          <a:srgbClr val="C00000"/>
                        </a:solidFill>
                      </a:endParaRPr>
                    </a:p>
                  </a:txBody>
                  <a:tcPr marT="45725" marB="45725" marR="91450" marL="91450"/>
                </a:tc>
                <a:tc>
                  <a:txBody>
                    <a:bodyPr/>
                    <a:lstStyle/>
                    <a:p>
                      <a:pPr indent="0" lvl="0" marL="0" marR="0" rtl="0" algn="ctr">
                        <a:spcBef>
                          <a:spcPts val="0"/>
                        </a:spcBef>
                        <a:spcAft>
                          <a:spcPts val="0"/>
                        </a:spcAft>
                        <a:buNone/>
                      </a:pPr>
                      <a:r>
                        <a:rPr lang="nl-BE" sz="1800">
                          <a:solidFill>
                            <a:srgbClr val="00B050"/>
                          </a:solidFill>
                        </a:rPr>
                        <a:t>Present</a:t>
                      </a:r>
                      <a:endParaRPr>
                        <a:solidFill>
                          <a:srgbClr val="00B050"/>
                        </a:solidFill>
                      </a:endParaRPr>
                    </a:p>
                  </a:txBody>
                  <a:tcPr marT="45725" marB="45725" marR="91450" marL="91450"/>
                </a:tc>
                <a:tc>
                  <a:txBody>
                    <a:bodyPr/>
                    <a:lstStyle/>
                    <a:p>
                      <a:pPr indent="0" lvl="0" marL="0" marR="0" rtl="0" algn="ctr">
                        <a:spcBef>
                          <a:spcPts val="0"/>
                        </a:spcBef>
                        <a:spcAft>
                          <a:spcPts val="0"/>
                        </a:spcAft>
                        <a:buNone/>
                      </a:pPr>
                      <a:r>
                        <a:rPr lang="nl-BE" sz="1800"/>
                        <a:t>Total</a:t>
                      </a:r>
                      <a:endParaRPr sz="1800"/>
                    </a:p>
                  </a:txBody>
                  <a:tcPr marT="45725" marB="45725" marR="91450" marL="91450">
                    <a:solidFill>
                      <a:srgbClr val="BFBFBF"/>
                    </a:solidFill>
                  </a:tcPr>
                </a:tc>
              </a:tr>
              <a:tr h="297875">
                <a:tc rowSpan="3">
                  <a:txBody>
                    <a:bodyPr/>
                    <a:lstStyle/>
                    <a:p>
                      <a:pPr indent="0" lvl="0" marL="0" rtl="0" algn="ctr">
                        <a:spcBef>
                          <a:spcPts val="0"/>
                        </a:spcBef>
                        <a:spcAft>
                          <a:spcPts val="0"/>
                        </a:spcAft>
                        <a:buNone/>
                      </a:pPr>
                      <a:r>
                        <a:rPr b="1" lang="nl-BE" sz="1800">
                          <a:solidFill>
                            <a:schemeClr val="dk1"/>
                          </a:solidFill>
                          <a:latin typeface="Calibri"/>
                          <a:ea typeface="Calibri"/>
                          <a:cs typeface="Calibri"/>
                          <a:sym typeface="Calibri"/>
                        </a:rPr>
                        <a:t>Toxicity</a:t>
                      </a:r>
                      <a:endParaRPr>
                        <a:solidFill>
                          <a:schemeClr val="dk1"/>
                        </a:solidFill>
                        <a:latin typeface="Calibri"/>
                        <a:ea typeface="Calibri"/>
                        <a:cs typeface="Calibri"/>
                        <a:sym typeface="Calibri"/>
                      </a:endParaRPr>
                    </a:p>
                  </a:txBody>
                  <a:tcPr marT="45725" marB="45725" marR="100575" marL="100575" anchor="ctr"/>
                </a:tc>
                <a:tc>
                  <a:txBody>
                    <a:bodyPr/>
                    <a:lstStyle/>
                    <a:p>
                      <a:pPr indent="0" lvl="0" marL="0" marR="0" rtl="0" algn="l">
                        <a:spcBef>
                          <a:spcPts val="0"/>
                        </a:spcBef>
                        <a:spcAft>
                          <a:spcPts val="0"/>
                        </a:spcAft>
                        <a:buNone/>
                      </a:pPr>
                      <a:r>
                        <a:rPr lang="nl-BE" sz="1800">
                          <a:solidFill>
                            <a:srgbClr val="00B050"/>
                          </a:solidFill>
                        </a:rPr>
                        <a:t>Absent</a:t>
                      </a:r>
                      <a:endParaRPr sz="1800">
                        <a:solidFill>
                          <a:srgbClr val="00B050"/>
                        </a:solidFill>
                        <a:latin typeface="Calibri"/>
                        <a:ea typeface="Calibri"/>
                        <a:cs typeface="Calibri"/>
                        <a:sym typeface="Calibri"/>
                      </a:endParaRPr>
                    </a:p>
                  </a:txBody>
                  <a:tcPr marT="45725" marB="45725" marR="91450" marL="91450">
                    <a:solidFill>
                      <a:srgbClr val="D0DEEF"/>
                    </a:solidFill>
                  </a:tcPr>
                </a:tc>
                <a:tc>
                  <a:txBody>
                    <a:bodyPr/>
                    <a:lstStyle/>
                    <a:p>
                      <a:pPr indent="0" lvl="0" marL="0" marR="0" rtl="0" algn="ctr">
                        <a:spcBef>
                          <a:spcPts val="0"/>
                        </a:spcBef>
                        <a:spcAft>
                          <a:spcPts val="0"/>
                        </a:spcAft>
                        <a:buNone/>
                      </a:pPr>
                      <a:r>
                        <a:rPr lang="nl-BE" sz="1800">
                          <a:solidFill>
                            <a:schemeClr val="accent2"/>
                          </a:solidFill>
                        </a:rPr>
                        <a:t>0.5</a:t>
                      </a:r>
                      <a:endParaRPr sz="1800">
                        <a:solidFill>
                          <a:schemeClr val="accent2"/>
                        </a:solidFill>
                      </a:endParaRPr>
                    </a:p>
                  </a:txBody>
                  <a:tcPr marT="45725" marB="45725" marR="91450" marL="91450">
                    <a:solidFill>
                      <a:srgbClr val="D0DEEF"/>
                    </a:solidFill>
                  </a:tcPr>
                </a:tc>
                <a:tc>
                  <a:txBody>
                    <a:bodyPr/>
                    <a:lstStyle/>
                    <a:p>
                      <a:pPr indent="0" lvl="0" marL="0" marR="0" rtl="0" algn="ctr">
                        <a:spcBef>
                          <a:spcPts val="0"/>
                        </a:spcBef>
                        <a:spcAft>
                          <a:spcPts val="0"/>
                        </a:spcAft>
                        <a:buNone/>
                      </a:pPr>
                      <a:r>
                        <a:rPr lang="nl-BE" sz="1800">
                          <a:solidFill>
                            <a:srgbClr val="00B050"/>
                          </a:solidFill>
                        </a:rPr>
                        <a:t>0.2</a:t>
                      </a:r>
                      <a:endParaRPr sz="1800">
                        <a:solidFill>
                          <a:srgbClr val="00B050"/>
                        </a:solidFill>
                      </a:endParaRPr>
                    </a:p>
                  </a:txBody>
                  <a:tcPr marT="45725" marB="45725" marR="91450" marL="91450">
                    <a:solidFill>
                      <a:srgbClr val="D0DEEF"/>
                    </a:solidFill>
                  </a:tcPr>
                </a:tc>
                <a:tc>
                  <a:txBody>
                    <a:bodyPr/>
                    <a:lstStyle/>
                    <a:p>
                      <a:pPr indent="0" lvl="0" marL="0" marR="0" rtl="0" algn="ctr">
                        <a:spcBef>
                          <a:spcPts val="0"/>
                        </a:spcBef>
                        <a:spcAft>
                          <a:spcPts val="0"/>
                        </a:spcAft>
                        <a:buNone/>
                      </a:pPr>
                      <a:r>
                        <a:rPr lang="nl-BE" sz="1800"/>
                        <a:t>0.7</a:t>
                      </a:r>
                      <a:endParaRPr sz="1800"/>
                    </a:p>
                  </a:txBody>
                  <a:tcPr marT="45725" marB="45725" marR="91450" marL="91450">
                    <a:solidFill>
                      <a:srgbClr val="BFBFBF"/>
                    </a:solidFill>
                  </a:tcPr>
                </a:tc>
              </a:tr>
              <a:tr h="297875">
                <a:tc vMerge="1"/>
                <a:tc>
                  <a:txBody>
                    <a:bodyPr/>
                    <a:lstStyle/>
                    <a:p>
                      <a:pPr indent="0" lvl="0" marL="0" marR="0" rtl="0" algn="l">
                        <a:spcBef>
                          <a:spcPts val="0"/>
                        </a:spcBef>
                        <a:spcAft>
                          <a:spcPts val="0"/>
                        </a:spcAft>
                        <a:buNone/>
                      </a:pPr>
                      <a:r>
                        <a:rPr lang="nl-BE" sz="1800">
                          <a:solidFill>
                            <a:srgbClr val="C00000"/>
                          </a:solidFill>
                        </a:rPr>
                        <a:t>Present</a:t>
                      </a:r>
                      <a:endParaRPr>
                        <a:solidFill>
                          <a:srgbClr val="C00000"/>
                        </a:solidFill>
                      </a:endParaRPr>
                    </a:p>
                  </a:txBody>
                  <a:tcPr marT="45725" marB="45725" marR="91450" marL="91450">
                    <a:solidFill>
                      <a:srgbClr val="D0DEEF"/>
                    </a:solidFill>
                  </a:tcPr>
                </a:tc>
                <a:tc>
                  <a:txBody>
                    <a:bodyPr/>
                    <a:lstStyle/>
                    <a:p>
                      <a:pPr indent="0" lvl="0" marL="0" marR="0" rtl="0" algn="ctr">
                        <a:spcBef>
                          <a:spcPts val="0"/>
                        </a:spcBef>
                        <a:spcAft>
                          <a:spcPts val="0"/>
                        </a:spcAft>
                        <a:buNone/>
                      </a:pPr>
                      <a:r>
                        <a:rPr lang="nl-BE" sz="1800">
                          <a:solidFill>
                            <a:srgbClr val="C00000"/>
                          </a:solidFill>
                        </a:rPr>
                        <a:t>0</a:t>
                      </a:r>
                      <a:endParaRPr sz="1800">
                        <a:solidFill>
                          <a:srgbClr val="C00000"/>
                        </a:solidFill>
                      </a:endParaRPr>
                    </a:p>
                  </a:txBody>
                  <a:tcPr marT="45725" marB="45725" marR="91450" marL="91450">
                    <a:solidFill>
                      <a:srgbClr val="D0DEEF"/>
                    </a:solidFill>
                  </a:tcPr>
                </a:tc>
                <a:tc>
                  <a:txBody>
                    <a:bodyPr/>
                    <a:lstStyle/>
                    <a:p>
                      <a:pPr indent="0" lvl="0" marL="0" marR="0" rtl="0" algn="ctr">
                        <a:spcBef>
                          <a:spcPts val="0"/>
                        </a:spcBef>
                        <a:spcAft>
                          <a:spcPts val="0"/>
                        </a:spcAft>
                        <a:buNone/>
                      </a:pPr>
                      <a:r>
                        <a:rPr lang="nl-BE" sz="1800">
                          <a:solidFill>
                            <a:srgbClr val="6D9EEB"/>
                          </a:solidFill>
                        </a:rPr>
                        <a:t>0.3</a:t>
                      </a:r>
                      <a:endParaRPr sz="1800">
                        <a:solidFill>
                          <a:srgbClr val="6D9EEB"/>
                        </a:solidFill>
                      </a:endParaRPr>
                    </a:p>
                  </a:txBody>
                  <a:tcPr marT="45725" marB="45725" marR="91450" marL="91450">
                    <a:solidFill>
                      <a:srgbClr val="D0DEEF"/>
                    </a:solidFill>
                  </a:tcPr>
                </a:tc>
                <a:tc>
                  <a:txBody>
                    <a:bodyPr/>
                    <a:lstStyle/>
                    <a:p>
                      <a:pPr indent="0" lvl="0" marL="0" marR="0" rtl="0" algn="ctr">
                        <a:spcBef>
                          <a:spcPts val="0"/>
                        </a:spcBef>
                        <a:spcAft>
                          <a:spcPts val="0"/>
                        </a:spcAft>
                        <a:buNone/>
                      </a:pPr>
                      <a:r>
                        <a:rPr lang="nl-BE" sz="1800"/>
                        <a:t>0.3</a:t>
                      </a:r>
                      <a:endParaRPr sz="1800"/>
                    </a:p>
                  </a:txBody>
                  <a:tcPr marT="45725" marB="45725" marR="91450" marL="91450">
                    <a:solidFill>
                      <a:srgbClr val="BFBFBF"/>
                    </a:solidFill>
                  </a:tcPr>
                </a:tc>
              </a:tr>
              <a:tr h="297875">
                <a:tc vMerge="1"/>
                <a:tc>
                  <a:txBody>
                    <a:bodyPr/>
                    <a:lstStyle/>
                    <a:p>
                      <a:pPr indent="0" lvl="0" marL="0" marR="0" rtl="0" algn="l">
                        <a:spcBef>
                          <a:spcPts val="0"/>
                        </a:spcBef>
                        <a:spcAft>
                          <a:spcPts val="0"/>
                        </a:spcAft>
                        <a:buNone/>
                      </a:pPr>
                      <a:r>
                        <a:rPr lang="nl-BE" sz="1800"/>
                        <a:t>Total</a:t>
                      </a:r>
                      <a:endParaRPr sz="1800"/>
                    </a:p>
                  </a:txBody>
                  <a:tcPr marT="45725" marB="45725" marR="91450" marL="91450">
                    <a:solidFill>
                      <a:srgbClr val="BFBFBF"/>
                    </a:solidFill>
                  </a:tcPr>
                </a:tc>
                <a:tc>
                  <a:txBody>
                    <a:bodyPr/>
                    <a:lstStyle/>
                    <a:p>
                      <a:pPr indent="0" lvl="0" marL="0" marR="0" rtl="0" algn="ctr">
                        <a:spcBef>
                          <a:spcPts val="0"/>
                        </a:spcBef>
                        <a:spcAft>
                          <a:spcPts val="0"/>
                        </a:spcAft>
                        <a:buNone/>
                      </a:pPr>
                      <a:r>
                        <a:rPr lang="nl-BE" sz="1800"/>
                        <a:t>0.5</a:t>
                      </a:r>
                      <a:endParaRPr sz="1800"/>
                    </a:p>
                  </a:txBody>
                  <a:tcPr marT="45725" marB="45725" marR="91450" marL="91450">
                    <a:solidFill>
                      <a:srgbClr val="BFBFBF"/>
                    </a:solidFill>
                  </a:tcPr>
                </a:tc>
                <a:tc>
                  <a:txBody>
                    <a:bodyPr/>
                    <a:lstStyle/>
                    <a:p>
                      <a:pPr indent="0" lvl="0" marL="0" marR="0" rtl="0" algn="ctr">
                        <a:spcBef>
                          <a:spcPts val="0"/>
                        </a:spcBef>
                        <a:spcAft>
                          <a:spcPts val="0"/>
                        </a:spcAft>
                        <a:buNone/>
                      </a:pPr>
                      <a:r>
                        <a:rPr lang="nl-BE" sz="1800"/>
                        <a:t>0.5</a:t>
                      </a:r>
                      <a:endParaRPr sz="1800"/>
                    </a:p>
                  </a:txBody>
                  <a:tcPr marT="45725" marB="45725" marR="91450" marL="91450">
                    <a:solidFill>
                      <a:srgbClr val="BFBFBF"/>
                    </a:solidFill>
                  </a:tcPr>
                </a:tc>
                <a:tc>
                  <a:txBody>
                    <a:bodyPr/>
                    <a:lstStyle/>
                    <a:p>
                      <a:pPr indent="0" lvl="0" marL="0" marR="0" rtl="0" algn="ctr">
                        <a:spcBef>
                          <a:spcPts val="0"/>
                        </a:spcBef>
                        <a:spcAft>
                          <a:spcPts val="0"/>
                        </a:spcAft>
                        <a:buNone/>
                      </a:pPr>
                      <a:r>
                        <a:rPr lang="nl-BE" sz="1800"/>
                        <a:t>1</a:t>
                      </a:r>
                      <a:endParaRPr sz="1800"/>
                    </a:p>
                  </a:txBody>
                  <a:tcPr marT="45725" marB="45725" marR="91450" marL="91450">
                    <a:solidFill>
                      <a:srgbClr val="BFBFBF"/>
                    </a:solidFill>
                  </a:tcPr>
                </a:tc>
              </a:tr>
            </a:tbl>
          </a:graphicData>
        </a:graphic>
      </p:graphicFrame>
      <p:graphicFrame>
        <p:nvGraphicFramePr>
          <p:cNvPr id="220" name="Google Shape;220;g334cb2e176d_0_9"/>
          <p:cNvGraphicFramePr/>
          <p:nvPr/>
        </p:nvGraphicFramePr>
        <p:xfrm>
          <a:off x="7264558" y="1967752"/>
          <a:ext cx="3000000" cy="3000000"/>
        </p:xfrm>
        <a:graphic>
          <a:graphicData uri="http://schemas.openxmlformats.org/drawingml/2006/table">
            <a:tbl>
              <a:tblPr bandRow="1" firstRow="1">
                <a:noFill/>
                <a:tableStyleId>{B7E8D487-3E3F-469C-BAF2-183ADA8DD9BD}</a:tableStyleId>
              </a:tblPr>
              <a:tblGrid>
                <a:gridCol w="1028625"/>
                <a:gridCol w="902975"/>
                <a:gridCol w="902925"/>
                <a:gridCol w="989575"/>
                <a:gridCol w="845875"/>
              </a:tblGrid>
              <a:tr h="297875">
                <a:tc gridSpan="2" rowSpan="2">
                  <a:txBody>
                    <a:bodyPr/>
                    <a:lstStyle/>
                    <a:p>
                      <a:pPr indent="0" lvl="0" marL="0" marR="0" rtl="0" algn="l">
                        <a:spcBef>
                          <a:spcPts val="0"/>
                        </a:spcBef>
                        <a:spcAft>
                          <a:spcPts val="0"/>
                        </a:spcAft>
                        <a:buNone/>
                      </a:pPr>
                      <a:r>
                        <a:rPr lang="nl-BE" sz="1800"/>
                        <a:t>Control</a:t>
                      </a:r>
                      <a:endParaRPr sz="1800"/>
                    </a:p>
                    <a:p>
                      <a:pPr indent="0" lvl="0" marL="0" marR="0" rtl="0" algn="l">
                        <a:spcBef>
                          <a:spcPts val="0"/>
                        </a:spcBef>
                        <a:spcAft>
                          <a:spcPts val="0"/>
                        </a:spcAft>
                        <a:buNone/>
                      </a:pPr>
                      <a:r>
                        <a:rPr lang="nl-BE" sz="1800"/>
                        <a:t>group</a:t>
                      </a:r>
                      <a:endParaRPr sz="1800"/>
                    </a:p>
                  </a:txBody>
                  <a:tcPr marT="45725" marB="45725" marR="100575" marL="100575">
                    <a:lnL cap="flat" cmpd="sng" w="9525">
                      <a:solidFill>
                        <a:srgbClr val="000000">
                          <a:alpha val="0"/>
                        </a:srgbClr>
                      </a:solidFill>
                      <a:prstDash val="solid"/>
                      <a:round/>
                      <a:headEnd len="sm" w="sm" type="none"/>
                      <a:tailEnd len="sm" w="sm" type="none"/>
                    </a:lnL>
                    <a:lnT cap="flat" cmpd="sng" w="9525">
                      <a:solidFill>
                        <a:srgbClr val="000000">
                          <a:alpha val="0"/>
                        </a:srgbClr>
                      </a:solidFill>
                      <a:prstDash val="solid"/>
                      <a:round/>
                      <a:headEnd len="sm" w="sm" type="none"/>
                      <a:tailEnd len="sm" w="sm" type="none"/>
                    </a:lnT>
                  </a:tcPr>
                </a:tc>
                <a:tc rowSpan="2" hMerge="1"/>
                <a:tc gridSpan="3">
                  <a:txBody>
                    <a:bodyPr/>
                    <a:lstStyle/>
                    <a:p>
                      <a:pPr indent="0" lvl="0" marL="0" rtl="0" algn="ctr">
                        <a:spcBef>
                          <a:spcPts val="0"/>
                        </a:spcBef>
                        <a:spcAft>
                          <a:spcPts val="0"/>
                        </a:spcAft>
                        <a:buNone/>
                      </a:pPr>
                      <a:r>
                        <a:rPr b="1" lang="nl-BE" sz="1800">
                          <a:solidFill>
                            <a:schemeClr val="lt1"/>
                          </a:solidFill>
                          <a:latin typeface="Calibri"/>
                          <a:ea typeface="Calibri"/>
                          <a:cs typeface="Calibri"/>
                          <a:sym typeface="Calibri"/>
                        </a:rPr>
                        <a:t>Response</a:t>
                      </a:r>
                      <a:endParaRPr b="1">
                        <a:solidFill>
                          <a:schemeClr val="lt1"/>
                        </a:solidFill>
                        <a:latin typeface="Calibri"/>
                        <a:ea typeface="Calibri"/>
                        <a:cs typeface="Calibri"/>
                        <a:sym typeface="Calibri"/>
                      </a:endParaRPr>
                    </a:p>
                  </a:txBody>
                  <a:tcPr marT="45725" marB="45725" marR="100575" marL="100575"/>
                </a:tc>
                <a:tc hMerge="1"/>
                <a:tc hMerge="1"/>
              </a:tr>
              <a:tr h="297875">
                <a:tc gridSpan="2" vMerge="1"/>
                <a:tc hMerge="1" vMerge="1"/>
                <a:tc>
                  <a:txBody>
                    <a:bodyPr/>
                    <a:lstStyle/>
                    <a:p>
                      <a:pPr indent="0" lvl="0" marL="0" rtl="0" algn="ctr">
                        <a:spcBef>
                          <a:spcPts val="0"/>
                        </a:spcBef>
                        <a:spcAft>
                          <a:spcPts val="0"/>
                        </a:spcAft>
                        <a:buNone/>
                      </a:pPr>
                      <a:r>
                        <a:rPr lang="nl-BE" sz="1800">
                          <a:solidFill>
                            <a:srgbClr val="C00000"/>
                          </a:solidFill>
                        </a:rPr>
                        <a:t>Absent</a:t>
                      </a:r>
                      <a:endParaRPr>
                        <a:solidFill>
                          <a:srgbClr val="C00000"/>
                        </a:solidFill>
                      </a:endParaRPr>
                    </a:p>
                  </a:txBody>
                  <a:tcPr marT="45725" marB="45725" marR="91450" marL="91450"/>
                </a:tc>
                <a:tc>
                  <a:txBody>
                    <a:bodyPr/>
                    <a:lstStyle/>
                    <a:p>
                      <a:pPr indent="0" lvl="0" marL="0" marR="0" rtl="0" algn="ctr">
                        <a:spcBef>
                          <a:spcPts val="0"/>
                        </a:spcBef>
                        <a:spcAft>
                          <a:spcPts val="0"/>
                        </a:spcAft>
                        <a:buNone/>
                      </a:pPr>
                      <a:r>
                        <a:rPr lang="nl-BE" sz="1800">
                          <a:solidFill>
                            <a:srgbClr val="00B050"/>
                          </a:solidFill>
                        </a:rPr>
                        <a:t>Present</a:t>
                      </a:r>
                      <a:endParaRPr>
                        <a:solidFill>
                          <a:srgbClr val="00B050"/>
                        </a:solidFill>
                      </a:endParaRPr>
                    </a:p>
                  </a:txBody>
                  <a:tcPr marT="45725" marB="45725" marR="91450" marL="91450"/>
                </a:tc>
                <a:tc>
                  <a:txBody>
                    <a:bodyPr/>
                    <a:lstStyle/>
                    <a:p>
                      <a:pPr indent="0" lvl="0" marL="0" marR="0" rtl="0" algn="ctr">
                        <a:spcBef>
                          <a:spcPts val="0"/>
                        </a:spcBef>
                        <a:spcAft>
                          <a:spcPts val="0"/>
                        </a:spcAft>
                        <a:buNone/>
                      </a:pPr>
                      <a:r>
                        <a:rPr lang="nl-BE" sz="1800"/>
                        <a:t>Total</a:t>
                      </a:r>
                      <a:endParaRPr sz="1800"/>
                    </a:p>
                  </a:txBody>
                  <a:tcPr marT="45725" marB="45725" marR="91450" marL="91450">
                    <a:solidFill>
                      <a:srgbClr val="BFBFBF"/>
                    </a:solidFill>
                  </a:tcPr>
                </a:tc>
              </a:tr>
              <a:tr h="297875">
                <a:tc rowSpan="3">
                  <a:txBody>
                    <a:bodyPr/>
                    <a:lstStyle/>
                    <a:p>
                      <a:pPr indent="0" lvl="0" marL="0" rtl="0" algn="ctr">
                        <a:spcBef>
                          <a:spcPts val="0"/>
                        </a:spcBef>
                        <a:spcAft>
                          <a:spcPts val="0"/>
                        </a:spcAft>
                        <a:buNone/>
                      </a:pPr>
                      <a:r>
                        <a:rPr b="1" lang="nl-BE" sz="1800">
                          <a:solidFill>
                            <a:schemeClr val="dk1"/>
                          </a:solidFill>
                          <a:latin typeface="Calibri"/>
                          <a:ea typeface="Calibri"/>
                          <a:cs typeface="Calibri"/>
                          <a:sym typeface="Calibri"/>
                        </a:rPr>
                        <a:t>Toxicity</a:t>
                      </a:r>
                      <a:endParaRPr>
                        <a:solidFill>
                          <a:schemeClr val="dk1"/>
                        </a:solidFill>
                        <a:latin typeface="Calibri"/>
                        <a:ea typeface="Calibri"/>
                        <a:cs typeface="Calibri"/>
                        <a:sym typeface="Calibri"/>
                      </a:endParaRPr>
                    </a:p>
                  </a:txBody>
                  <a:tcPr marT="45725" marB="45725" marR="100575" marL="100575" anchor="ctr"/>
                </a:tc>
                <a:tc>
                  <a:txBody>
                    <a:bodyPr/>
                    <a:lstStyle/>
                    <a:p>
                      <a:pPr indent="0" lvl="0" marL="0" marR="0" rtl="0" algn="l">
                        <a:spcBef>
                          <a:spcPts val="0"/>
                        </a:spcBef>
                        <a:spcAft>
                          <a:spcPts val="0"/>
                        </a:spcAft>
                        <a:buNone/>
                      </a:pPr>
                      <a:r>
                        <a:rPr lang="nl-BE" sz="1800">
                          <a:solidFill>
                            <a:srgbClr val="00B050"/>
                          </a:solidFill>
                        </a:rPr>
                        <a:t>Absent</a:t>
                      </a:r>
                      <a:endParaRPr sz="1800">
                        <a:solidFill>
                          <a:srgbClr val="00B050"/>
                        </a:solidFill>
                        <a:latin typeface="Calibri"/>
                        <a:ea typeface="Calibri"/>
                        <a:cs typeface="Calibri"/>
                        <a:sym typeface="Calibri"/>
                      </a:endParaRPr>
                    </a:p>
                  </a:txBody>
                  <a:tcPr marT="45725" marB="45725" marR="91450" marL="91450">
                    <a:solidFill>
                      <a:srgbClr val="D0DEEF"/>
                    </a:solidFill>
                  </a:tcPr>
                </a:tc>
                <a:tc>
                  <a:txBody>
                    <a:bodyPr/>
                    <a:lstStyle/>
                    <a:p>
                      <a:pPr indent="0" lvl="0" marL="0" marR="0" rtl="0" algn="ctr">
                        <a:spcBef>
                          <a:spcPts val="0"/>
                        </a:spcBef>
                        <a:spcAft>
                          <a:spcPts val="0"/>
                        </a:spcAft>
                        <a:buNone/>
                      </a:pPr>
                      <a:r>
                        <a:rPr lang="nl-BE" sz="1800">
                          <a:solidFill>
                            <a:schemeClr val="accent2"/>
                          </a:solidFill>
                        </a:rPr>
                        <a:t>0.8</a:t>
                      </a:r>
                      <a:endParaRPr sz="1800">
                        <a:solidFill>
                          <a:schemeClr val="accent2"/>
                        </a:solidFill>
                      </a:endParaRPr>
                    </a:p>
                  </a:txBody>
                  <a:tcPr marT="45725" marB="45725" marR="91450" marL="91450">
                    <a:solidFill>
                      <a:srgbClr val="D0DEEF"/>
                    </a:solidFill>
                  </a:tcPr>
                </a:tc>
                <a:tc>
                  <a:txBody>
                    <a:bodyPr/>
                    <a:lstStyle/>
                    <a:p>
                      <a:pPr indent="0" lvl="0" marL="0" marR="0" rtl="0" algn="ctr">
                        <a:spcBef>
                          <a:spcPts val="0"/>
                        </a:spcBef>
                        <a:spcAft>
                          <a:spcPts val="0"/>
                        </a:spcAft>
                        <a:buNone/>
                      </a:pPr>
                      <a:r>
                        <a:rPr lang="nl-BE" sz="1800">
                          <a:solidFill>
                            <a:srgbClr val="00B050"/>
                          </a:solidFill>
                        </a:rPr>
                        <a:t>0.2</a:t>
                      </a:r>
                      <a:endParaRPr sz="1800">
                        <a:solidFill>
                          <a:srgbClr val="00B050"/>
                        </a:solidFill>
                      </a:endParaRPr>
                    </a:p>
                  </a:txBody>
                  <a:tcPr marT="45725" marB="45725" marR="91450" marL="91450">
                    <a:solidFill>
                      <a:srgbClr val="D0DEEF"/>
                    </a:solidFill>
                  </a:tcPr>
                </a:tc>
                <a:tc>
                  <a:txBody>
                    <a:bodyPr/>
                    <a:lstStyle/>
                    <a:p>
                      <a:pPr indent="0" lvl="0" marL="0" marR="0" rtl="0" algn="ctr">
                        <a:spcBef>
                          <a:spcPts val="0"/>
                        </a:spcBef>
                        <a:spcAft>
                          <a:spcPts val="0"/>
                        </a:spcAft>
                        <a:buNone/>
                      </a:pPr>
                      <a:r>
                        <a:rPr lang="nl-BE" sz="1800"/>
                        <a:t>1</a:t>
                      </a:r>
                      <a:endParaRPr sz="1800"/>
                    </a:p>
                  </a:txBody>
                  <a:tcPr marT="45725" marB="45725" marR="91450" marL="91450">
                    <a:solidFill>
                      <a:srgbClr val="BFBFBF"/>
                    </a:solidFill>
                  </a:tcPr>
                </a:tc>
              </a:tr>
              <a:tr h="297875">
                <a:tc vMerge="1"/>
                <a:tc>
                  <a:txBody>
                    <a:bodyPr/>
                    <a:lstStyle/>
                    <a:p>
                      <a:pPr indent="0" lvl="0" marL="0" marR="0" rtl="0" algn="l">
                        <a:spcBef>
                          <a:spcPts val="0"/>
                        </a:spcBef>
                        <a:spcAft>
                          <a:spcPts val="0"/>
                        </a:spcAft>
                        <a:buNone/>
                      </a:pPr>
                      <a:r>
                        <a:rPr lang="nl-BE" sz="1800">
                          <a:solidFill>
                            <a:srgbClr val="C00000"/>
                          </a:solidFill>
                        </a:rPr>
                        <a:t>Present</a:t>
                      </a:r>
                      <a:endParaRPr>
                        <a:solidFill>
                          <a:srgbClr val="C00000"/>
                        </a:solidFill>
                      </a:endParaRPr>
                    </a:p>
                  </a:txBody>
                  <a:tcPr marT="45725" marB="45725" marR="91450" marL="91450">
                    <a:solidFill>
                      <a:srgbClr val="D0DEEF"/>
                    </a:solidFill>
                  </a:tcPr>
                </a:tc>
                <a:tc>
                  <a:txBody>
                    <a:bodyPr/>
                    <a:lstStyle/>
                    <a:p>
                      <a:pPr indent="0" lvl="0" marL="0" marR="0" rtl="0" algn="ctr">
                        <a:spcBef>
                          <a:spcPts val="0"/>
                        </a:spcBef>
                        <a:spcAft>
                          <a:spcPts val="0"/>
                        </a:spcAft>
                        <a:buNone/>
                      </a:pPr>
                      <a:r>
                        <a:rPr lang="nl-BE" sz="1800">
                          <a:solidFill>
                            <a:srgbClr val="C00000"/>
                          </a:solidFill>
                        </a:rPr>
                        <a:t>0</a:t>
                      </a:r>
                      <a:endParaRPr sz="1800">
                        <a:solidFill>
                          <a:srgbClr val="C00000"/>
                        </a:solidFill>
                      </a:endParaRPr>
                    </a:p>
                  </a:txBody>
                  <a:tcPr marT="45725" marB="45725" marR="91450" marL="91450">
                    <a:solidFill>
                      <a:srgbClr val="D0DEEF"/>
                    </a:solidFill>
                  </a:tcPr>
                </a:tc>
                <a:tc>
                  <a:txBody>
                    <a:bodyPr/>
                    <a:lstStyle/>
                    <a:p>
                      <a:pPr indent="0" lvl="0" marL="0" marR="0" rtl="0" algn="ctr">
                        <a:spcBef>
                          <a:spcPts val="0"/>
                        </a:spcBef>
                        <a:spcAft>
                          <a:spcPts val="0"/>
                        </a:spcAft>
                        <a:buNone/>
                      </a:pPr>
                      <a:r>
                        <a:rPr lang="nl-BE" sz="1800">
                          <a:solidFill>
                            <a:schemeClr val="accent1"/>
                          </a:solidFill>
                        </a:rPr>
                        <a:t>0</a:t>
                      </a:r>
                      <a:endParaRPr sz="1800">
                        <a:solidFill>
                          <a:schemeClr val="accent1"/>
                        </a:solidFill>
                      </a:endParaRPr>
                    </a:p>
                  </a:txBody>
                  <a:tcPr marT="45725" marB="45725" marR="91450" marL="91450">
                    <a:solidFill>
                      <a:srgbClr val="D0DEEF"/>
                    </a:solidFill>
                  </a:tcPr>
                </a:tc>
                <a:tc>
                  <a:txBody>
                    <a:bodyPr/>
                    <a:lstStyle/>
                    <a:p>
                      <a:pPr indent="0" lvl="0" marL="0" marR="0" rtl="0" algn="ctr">
                        <a:spcBef>
                          <a:spcPts val="0"/>
                        </a:spcBef>
                        <a:spcAft>
                          <a:spcPts val="0"/>
                        </a:spcAft>
                        <a:buNone/>
                      </a:pPr>
                      <a:r>
                        <a:rPr lang="nl-BE" sz="1800"/>
                        <a:t>0</a:t>
                      </a:r>
                      <a:endParaRPr sz="1800"/>
                    </a:p>
                  </a:txBody>
                  <a:tcPr marT="45725" marB="45725" marR="91450" marL="91450">
                    <a:solidFill>
                      <a:srgbClr val="BFBFBF"/>
                    </a:solidFill>
                  </a:tcPr>
                </a:tc>
              </a:tr>
              <a:tr h="297875">
                <a:tc vMerge="1"/>
                <a:tc>
                  <a:txBody>
                    <a:bodyPr/>
                    <a:lstStyle/>
                    <a:p>
                      <a:pPr indent="0" lvl="0" marL="0" marR="0" rtl="0" algn="l">
                        <a:spcBef>
                          <a:spcPts val="0"/>
                        </a:spcBef>
                        <a:spcAft>
                          <a:spcPts val="0"/>
                        </a:spcAft>
                        <a:buNone/>
                      </a:pPr>
                      <a:r>
                        <a:rPr lang="nl-BE" sz="1800"/>
                        <a:t>Total</a:t>
                      </a:r>
                      <a:endParaRPr sz="1800"/>
                    </a:p>
                  </a:txBody>
                  <a:tcPr marT="45725" marB="45725" marR="91450" marL="91450">
                    <a:solidFill>
                      <a:srgbClr val="BFBFBF"/>
                    </a:solidFill>
                  </a:tcPr>
                </a:tc>
                <a:tc>
                  <a:txBody>
                    <a:bodyPr/>
                    <a:lstStyle/>
                    <a:p>
                      <a:pPr indent="0" lvl="0" marL="0" marR="0" rtl="0" algn="ctr">
                        <a:spcBef>
                          <a:spcPts val="0"/>
                        </a:spcBef>
                        <a:spcAft>
                          <a:spcPts val="0"/>
                        </a:spcAft>
                        <a:buNone/>
                      </a:pPr>
                      <a:r>
                        <a:rPr lang="nl-BE" sz="1800"/>
                        <a:t>0.8</a:t>
                      </a:r>
                      <a:endParaRPr sz="1800"/>
                    </a:p>
                  </a:txBody>
                  <a:tcPr marT="45725" marB="45725" marR="91450" marL="91450">
                    <a:solidFill>
                      <a:srgbClr val="BFBFBF"/>
                    </a:solidFill>
                  </a:tcPr>
                </a:tc>
                <a:tc>
                  <a:txBody>
                    <a:bodyPr/>
                    <a:lstStyle/>
                    <a:p>
                      <a:pPr indent="0" lvl="0" marL="0" marR="0" rtl="0" algn="ctr">
                        <a:spcBef>
                          <a:spcPts val="0"/>
                        </a:spcBef>
                        <a:spcAft>
                          <a:spcPts val="0"/>
                        </a:spcAft>
                        <a:buNone/>
                      </a:pPr>
                      <a:r>
                        <a:rPr lang="nl-BE" sz="1800"/>
                        <a:t>0.2</a:t>
                      </a:r>
                      <a:endParaRPr sz="1800"/>
                    </a:p>
                  </a:txBody>
                  <a:tcPr marT="45725" marB="45725" marR="91450" marL="91450">
                    <a:solidFill>
                      <a:srgbClr val="BFBFBF"/>
                    </a:solidFill>
                  </a:tcPr>
                </a:tc>
                <a:tc>
                  <a:txBody>
                    <a:bodyPr/>
                    <a:lstStyle/>
                    <a:p>
                      <a:pPr indent="0" lvl="0" marL="0" marR="0" rtl="0" algn="ctr">
                        <a:spcBef>
                          <a:spcPts val="0"/>
                        </a:spcBef>
                        <a:spcAft>
                          <a:spcPts val="0"/>
                        </a:spcAft>
                        <a:buNone/>
                      </a:pPr>
                      <a:r>
                        <a:rPr lang="nl-BE" sz="1800"/>
                        <a:t>1</a:t>
                      </a:r>
                      <a:endParaRPr sz="1800"/>
                    </a:p>
                  </a:txBody>
                  <a:tcPr marT="45725" marB="45725" marR="91450" marL="91450">
                    <a:solidFill>
                      <a:srgbClr val="BFBFBF"/>
                    </a:solidFill>
                  </a:tcPr>
                </a:tc>
              </a:tr>
            </a:tbl>
          </a:graphicData>
        </a:graphic>
      </p:graphicFrame>
      <p:graphicFrame>
        <p:nvGraphicFramePr>
          <p:cNvPr id="221" name="Google Shape;221;g334cb2e176d_0_9"/>
          <p:cNvGraphicFramePr/>
          <p:nvPr/>
        </p:nvGraphicFramePr>
        <p:xfrm>
          <a:off x="117708" y="2766752"/>
          <a:ext cx="3000000" cy="3000000"/>
        </p:xfrm>
        <a:graphic>
          <a:graphicData uri="http://schemas.openxmlformats.org/drawingml/2006/table">
            <a:tbl>
              <a:tblPr bandRow="1" firstRow="1">
                <a:noFill/>
                <a:tableStyleId>{B7E8D487-3E3F-469C-BAF2-183ADA8DD9BD}</a:tableStyleId>
              </a:tblPr>
              <a:tblGrid>
                <a:gridCol w="1083625"/>
                <a:gridCol w="951250"/>
                <a:gridCol w="951200"/>
                <a:gridCol w="1042475"/>
                <a:gridCol w="891100"/>
              </a:tblGrid>
              <a:tr h="297875">
                <a:tc gridSpan="2" rowSpan="2">
                  <a:txBody>
                    <a:bodyPr/>
                    <a:lstStyle/>
                    <a:p>
                      <a:pPr indent="0" lvl="0" marL="0" marR="0" rtl="0" algn="l">
                        <a:spcBef>
                          <a:spcPts val="0"/>
                        </a:spcBef>
                        <a:spcAft>
                          <a:spcPts val="0"/>
                        </a:spcAft>
                        <a:buNone/>
                      </a:pPr>
                      <a:r>
                        <a:rPr lang="nl-BE" sz="1800"/>
                        <a:t>Treatment group</a:t>
                      </a:r>
                      <a:endParaRPr sz="1800"/>
                    </a:p>
                    <a:p>
                      <a:pPr indent="0" lvl="0" marL="0" rtl="0" algn="l">
                        <a:spcBef>
                          <a:spcPts val="0"/>
                        </a:spcBef>
                        <a:spcAft>
                          <a:spcPts val="0"/>
                        </a:spcAft>
                        <a:buNone/>
                      </a:pPr>
                      <a:r>
                        <a:rPr lang="nl-BE" sz="1800"/>
                        <a:t>(scenario b)</a:t>
                      </a:r>
                      <a:endParaRPr sz="1800"/>
                    </a:p>
                  </a:txBody>
                  <a:tcPr marT="45725" marB="45725" marR="100575" marL="100575">
                    <a:lnL cap="flat" cmpd="sng" w="9525">
                      <a:solidFill>
                        <a:srgbClr val="000000">
                          <a:alpha val="0"/>
                        </a:srgbClr>
                      </a:solidFill>
                      <a:prstDash val="solid"/>
                      <a:round/>
                      <a:headEnd len="sm" w="sm" type="none"/>
                      <a:tailEnd len="sm" w="sm" type="none"/>
                    </a:lnL>
                    <a:lnT cap="flat" cmpd="sng" w="9525">
                      <a:solidFill>
                        <a:srgbClr val="000000">
                          <a:alpha val="0"/>
                        </a:srgbClr>
                      </a:solidFill>
                      <a:prstDash val="solid"/>
                      <a:round/>
                      <a:headEnd len="sm" w="sm" type="none"/>
                      <a:tailEnd len="sm" w="sm" type="none"/>
                    </a:lnT>
                  </a:tcPr>
                </a:tc>
                <a:tc rowSpan="2" hMerge="1"/>
                <a:tc gridSpan="3">
                  <a:txBody>
                    <a:bodyPr/>
                    <a:lstStyle/>
                    <a:p>
                      <a:pPr indent="0" lvl="0" marL="0" rtl="0" algn="ctr">
                        <a:spcBef>
                          <a:spcPts val="0"/>
                        </a:spcBef>
                        <a:spcAft>
                          <a:spcPts val="0"/>
                        </a:spcAft>
                        <a:buNone/>
                      </a:pPr>
                      <a:r>
                        <a:rPr b="1" lang="nl-BE" sz="1800">
                          <a:solidFill>
                            <a:schemeClr val="lt1"/>
                          </a:solidFill>
                          <a:latin typeface="Calibri"/>
                          <a:ea typeface="Calibri"/>
                          <a:cs typeface="Calibri"/>
                          <a:sym typeface="Calibri"/>
                        </a:rPr>
                        <a:t>Response</a:t>
                      </a:r>
                      <a:endParaRPr b="1">
                        <a:solidFill>
                          <a:schemeClr val="lt1"/>
                        </a:solidFill>
                        <a:latin typeface="Calibri"/>
                        <a:ea typeface="Calibri"/>
                        <a:cs typeface="Calibri"/>
                        <a:sym typeface="Calibri"/>
                      </a:endParaRPr>
                    </a:p>
                  </a:txBody>
                  <a:tcPr marT="45725" marB="45725" marR="100575" marL="100575"/>
                </a:tc>
                <a:tc hMerge="1"/>
                <a:tc hMerge="1"/>
              </a:tr>
              <a:tr h="297875">
                <a:tc gridSpan="2" vMerge="1"/>
                <a:tc hMerge="1" vMerge="1"/>
                <a:tc>
                  <a:txBody>
                    <a:bodyPr/>
                    <a:lstStyle/>
                    <a:p>
                      <a:pPr indent="0" lvl="0" marL="0" rtl="0" algn="ctr">
                        <a:spcBef>
                          <a:spcPts val="0"/>
                        </a:spcBef>
                        <a:spcAft>
                          <a:spcPts val="0"/>
                        </a:spcAft>
                        <a:buNone/>
                      </a:pPr>
                      <a:r>
                        <a:rPr lang="nl-BE" sz="1800">
                          <a:solidFill>
                            <a:srgbClr val="C00000"/>
                          </a:solidFill>
                        </a:rPr>
                        <a:t>Absent</a:t>
                      </a:r>
                      <a:endParaRPr>
                        <a:solidFill>
                          <a:srgbClr val="C00000"/>
                        </a:solidFill>
                      </a:endParaRPr>
                    </a:p>
                  </a:txBody>
                  <a:tcPr marT="45725" marB="45725" marR="91450" marL="91450"/>
                </a:tc>
                <a:tc>
                  <a:txBody>
                    <a:bodyPr/>
                    <a:lstStyle/>
                    <a:p>
                      <a:pPr indent="0" lvl="0" marL="0" marR="0" rtl="0" algn="ctr">
                        <a:spcBef>
                          <a:spcPts val="0"/>
                        </a:spcBef>
                        <a:spcAft>
                          <a:spcPts val="0"/>
                        </a:spcAft>
                        <a:buNone/>
                      </a:pPr>
                      <a:r>
                        <a:rPr lang="nl-BE" sz="1800">
                          <a:solidFill>
                            <a:srgbClr val="00B050"/>
                          </a:solidFill>
                        </a:rPr>
                        <a:t>Present</a:t>
                      </a:r>
                      <a:endParaRPr>
                        <a:solidFill>
                          <a:srgbClr val="00B050"/>
                        </a:solidFill>
                      </a:endParaRPr>
                    </a:p>
                  </a:txBody>
                  <a:tcPr marT="45725" marB="45725" marR="91450" marL="91450"/>
                </a:tc>
                <a:tc>
                  <a:txBody>
                    <a:bodyPr/>
                    <a:lstStyle/>
                    <a:p>
                      <a:pPr indent="0" lvl="0" marL="0" marR="0" rtl="0" algn="ctr">
                        <a:spcBef>
                          <a:spcPts val="0"/>
                        </a:spcBef>
                        <a:spcAft>
                          <a:spcPts val="0"/>
                        </a:spcAft>
                        <a:buNone/>
                      </a:pPr>
                      <a:r>
                        <a:rPr lang="nl-BE" sz="1800"/>
                        <a:t>Total</a:t>
                      </a:r>
                      <a:endParaRPr sz="1800"/>
                    </a:p>
                  </a:txBody>
                  <a:tcPr marT="45725" marB="45725" marR="91450" marL="91450">
                    <a:solidFill>
                      <a:srgbClr val="BFBFBF"/>
                    </a:solidFill>
                  </a:tcPr>
                </a:tc>
              </a:tr>
              <a:tr h="297875">
                <a:tc rowSpan="3">
                  <a:txBody>
                    <a:bodyPr/>
                    <a:lstStyle/>
                    <a:p>
                      <a:pPr indent="0" lvl="0" marL="0" rtl="0" algn="ctr">
                        <a:spcBef>
                          <a:spcPts val="0"/>
                        </a:spcBef>
                        <a:spcAft>
                          <a:spcPts val="0"/>
                        </a:spcAft>
                        <a:buNone/>
                      </a:pPr>
                      <a:r>
                        <a:rPr b="1" lang="nl-BE" sz="1800">
                          <a:solidFill>
                            <a:schemeClr val="dk1"/>
                          </a:solidFill>
                          <a:latin typeface="Calibri"/>
                          <a:ea typeface="Calibri"/>
                          <a:cs typeface="Calibri"/>
                          <a:sym typeface="Calibri"/>
                        </a:rPr>
                        <a:t>Toxicity</a:t>
                      </a:r>
                      <a:endParaRPr>
                        <a:solidFill>
                          <a:schemeClr val="dk1"/>
                        </a:solidFill>
                        <a:latin typeface="Calibri"/>
                        <a:ea typeface="Calibri"/>
                        <a:cs typeface="Calibri"/>
                        <a:sym typeface="Calibri"/>
                      </a:endParaRPr>
                    </a:p>
                  </a:txBody>
                  <a:tcPr marT="45725" marB="45725" marR="100575" marL="100575" anchor="ctr"/>
                </a:tc>
                <a:tc>
                  <a:txBody>
                    <a:bodyPr/>
                    <a:lstStyle/>
                    <a:p>
                      <a:pPr indent="0" lvl="0" marL="0" marR="0" rtl="0" algn="l">
                        <a:spcBef>
                          <a:spcPts val="0"/>
                        </a:spcBef>
                        <a:spcAft>
                          <a:spcPts val="0"/>
                        </a:spcAft>
                        <a:buNone/>
                      </a:pPr>
                      <a:r>
                        <a:rPr lang="nl-BE" sz="1800">
                          <a:solidFill>
                            <a:srgbClr val="00B050"/>
                          </a:solidFill>
                        </a:rPr>
                        <a:t>Absent</a:t>
                      </a:r>
                      <a:endParaRPr sz="1800">
                        <a:solidFill>
                          <a:srgbClr val="00B050"/>
                        </a:solidFill>
                        <a:latin typeface="Calibri"/>
                        <a:ea typeface="Calibri"/>
                        <a:cs typeface="Calibri"/>
                        <a:sym typeface="Calibri"/>
                      </a:endParaRPr>
                    </a:p>
                  </a:txBody>
                  <a:tcPr marT="45725" marB="45725" marR="91450" marL="91450">
                    <a:solidFill>
                      <a:srgbClr val="D0DEEF"/>
                    </a:solidFill>
                  </a:tcPr>
                </a:tc>
                <a:tc>
                  <a:txBody>
                    <a:bodyPr/>
                    <a:lstStyle/>
                    <a:p>
                      <a:pPr indent="0" lvl="0" marL="0" marR="0" rtl="0" algn="ctr">
                        <a:spcBef>
                          <a:spcPts val="0"/>
                        </a:spcBef>
                        <a:spcAft>
                          <a:spcPts val="0"/>
                        </a:spcAft>
                        <a:buNone/>
                      </a:pPr>
                      <a:r>
                        <a:rPr lang="nl-BE" sz="1800">
                          <a:solidFill>
                            <a:schemeClr val="accent2"/>
                          </a:solidFill>
                        </a:rPr>
                        <a:t>0.35</a:t>
                      </a:r>
                      <a:endParaRPr sz="1800">
                        <a:solidFill>
                          <a:schemeClr val="accent2"/>
                        </a:solidFill>
                      </a:endParaRPr>
                    </a:p>
                  </a:txBody>
                  <a:tcPr marT="45725" marB="45725" marR="91450" marL="91450">
                    <a:solidFill>
                      <a:srgbClr val="D0DEEF"/>
                    </a:solidFill>
                  </a:tcPr>
                </a:tc>
                <a:tc>
                  <a:txBody>
                    <a:bodyPr/>
                    <a:lstStyle/>
                    <a:p>
                      <a:pPr indent="0" lvl="0" marL="0" marR="0" rtl="0" algn="ctr">
                        <a:spcBef>
                          <a:spcPts val="0"/>
                        </a:spcBef>
                        <a:spcAft>
                          <a:spcPts val="0"/>
                        </a:spcAft>
                        <a:buNone/>
                      </a:pPr>
                      <a:r>
                        <a:rPr lang="nl-BE" sz="1800">
                          <a:solidFill>
                            <a:srgbClr val="00B050"/>
                          </a:solidFill>
                        </a:rPr>
                        <a:t>0.35</a:t>
                      </a:r>
                      <a:endParaRPr sz="1800">
                        <a:solidFill>
                          <a:srgbClr val="00B050"/>
                        </a:solidFill>
                      </a:endParaRPr>
                    </a:p>
                  </a:txBody>
                  <a:tcPr marT="45725" marB="45725" marR="91450" marL="91450">
                    <a:solidFill>
                      <a:srgbClr val="D0DEEF"/>
                    </a:solidFill>
                  </a:tcPr>
                </a:tc>
                <a:tc>
                  <a:txBody>
                    <a:bodyPr/>
                    <a:lstStyle/>
                    <a:p>
                      <a:pPr indent="0" lvl="0" marL="0" marR="0" rtl="0" algn="ctr">
                        <a:spcBef>
                          <a:spcPts val="0"/>
                        </a:spcBef>
                        <a:spcAft>
                          <a:spcPts val="0"/>
                        </a:spcAft>
                        <a:buNone/>
                      </a:pPr>
                      <a:r>
                        <a:rPr lang="nl-BE" sz="1800"/>
                        <a:t>0.7</a:t>
                      </a:r>
                      <a:endParaRPr sz="1800"/>
                    </a:p>
                  </a:txBody>
                  <a:tcPr marT="45725" marB="45725" marR="91450" marL="91450">
                    <a:solidFill>
                      <a:srgbClr val="BFBFBF"/>
                    </a:solidFill>
                  </a:tcPr>
                </a:tc>
              </a:tr>
              <a:tr h="297875">
                <a:tc vMerge="1"/>
                <a:tc>
                  <a:txBody>
                    <a:bodyPr/>
                    <a:lstStyle/>
                    <a:p>
                      <a:pPr indent="0" lvl="0" marL="0" marR="0" rtl="0" algn="l">
                        <a:spcBef>
                          <a:spcPts val="0"/>
                        </a:spcBef>
                        <a:spcAft>
                          <a:spcPts val="0"/>
                        </a:spcAft>
                        <a:buNone/>
                      </a:pPr>
                      <a:r>
                        <a:rPr lang="nl-BE" sz="1800">
                          <a:solidFill>
                            <a:srgbClr val="980000"/>
                          </a:solidFill>
                        </a:rPr>
                        <a:t>Present</a:t>
                      </a:r>
                      <a:endParaRPr>
                        <a:solidFill>
                          <a:srgbClr val="980000"/>
                        </a:solidFill>
                      </a:endParaRPr>
                    </a:p>
                  </a:txBody>
                  <a:tcPr marT="45725" marB="45725" marR="91450" marL="91450">
                    <a:solidFill>
                      <a:srgbClr val="D0DEEF"/>
                    </a:solidFill>
                  </a:tcPr>
                </a:tc>
                <a:tc>
                  <a:txBody>
                    <a:bodyPr/>
                    <a:lstStyle/>
                    <a:p>
                      <a:pPr indent="0" lvl="0" marL="0" marR="0" rtl="0" algn="ctr">
                        <a:spcBef>
                          <a:spcPts val="0"/>
                        </a:spcBef>
                        <a:spcAft>
                          <a:spcPts val="0"/>
                        </a:spcAft>
                        <a:buNone/>
                      </a:pPr>
                      <a:r>
                        <a:rPr lang="nl-BE" sz="1800">
                          <a:solidFill>
                            <a:srgbClr val="C00000"/>
                          </a:solidFill>
                        </a:rPr>
                        <a:t>0.15</a:t>
                      </a:r>
                      <a:endParaRPr sz="1800">
                        <a:solidFill>
                          <a:srgbClr val="C00000"/>
                        </a:solidFill>
                      </a:endParaRPr>
                    </a:p>
                  </a:txBody>
                  <a:tcPr marT="45725" marB="45725" marR="91450" marL="91450">
                    <a:solidFill>
                      <a:srgbClr val="D0DEEF"/>
                    </a:solidFill>
                  </a:tcPr>
                </a:tc>
                <a:tc>
                  <a:txBody>
                    <a:bodyPr/>
                    <a:lstStyle/>
                    <a:p>
                      <a:pPr indent="0" lvl="0" marL="0" marR="0" rtl="0" algn="ctr">
                        <a:spcBef>
                          <a:spcPts val="0"/>
                        </a:spcBef>
                        <a:spcAft>
                          <a:spcPts val="0"/>
                        </a:spcAft>
                        <a:buNone/>
                      </a:pPr>
                      <a:r>
                        <a:rPr lang="nl-BE" sz="1800">
                          <a:solidFill>
                            <a:srgbClr val="6D9EEB"/>
                          </a:solidFill>
                        </a:rPr>
                        <a:t>0.15</a:t>
                      </a:r>
                      <a:endParaRPr sz="1800">
                        <a:solidFill>
                          <a:srgbClr val="6D9EEB"/>
                        </a:solidFill>
                      </a:endParaRPr>
                    </a:p>
                  </a:txBody>
                  <a:tcPr marT="45725" marB="45725" marR="91450" marL="91450">
                    <a:solidFill>
                      <a:srgbClr val="D0DEEF"/>
                    </a:solidFill>
                  </a:tcPr>
                </a:tc>
                <a:tc>
                  <a:txBody>
                    <a:bodyPr/>
                    <a:lstStyle/>
                    <a:p>
                      <a:pPr indent="0" lvl="0" marL="0" marR="0" rtl="0" algn="ctr">
                        <a:spcBef>
                          <a:spcPts val="0"/>
                        </a:spcBef>
                        <a:spcAft>
                          <a:spcPts val="0"/>
                        </a:spcAft>
                        <a:buNone/>
                      </a:pPr>
                      <a:r>
                        <a:rPr lang="nl-BE" sz="1800"/>
                        <a:t>0.3</a:t>
                      </a:r>
                      <a:endParaRPr sz="1800"/>
                    </a:p>
                  </a:txBody>
                  <a:tcPr marT="45725" marB="45725" marR="91450" marL="91450">
                    <a:solidFill>
                      <a:srgbClr val="BFBFBF"/>
                    </a:solidFill>
                  </a:tcPr>
                </a:tc>
              </a:tr>
              <a:tr h="297875">
                <a:tc vMerge="1"/>
                <a:tc>
                  <a:txBody>
                    <a:bodyPr/>
                    <a:lstStyle/>
                    <a:p>
                      <a:pPr indent="0" lvl="0" marL="0" marR="0" rtl="0" algn="l">
                        <a:spcBef>
                          <a:spcPts val="0"/>
                        </a:spcBef>
                        <a:spcAft>
                          <a:spcPts val="0"/>
                        </a:spcAft>
                        <a:buNone/>
                      </a:pPr>
                      <a:r>
                        <a:rPr lang="nl-BE" sz="1800"/>
                        <a:t>Total</a:t>
                      </a:r>
                      <a:endParaRPr sz="1800"/>
                    </a:p>
                  </a:txBody>
                  <a:tcPr marT="45725" marB="45725" marR="91450" marL="91450">
                    <a:solidFill>
                      <a:srgbClr val="BFBFBF"/>
                    </a:solidFill>
                  </a:tcPr>
                </a:tc>
                <a:tc>
                  <a:txBody>
                    <a:bodyPr/>
                    <a:lstStyle/>
                    <a:p>
                      <a:pPr indent="0" lvl="0" marL="0" marR="0" rtl="0" algn="ctr">
                        <a:spcBef>
                          <a:spcPts val="0"/>
                        </a:spcBef>
                        <a:spcAft>
                          <a:spcPts val="0"/>
                        </a:spcAft>
                        <a:buNone/>
                      </a:pPr>
                      <a:r>
                        <a:rPr lang="nl-BE" sz="1800"/>
                        <a:t>0.5</a:t>
                      </a:r>
                      <a:endParaRPr sz="1800"/>
                    </a:p>
                  </a:txBody>
                  <a:tcPr marT="45725" marB="45725" marR="91450" marL="91450">
                    <a:solidFill>
                      <a:srgbClr val="BFBFBF"/>
                    </a:solidFill>
                  </a:tcPr>
                </a:tc>
                <a:tc>
                  <a:txBody>
                    <a:bodyPr/>
                    <a:lstStyle/>
                    <a:p>
                      <a:pPr indent="0" lvl="0" marL="0" marR="0" rtl="0" algn="ctr">
                        <a:spcBef>
                          <a:spcPts val="0"/>
                        </a:spcBef>
                        <a:spcAft>
                          <a:spcPts val="0"/>
                        </a:spcAft>
                        <a:buNone/>
                      </a:pPr>
                      <a:r>
                        <a:rPr lang="nl-BE" sz="1800"/>
                        <a:t>0.5</a:t>
                      </a:r>
                      <a:endParaRPr sz="1800"/>
                    </a:p>
                  </a:txBody>
                  <a:tcPr marT="45725" marB="45725" marR="91450" marL="91450">
                    <a:solidFill>
                      <a:srgbClr val="BFBFBF"/>
                    </a:solidFill>
                  </a:tcPr>
                </a:tc>
                <a:tc>
                  <a:txBody>
                    <a:bodyPr/>
                    <a:lstStyle/>
                    <a:p>
                      <a:pPr indent="0" lvl="0" marL="0" marR="0" rtl="0" algn="ctr">
                        <a:spcBef>
                          <a:spcPts val="0"/>
                        </a:spcBef>
                        <a:spcAft>
                          <a:spcPts val="0"/>
                        </a:spcAft>
                        <a:buNone/>
                      </a:pPr>
                      <a:r>
                        <a:rPr lang="nl-BE" sz="1800"/>
                        <a:t>1</a:t>
                      </a:r>
                      <a:endParaRPr sz="1800"/>
                    </a:p>
                  </a:txBody>
                  <a:tcPr marT="45725" marB="45725" marR="91450" marL="91450">
                    <a:solidFill>
                      <a:srgbClr val="BFBFBF"/>
                    </a:solidFill>
                  </a:tcPr>
                </a:tc>
              </a:tr>
            </a:tbl>
          </a:graphicData>
        </a:graphic>
      </p:graphicFrame>
      <p:graphicFrame>
        <p:nvGraphicFramePr>
          <p:cNvPr id="222" name="Google Shape;222;g334cb2e176d_0_9"/>
          <p:cNvGraphicFramePr/>
          <p:nvPr/>
        </p:nvGraphicFramePr>
        <p:xfrm>
          <a:off x="117708" y="4595177"/>
          <a:ext cx="3000000" cy="3000000"/>
        </p:xfrm>
        <a:graphic>
          <a:graphicData uri="http://schemas.openxmlformats.org/drawingml/2006/table">
            <a:tbl>
              <a:tblPr bandRow="1" firstRow="1">
                <a:noFill/>
                <a:tableStyleId>{B7E8D487-3E3F-469C-BAF2-183ADA8DD9BD}</a:tableStyleId>
              </a:tblPr>
              <a:tblGrid>
                <a:gridCol w="1083625"/>
                <a:gridCol w="951250"/>
                <a:gridCol w="951200"/>
                <a:gridCol w="1042475"/>
                <a:gridCol w="891100"/>
              </a:tblGrid>
              <a:tr h="297875">
                <a:tc gridSpan="2" rowSpan="2">
                  <a:txBody>
                    <a:bodyPr/>
                    <a:lstStyle/>
                    <a:p>
                      <a:pPr indent="0" lvl="0" marL="0" marR="0" rtl="0" algn="l">
                        <a:spcBef>
                          <a:spcPts val="0"/>
                        </a:spcBef>
                        <a:spcAft>
                          <a:spcPts val="0"/>
                        </a:spcAft>
                        <a:buNone/>
                      </a:pPr>
                      <a:r>
                        <a:rPr lang="nl-BE" sz="1800"/>
                        <a:t>Treatment group</a:t>
                      </a:r>
                      <a:endParaRPr sz="1800"/>
                    </a:p>
                    <a:p>
                      <a:pPr indent="0" lvl="0" marL="0" rtl="0" algn="l">
                        <a:spcBef>
                          <a:spcPts val="0"/>
                        </a:spcBef>
                        <a:spcAft>
                          <a:spcPts val="0"/>
                        </a:spcAft>
                        <a:buNone/>
                      </a:pPr>
                      <a:r>
                        <a:rPr lang="nl-BE" sz="1800"/>
                        <a:t>(scenario c)</a:t>
                      </a:r>
                      <a:endParaRPr sz="1800"/>
                    </a:p>
                  </a:txBody>
                  <a:tcPr marT="45725" marB="45725" marR="100575" marL="100575">
                    <a:lnL cap="flat" cmpd="sng" w="9525">
                      <a:solidFill>
                        <a:srgbClr val="000000">
                          <a:alpha val="0"/>
                        </a:srgbClr>
                      </a:solidFill>
                      <a:prstDash val="solid"/>
                      <a:round/>
                      <a:headEnd len="sm" w="sm" type="none"/>
                      <a:tailEnd len="sm" w="sm" type="none"/>
                    </a:lnL>
                    <a:lnT cap="flat" cmpd="sng" w="9525">
                      <a:solidFill>
                        <a:srgbClr val="000000">
                          <a:alpha val="0"/>
                        </a:srgbClr>
                      </a:solidFill>
                      <a:prstDash val="solid"/>
                      <a:round/>
                      <a:headEnd len="sm" w="sm" type="none"/>
                      <a:tailEnd len="sm" w="sm" type="none"/>
                    </a:lnT>
                  </a:tcPr>
                </a:tc>
                <a:tc rowSpan="2" hMerge="1"/>
                <a:tc gridSpan="3">
                  <a:txBody>
                    <a:bodyPr/>
                    <a:lstStyle/>
                    <a:p>
                      <a:pPr indent="0" lvl="0" marL="0" rtl="0" algn="ctr">
                        <a:spcBef>
                          <a:spcPts val="0"/>
                        </a:spcBef>
                        <a:spcAft>
                          <a:spcPts val="0"/>
                        </a:spcAft>
                        <a:buNone/>
                      </a:pPr>
                      <a:r>
                        <a:rPr b="1" lang="nl-BE" sz="1800">
                          <a:solidFill>
                            <a:schemeClr val="lt1"/>
                          </a:solidFill>
                          <a:latin typeface="Calibri"/>
                          <a:ea typeface="Calibri"/>
                          <a:cs typeface="Calibri"/>
                          <a:sym typeface="Calibri"/>
                        </a:rPr>
                        <a:t>Response</a:t>
                      </a:r>
                      <a:endParaRPr b="1">
                        <a:solidFill>
                          <a:schemeClr val="lt1"/>
                        </a:solidFill>
                        <a:latin typeface="Calibri"/>
                        <a:ea typeface="Calibri"/>
                        <a:cs typeface="Calibri"/>
                        <a:sym typeface="Calibri"/>
                      </a:endParaRPr>
                    </a:p>
                  </a:txBody>
                  <a:tcPr marT="45725" marB="45725" marR="100575" marL="100575"/>
                </a:tc>
                <a:tc hMerge="1"/>
                <a:tc hMerge="1"/>
              </a:tr>
              <a:tr h="297875">
                <a:tc gridSpan="2" vMerge="1"/>
                <a:tc hMerge="1" vMerge="1"/>
                <a:tc>
                  <a:txBody>
                    <a:bodyPr/>
                    <a:lstStyle/>
                    <a:p>
                      <a:pPr indent="0" lvl="0" marL="0" rtl="0" algn="ctr">
                        <a:spcBef>
                          <a:spcPts val="0"/>
                        </a:spcBef>
                        <a:spcAft>
                          <a:spcPts val="0"/>
                        </a:spcAft>
                        <a:buNone/>
                      </a:pPr>
                      <a:r>
                        <a:rPr lang="nl-BE" sz="1800">
                          <a:solidFill>
                            <a:srgbClr val="C00000"/>
                          </a:solidFill>
                        </a:rPr>
                        <a:t>Absent</a:t>
                      </a:r>
                      <a:endParaRPr>
                        <a:solidFill>
                          <a:srgbClr val="C00000"/>
                        </a:solidFill>
                      </a:endParaRPr>
                    </a:p>
                  </a:txBody>
                  <a:tcPr marT="45725" marB="45725" marR="91450" marL="91450"/>
                </a:tc>
                <a:tc>
                  <a:txBody>
                    <a:bodyPr/>
                    <a:lstStyle/>
                    <a:p>
                      <a:pPr indent="0" lvl="0" marL="0" marR="0" rtl="0" algn="ctr">
                        <a:spcBef>
                          <a:spcPts val="0"/>
                        </a:spcBef>
                        <a:spcAft>
                          <a:spcPts val="0"/>
                        </a:spcAft>
                        <a:buNone/>
                      </a:pPr>
                      <a:r>
                        <a:rPr lang="nl-BE" sz="1800">
                          <a:solidFill>
                            <a:srgbClr val="00B050"/>
                          </a:solidFill>
                        </a:rPr>
                        <a:t>Present</a:t>
                      </a:r>
                      <a:endParaRPr>
                        <a:solidFill>
                          <a:srgbClr val="00B050"/>
                        </a:solidFill>
                      </a:endParaRPr>
                    </a:p>
                  </a:txBody>
                  <a:tcPr marT="45725" marB="45725" marR="91450" marL="91450"/>
                </a:tc>
                <a:tc>
                  <a:txBody>
                    <a:bodyPr/>
                    <a:lstStyle/>
                    <a:p>
                      <a:pPr indent="0" lvl="0" marL="0" marR="0" rtl="0" algn="ctr">
                        <a:spcBef>
                          <a:spcPts val="0"/>
                        </a:spcBef>
                        <a:spcAft>
                          <a:spcPts val="0"/>
                        </a:spcAft>
                        <a:buNone/>
                      </a:pPr>
                      <a:r>
                        <a:rPr lang="nl-BE" sz="1800"/>
                        <a:t>Total</a:t>
                      </a:r>
                      <a:endParaRPr sz="1800"/>
                    </a:p>
                  </a:txBody>
                  <a:tcPr marT="45725" marB="45725" marR="91450" marL="91450">
                    <a:solidFill>
                      <a:srgbClr val="BFBFBF"/>
                    </a:solidFill>
                  </a:tcPr>
                </a:tc>
              </a:tr>
              <a:tr h="297875">
                <a:tc rowSpan="3">
                  <a:txBody>
                    <a:bodyPr/>
                    <a:lstStyle/>
                    <a:p>
                      <a:pPr indent="0" lvl="0" marL="0" rtl="0" algn="ctr">
                        <a:spcBef>
                          <a:spcPts val="0"/>
                        </a:spcBef>
                        <a:spcAft>
                          <a:spcPts val="0"/>
                        </a:spcAft>
                        <a:buNone/>
                      </a:pPr>
                      <a:r>
                        <a:rPr b="1" lang="nl-BE" sz="1800">
                          <a:solidFill>
                            <a:schemeClr val="dk1"/>
                          </a:solidFill>
                          <a:latin typeface="Calibri"/>
                          <a:ea typeface="Calibri"/>
                          <a:cs typeface="Calibri"/>
                          <a:sym typeface="Calibri"/>
                        </a:rPr>
                        <a:t>Toxicity</a:t>
                      </a:r>
                      <a:endParaRPr>
                        <a:solidFill>
                          <a:schemeClr val="dk1"/>
                        </a:solidFill>
                        <a:latin typeface="Calibri"/>
                        <a:ea typeface="Calibri"/>
                        <a:cs typeface="Calibri"/>
                        <a:sym typeface="Calibri"/>
                      </a:endParaRPr>
                    </a:p>
                  </a:txBody>
                  <a:tcPr marT="45725" marB="45725" marR="100575" marL="100575" anchor="ctr"/>
                </a:tc>
                <a:tc>
                  <a:txBody>
                    <a:bodyPr/>
                    <a:lstStyle/>
                    <a:p>
                      <a:pPr indent="0" lvl="0" marL="0" marR="0" rtl="0" algn="l">
                        <a:spcBef>
                          <a:spcPts val="0"/>
                        </a:spcBef>
                        <a:spcAft>
                          <a:spcPts val="0"/>
                        </a:spcAft>
                        <a:buNone/>
                      </a:pPr>
                      <a:r>
                        <a:rPr lang="nl-BE" sz="1800">
                          <a:solidFill>
                            <a:srgbClr val="00B050"/>
                          </a:solidFill>
                        </a:rPr>
                        <a:t>Absent</a:t>
                      </a:r>
                      <a:endParaRPr sz="1800">
                        <a:solidFill>
                          <a:srgbClr val="00B050"/>
                        </a:solidFill>
                        <a:latin typeface="Calibri"/>
                        <a:ea typeface="Calibri"/>
                        <a:cs typeface="Calibri"/>
                        <a:sym typeface="Calibri"/>
                      </a:endParaRPr>
                    </a:p>
                  </a:txBody>
                  <a:tcPr marT="45725" marB="45725" marR="91450" marL="91450">
                    <a:solidFill>
                      <a:srgbClr val="D0DEEF"/>
                    </a:solidFill>
                  </a:tcPr>
                </a:tc>
                <a:tc>
                  <a:txBody>
                    <a:bodyPr/>
                    <a:lstStyle/>
                    <a:p>
                      <a:pPr indent="0" lvl="0" marL="0" marR="0" rtl="0" algn="ctr">
                        <a:spcBef>
                          <a:spcPts val="0"/>
                        </a:spcBef>
                        <a:spcAft>
                          <a:spcPts val="0"/>
                        </a:spcAft>
                        <a:buNone/>
                      </a:pPr>
                      <a:r>
                        <a:rPr lang="nl-BE" sz="1800">
                          <a:solidFill>
                            <a:schemeClr val="accent2"/>
                          </a:solidFill>
                        </a:rPr>
                        <a:t>0.2</a:t>
                      </a:r>
                      <a:endParaRPr sz="1800">
                        <a:solidFill>
                          <a:schemeClr val="accent2"/>
                        </a:solidFill>
                      </a:endParaRPr>
                    </a:p>
                  </a:txBody>
                  <a:tcPr marT="45725" marB="45725" marR="91450" marL="91450">
                    <a:solidFill>
                      <a:srgbClr val="D0DEEF"/>
                    </a:solidFill>
                  </a:tcPr>
                </a:tc>
                <a:tc>
                  <a:txBody>
                    <a:bodyPr/>
                    <a:lstStyle/>
                    <a:p>
                      <a:pPr indent="0" lvl="0" marL="0" marR="0" rtl="0" algn="ctr">
                        <a:spcBef>
                          <a:spcPts val="0"/>
                        </a:spcBef>
                        <a:spcAft>
                          <a:spcPts val="0"/>
                        </a:spcAft>
                        <a:buNone/>
                      </a:pPr>
                      <a:r>
                        <a:rPr lang="nl-BE" sz="1800">
                          <a:solidFill>
                            <a:srgbClr val="00B050"/>
                          </a:solidFill>
                        </a:rPr>
                        <a:t>0.5</a:t>
                      </a:r>
                      <a:endParaRPr sz="1800">
                        <a:solidFill>
                          <a:srgbClr val="00B050"/>
                        </a:solidFill>
                      </a:endParaRPr>
                    </a:p>
                  </a:txBody>
                  <a:tcPr marT="45725" marB="45725" marR="91450" marL="91450">
                    <a:solidFill>
                      <a:srgbClr val="D0DEEF"/>
                    </a:solidFill>
                  </a:tcPr>
                </a:tc>
                <a:tc>
                  <a:txBody>
                    <a:bodyPr/>
                    <a:lstStyle/>
                    <a:p>
                      <a:pPr indent="0" lvl="0" marL="0" marR="0" rtl="0" algn="ctr">
                        <a:spcBef>
                          <a:spcPts val="0"/>
                        </a:spcBef>
                        <a:spcAft>
                          <a:spcPts val="0"/>
                        </a:spcAft>
                        <a:buNone/>
                      </a:pPr>
                      <a:r>
                        <a:rPr lang="nl-BE" sz="1800"/>
                        <a:t>0.7</a:t>
                      </a:r>
                      <a:endParaRPr sz="1800"/>
                    </a:p>
                  </a:txBody>
                  <a:tcPr marT="45725" marB="45725" marR="91450" marL="91450">
                    <a:solidFill>
                      <a:srgbClr val="BFBFBF"/>
                    </a:solidFill>
                  </a:tcPr>
                </a:tc>
              </a:tr>
              <a:tr h="297875">
                <a:tc vMerge="1"/>
                <a:tc>
                  <a:txBody>
                    <a:bodyPr/>
                    <a:lstStyle/>
                    <a:p>
                      <a:pPr indent="0" lvl="0" marL="0" marR="0" rtl="0" algn="l">
                        <a:spcBef>
                          <a:spcPts val="0"/>
                        </a:spcBef>
                        <a:spcAft>
                          <a:spcPts val="0"/>
                        </a:spcAft>
                        <a:buNone/>
                      </a:pPr>
                      <a:r>
                        <a:rPr lang="nl-BE" sz="1800">
                          <a:solidFill>
                            <a:srgbClr val="C00000"/>
                          </a:solidFill>
                        </a:rPr>
                        <a:t>Present</a:t>
                      </a:r>
                      <a:endParaRPr>
                        <a:solidFill>
                          <a:srgbClr val="C00000"/>
                        </a:solidFill>
                      </a:endParaRPr>
                    </a:p>
                  </a:txBody>
                  <a:tcPr marT="45725" marB="45725" marR="91450" marL="91450">
                    <a:solidFill>
                      <a:srgbClr val="D0DEEF"/>
                    </a:solidFill>
                  </a:tcPr>
                </a:tc>
                <a:tc>
                  <a:txBody>
                    <a:bodyPr/>
                    <a:lstStyle/>
                    <a:p>
                      <a:pPr indent="0" lvl="0" marL="0" marR="0" rtl="0" algn="ctr">
                        <a:spcBef>
                          <a:spcPts val="0"/>
                        </a:spcBef>
                        <a:spcAft>
                          <a:spcPts val="0"/>
                        </a:spcAft>
                        <a:buNone/>
                      </a:pPr>
                      <a:r>
                        <a:rPr lang="nl-BE" sz="1800">
                          <a:solidFill>
                            <a:srgbClr val="C00000"/>
                          </a:solidFill>
                        </a:rPr>
                        <a:t>0.3</a:t>
                      </a:r>
                      <a:endParaRPr sz="1800">
                        <a:solidFill>
                          <a:srgbClr val="C00000"/>
                        </a:solidFill>
                      </a:endParaRPr>
                    </a:p>
                  </a:txBody>
                  <a:tcPr marT="45725" marB="45725" marR="91450" marL="91450">
                    <a:solidFill>
                      <a:srgbClr val="D0DEEF"/>
                    </a:solidFill>
                  </a:tcPr>
                </a:tc>
                <a:tc>
                  <a:txBody>
                    <a:bodyPr/>
                    <a:lstStyle/>
                    <a:p>
                      <a:pPr indent="0" lvl="0" marL="0" marR="0" rtl="0" algn="ctr">
                        <a:spcBef>
                          <a:spcPts val="0"/>
                        </a:spcBef>
                        <a:spcAft>
                          <a:spcPts val="0"/>
                        </a:spcAft>
                        <a:buNone/>
                      </a:pPr>
                      <a:r>
                        <a:rPr lang="nl-BE" sz="1800">
                          <a:solidFill>
                            <a:srgbClr val="6D9EEB"/>
                          </a:solidFill>
                        </a:rPr>
                        <a:t>0</a:t>
                      </a:r>
                      <a:endParaRPr sz="1800">
                        <a:solidFill>
                          <a:srgbClr val="6D9EEB"/>
                        </a:solidFill>
                      </a:endParaRPr>
                    </a:p>
                  </a:txBody>
                  <a:tcPr marT="45725" marB="45725" marR="91450" marL="91450">
                    <a:solidFill>
                      <a:srgbClr val="D0DEEF"/>
                    </a:solidFill>
                  </a:tcPr>
                </a:tc>
                <a:tc>
                  <a:txBody>
                    <a:bodyPr/>
                    <a:lstStyle/>
                    <a:p>
                      <a:pPr indent="0" lvl="0" marL="0" marR="0" rtl="0" algn="ctr">
                        <a:spcBef>
                          <a:spcPts val="0"/>
                        </a:spcBef>
                        <a:spcAft>
                          <a:spcPts val="0"/>
                        </a:spcAft>
                        <a:buNone/>
                      </a:pPr>
                      <a:r>
                        <a:rPr lang="nl-BE" sz="1800"/>
                        <a:t>0.3</a:t>
                      </a:r>
                      <a:endParaRPr sz="1800"/>
                    </a:p>
                  </a:txBody>
                  <a:tcPr marT="45725" marB="45725" marR="91450" marL="91450">
                    <a:solidFill>
                      <a:srgbClr val="BFBFBF"/>
                    </a:solidFill>
                  </a:tcPr>
                </a:tc>
              </a:tr>
              <a:tr h="297875">
                <a:tc vMerge="1"/>
                <a:tc>
                  <a:txBody>
                    <a:bodyPr/>
                    <a:lstStyle/>
                    <a:p>
                      <a:pPr indent="0" lvl="0" marL="0" marR="0" rtl="0" algn="l">
                        <a:spcBef>
                          <a:spcPts val="0"/>
                        </a:spcBef>
                        <a:spcAft>
                          <a:spcPts val="0"/>
                        </a:spcAft>
                        <a:buNone/>
                      </a:pPr>
                      <a:r>
                        <a:rPr lang="nl-BE" sz="1800"/>
                        <a:t>Total</a:t>
                      </a:r>
                      <a:endParaRPr sz="1800"/>
                    </a:p>
                  </a:txBody>
                  <a:tcPr marT="45725" marB="45725" marR="91450" marL="91450">
                    <a:solidFill>
                      <a:srgbClr val="BFBFBF"/>
                    </a:solidFill>
                  </a:tcPr>
                </a:tc>
                <a:tc>
                  <a:txBody>
                    <a:bodyPr/>
                    <a:lstStyle/>
                    <a:p>
                      <a:pPr indent="0" lvl="0" marL="0" marR="0" rtl="0" algn="ctr">
                        <a:spcBef>
                          <a:spcPts val="0"/>
                        </a:spcBef>
                        <a:spcAft>
                          <a:spcPts val="0"/>
                        </a:spcAft>
                        <a:buNone/>
                      </a:pPr>
                      <a:r>
                        <a:rPr lang="nl-BE" sz="1800"/>
                        <a:t>0.5</a:t>
                      </a:r>
                      <a:endParaRPr sz="1800"/>
                    </a:p>
                  </a:txBody>
                  <a:tcPr marT="45725" marB="45725" marR="91450" marL="91450">
                    <a:solidFill>
                      <a:srgbClr val="BFBFBF"/>
                    </a:solidFill>
                  </a:tcPr>
                </a:tc>
                <a:tc>
                  <a:txBody>
                    <a:bodyPr/>
                    <a:lstStyle/>
                    <a:p>
                      <a:pPr indent="0" lvl="0" marL="0" marR="0" rtl="0" algn="ctr">
                        <a:spcBef>
                          <a:spcPts val="0"/>
                        </a:spcBef>
                        <a:spcAft>
                          <a:spcPts val="0"/>
                        </a:spcAft>
                        <a:buNone/>
                      </a:pPr>
                      <a:r>
                        <a:rPr lang="nl-BE" sz="1800"/>
                        <a:t>0.5</a:t>
                      </a:r>
                      <a:endParaRPr sz="1800"/>
                    </a:p>
                  </a:txBody>
                  <a:tcPr marT="45725" marB="45725" marR="91450" marL="91450">
                    <a:solidFill>
                      <a:srgbClr val="BFBFBF"/>
                    </a:solidFill>
                  </a:tcPr>
                </a:tc>
                <a:tc>
                  <a:txBody>
                    <a:bodyPr/>
                    <a:lstStyle/>
                    <a:p>
                      <a:pPr indent="0" lvl="0" marL="0" marR="0" rtl="0" algn="ctr">
                        <a:spcBef>
                          <a:spcPts val="0"/>
                        </a:spcBef>
                        <a:spcAft>
                          <a:spcPts val="0"/>
                        </a:spcAft>
                        <a:buNone/>
                      </a:pPr>
                      <a:r>
                        <a:rPr lang="nl-BE" sz="1800"/>
                        <a:t>1</a:t>
                      </a:r>
                      <a:endParaRPr sz="1800"/>
                    </a:p>
                  </a:txBody>
                  <a:tcPr marT="45725" marB="45725" marR="91450" marL="91450">
                    <a:solidFill>
                      <a:srgbClr val="BFBFBF"/>
                    </a:solidFill>
                  </a:tcPr>
                </a:tc>
              </a:tr>
            </a:tbl>
          </a:graphicData>
        </a:graphic>
      </p:graphicFrame>
      <p:sp>
        <p:nvSpPr>
          <p:cNvPr id="223" name="Google Shape;223;g334cb2e176d_0_9"/>
          <p:cNvSpPr txBox="1"/>
          <p:nvPr/>
        </p:nvSpPr>
        <p:spPr>
          <a:xfrm>
            <a:off x="5037350" y="1139550"/>
            <a:ext cx="5544600" cy="69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nl-BE" sz="2400">
                <a:solidFill>
                  <a:schemeClr val="dk1"/>
                </a:solidFill>
                <a:latin typeface="Calibri"/>
                <a:ea typeface="Calibri"/>
                <a:cs typeface="Calibri"/>
                <a:sym typeface="Calibri"/>
              </a:rPr>
              <a:t>benefit: </a:t>
            </a:r>
            <a:r>
              <a:rPr lang="nl-BE" sz="2400">
                <a:solidFill>
                  <a:srgbClr val="6D9EEB"/>
                </a:solidFill>
                <a:latin typeface="Calibri"/>
                <a:ea typeface="Calibri"/>
                <a:cs typeface="Calibri"/>
                <a:sym typeface="Calibri"/>
              </a:rPr>
              <a:t>0.3</a:t>
            </a:r>
            <a:r>
              <a:rPr lang="nl-BE" sz="2400">
                <a:solidFill>
                  <a:srgbClr val="C00000"/>
                </a:solidFill>
                <a:latin typeface="Calibri"/>
                <a:ea typeface="Calibri"/>
                <a:cs typeface="Calibri"/>
                <a:sym typeface="Calibri"/>
              </a:rPr>
              <a:t> </a:t>
            </a:r>
            <a:r>
              <a:rPr lang="nl-BE" sz="2400">
                <a:solidFill>
                  <a:schemeClr val="dk1"/>
                </a:solidFill>
                <a:latin typeface="Calibri"/>
                <a:ea typeface="Calibri"/>
                <a:cs typeface="Calibri"/>
                <a:sym typeface="Calibri"/>
              </a:rPr>
              <a:t>vs. </a:t>
            </a:r>
            <a:r>
              <a:rPr lang="nl-BE" sz="2400">
                <a:solidFill>
                  <a:schemeClr val="accent2"/>
                </a:solidFill>
                <a:latin typeface="Calibri"/>
                <a:ea typeface="Calibri"/>
                <a:cs typeface="Calibri"/>
                <a:sym typeface="Calibri"/>
              </a:rPr>
              <a:t>0.3</a:t>
            </a:r>
            <a:endParaRPr sz="2400">
              <a:solidFill>
                <a:schemeClr val="dk1"/>
              </a:solidFill>
              <a:latin typeface="Calibri"/>
              <a:ea typeface="Calibri"/>
              <a:cs typeface="Calibri"/>
              <a:sym typeface="Calibri"/>
            </a:endParaRPr>
          </a:p>
        </p:txBody>
      </p:sp>
      <p:sp>
        <p:nvSpPr>
          <p:cNvPr id="224" name="Google Shape;224;g334cb2e176d_0_9"/>
          <p:cNvSpPr txBox="1"/>
          <p:nvPr/>
        </p:nvSpPr>
        <p:spPr>
          <a:xfrm>
            <a:off x="5116450" y="5921025"/>
            <a:ext cx="5922300" cy="69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nl-BE" sz="2400">
                <a:solidFill>
                  <a:schemeClr val="dk1"/>
                </a:solidFill>
                <a:latin typeface="Calibri"/>
                <a:ea typeface="Calibri"/>
                <a:cs typeface="Calibri"/>
                <a:sym typeface="Calibri"/>
              </a:rPr>
              <a:t>unclear: </a:t>
            </a:r>
            <a:r>
              <a:rPr lang="nl-BE" sz="2400">
                <a:solidFill>
                  <a:srgbClr val="00B050"/>
                </a:solidFill>
                <a:latin typeface="Calibri"/>
                <a:ea typeface="Calibri"/>
                <a:cs typeface="Calibri"/>
                <a:sym typeface="Calibri"/>
              </a:rPr>
              <a:t>0.3</a:t>
            </a:r>
            <a:r>
              <a:rPr lang="nl-BE" sz="2400">
                <a:solidFill>
                  <a:schemeClr val="dk1"/>
                </a:solidFill>
                <a:latin typeface="Calibri"/>
                <a:ea typeface="Calibri"/>
                <a:cs typeface="Calibri"/>
                <a:sym typeface="Calibri"/>
              </a:rPr>
              <a:t> + </a:t>
            </a:r>
            <a:r>
              <a:rPr lang="nl-BE" sz="2400">
                <a:solidFill>
                  <a:srgbClr val="C00000"/>
                </a:solidFill>
                <a:latin typeface="Calibri"/>
                <a:ea typeface="Calibri"/>
                <a:cs typeface="Calibri"/>
                <a:sym typeface="Calibri"/>
              </a:rPr>
              <a:t>0.3</a:t>
            </a:r>
            <a:r>
              <a:rPr lang="nl-BE" sz="2400">
                <a:solidFill>
                  <a:schemeClr val="dk1"/>
                </a:solidFill>
                <a:latin typeface="Calibri"/>
                <a:ea typeface="Calibri"/>
                <a:cs typeface="Calibri"/>
                <a:sym typeface="Calibri"/>
              </a:rPr>
              <a:t> vs </a:t>
            </a:r>
            <a:r>
              <a:rPr lang="nl-BE" sz="2400">
                <a:solidFill>
                  <a:schemeClr val="accent2"/>
                </a:solidFill>
                <a:latin typeface="Calibri"/>
                <a:ea typeface="Calibri"/>
                <a:cs typeface="Calibri"/>
                <a:sym typeface="Calibri"/>
              </a:rPr>
              <a:t>0.6</a:t>
            </a:r>
            <a:endParaRPr sz="2400">
              <a:solidFill>
                <a:srgbClr val="C00000"/>
              </a:solidFill>
              <a:latin typeface="Calibri"/>
              <a:ea typeface="Calibri"/>
              <a:cs typeface="Calibri"/>
              <a:sym typeface="Calibri"/>
            </a:endParaRPr>
          </a:p>
        </p:txBody>
      </p:sp>
      <p:sp>
        <p:nvSpPr>
          <p:cNvPr id="225" name="Google Shape;225;g334cb2e176d_0_9"/>
          <p:cNvSpPr txBox="1"/>
          <p:nvPr/>
        </p:nvSpPr>
        <p:spPr>
          <a:xfrm>
            <a:off x="5116450" y="4081400"/>
            <a:ext cx="6906900" cy="109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nl-BE" sz="2400">
                <a:solidFill>
                  <a:schemeClr val="dk1"/>
                </a:solidFill>
                <a:latin typeface="Calibri"/>
                <a:ea typeface="Calibri"/>
                <a:cs typeface="Calibri"/>
                <a:sym typeface="Calibri"/>
              </a:rPr>
              <a:t>unclear: </a:t>
            </a:r>
            <a:r>
              <a:rPr lang="nl-BE" sz="2400">
                <a:solidFill>
                  <a:srgbClr val="00B050"/>
                </a:solidFill>
                <a:latin typeface="Calibri"/>
                <a:ea typeface="Calibri"/>
                <a:cs typeface="Calibri"/>
                <a:sym typeface="Calibri"/>
              </a:rPr>
              <a:t>0.15</a:t>
            </a:r>
            <a:r>
              <a:rPr lang="nl-BE" sz="2400">
                <a:solidFill>
                  <a:schemeClr val="accent4"/>
                </a:solidFill>
                <a:latin typeface="Calibri"/>
                <a:ea typeface="Calibri"/>
                <a:cs typeface="Calibri"/>
                <a:sym typeface="Calibri"/>
              </a:rPr>
              <a:t> </a:t>
            </a:r>
            <a:r>
              <a:rPr lang="nl-BE" sz="2400">
                <a:solidFill>
                  <a:schemeClr val="dk1"/>
                </a:solidFill>
                <a:latin typeface="Calibri"/>
                <a:ea typeface="Calibri"/>
                <a:cs typeface="Calibri"/>
                <a:sym typeface="Calibri"/>
              </a:rPr>
              <a:t>+</a:t>
            </a:r>
            <a:r>
              <a:rPr lang="nl-BE" sz="2400">
                <a:solidFill>
                  <a:schemeClr val="accent4"/>
                </a:solidFill>
                <a:latin typeface="Calibri"/>
                <a:ea typeface="Calibri"/>
                <a:cs typeface="Calibri"/>
                <a:sym typeface="Calibri"/>
              </a:rPr>
              <a:t> </a:t>
            </a:r>
            <a:r>
              <a:rPr lang="nl-BE" sz="2400">
                <a:solidFill>
                  <a:srgbClr val="6D9EEB"/>
                </a:solidFill>
                <a:latin typeface="Calibri"/>
                <a:ea typeface="Calibri"/>
                <a:cs typeface="Calibri"/>
                <a:sym typeface="Calibri"/>
              </a:rPr>
              <a:t>0.15</a:t>
            </a:r>
            <a:r>
              <a:rPr lang="nl-BE" sz="2400">
                <a:solidFill>
                  <a:schemeClr val="dk1"/>
                </a:solidFill>
                <a:latin typeface="Calibri"/>
                <a:ea typeface="Calibri"/>
                <a:cs typeface="Calibri"/>
                <a:sym typeface="Calibri"/>
              </a:rPr>
              <a:t> + </a:t>
            </a:r>
            <a:r>
              <a:rPr lang="nl-BE" sz="2400">
                <a:solidFill>
                  <a:srgbClr val="C00000"/>
                </a:solidFill>
                <a:latin typeface="Calibri"/>
                <a:ea typeface="Calibri"/>
                <a:cs typeface="Calibri"/>
                <a:sym typeface="Calibri"/>
              </a:rPr>
              <a:t>0.15 </a:t>
            </a:r>
            <a:r>
              <a:rPr lang="nl-BE" sz="2400">
                <a:solidFill>
                  <a:schemeClr val="dk1"/>
                </a:solidFill>
                <a:latin typeface="Calibri"/>
                <a:ea typeface="Calibri"/>
                <a:cs typeface="Calibri"/>
                <a:sym typeface="Calibri"/>
              </a:rPr>
              <a:t>vs </a:t>
            </a:r>
            <a:r>
              <a:rPr lang="nl-BE" sz="2400">
                <a:solidFill>
                  <a:schemeClr val="accent2"/>
                </a:solidFill>
                <a:latin typeface="Calibri"/>
                <a:ea typeface="Calibri"/>
                <a:cs typeface="Calibri"/>
                <a:sym typeface="Calibri"/>
              </a:rPr>
              <a:t>0.45</a:t>
            </a:r>
            <a:r>
              <a:rPr lang="nl-BE" sz="2400">
                <a:solidFill>
                  <a:srgbClr val="C00000"/>
                </a:solidFill>
                <a:latin typeface="Calibri"/>
                <a:ea typeface="Calibri"/>
                <a:cs typeface="Calibri"/>
                <a:sym typeface="Calibri"/>
              </a:rPr>
              <a:t> </a:t>
            </a:r>
            <a:endParaRPr sz="2400">
              <a:solidFill>
                <a:schemeClr val="dk1"/>
              </a:solidFill>
              <a:latin typeface="Calibri"/>
              <a:ea typeface="Calibri"/>
              <a:cs typeface="Calibri"/>
              <a:sym typeface="Calibri"/>
            </a:endParaRPr>
          </a:p>
        </p:txBody>
      </p:sp>
      <p:graphicFrame>
        <p:nvGraphicFramePr>
          <p:cNvPr id="226" name="Google Shape;226;g334cb2e176d_0_9"/>
          <p:cNvGraphicFramePr/>
          <p:nvPr/>
        </p:nvGraphicFramePr>
        <p:xfrm>
          <a:off x="647700" y="6461800"/>
          <a:ext cx="3000000" cy="3000000"/>
        </p:xfrm>
        <a:graphic>
          <a:graphicData uri="http://schemas.openxmlformats.org/drawingml/2006/table">
            <a:tbl>
              <a:tblPr>
                <a:noFill/>
                <a:tableStyleId>{14E8D491-AA0B-461B-BEC0-14F989818E9F}</a:tableStyleId>
              </a:tblPr>
              <a:tblGrid>
                <a:gridCol w="2571750"/>
                <a:gridCol w="2571750"/>
                <a:gridCol w="2571750"/>
                <a:gridCol w="2571750"/>
              </a:tblGrid>
              <a:tr h="381000">
                <a:tc>
                  <a:txBody>
                    <a:bodyPr/>
                    <a:lstStyle/>
                    <a:p>
                      <a:pPr indent="0" lvl="0" marL="0" rtl="0" algn="l">
                        <a:spcBef>
                          <a:spcPts val="0"/>
                        </a:spcBef>
                        <a:spcAft>
                          <a:spcPts val="0"/>
                        </a:spcAft>
                        <a:buNone/>
                      </a:pPr>
                      <a:r>
                        <a:rPr lang="nl-BE"/>
                        <a:t>- - - short life with toxicity</a:t>
                      </a:r>
                      <a:endParaRPr/>
                    </a:p>
                  </a:txBody>
                  <a:tcPr marT="91425" marB="91425" marR="91425" marL="91425">
                    <a:lnR cap="flat" cmpd="sng" w="9525">
                      <a:solidFill>
                        <a:srgbClr val="FF9900"/>
                      </a:solidFill>
                      <a:prstDash val="solid"/>
                      <a:round/>
                      <a:headEnd len="sm" w="sm" type="none"/>
                      <a:tailEnd len="sm" w="sm" type="none"/>
                    </a:lnR>
                    <a:solidFill>
                      <a:srgbClr val="C00000"/>
                    </a:solidFill>
                  </a:tcPr>
                </a:tc>
                <a:tc>
                  <a:txBody>
                    <a:bodyPr/>
                    <a:lstStyle/>
                    <a:p>
                      <a:pPr indent="0" lvl="0" marL="0" rtl="0" algn="l">
                        <a:spcBef>
                          <a:spcPts val="0"/>
                        </a:spcBef>
                        <a:spcAft>
                          <a:spcPts val="0"/>
                        </a:spcAft>
                        <a:buNone/>
                      </a:pPr>
                      <a:r>
                        <a:rPr lang="nl-BE"/>
                        <a:t>- short life without toxicity</a:t>
                      </a:r>
                      <a:endParaRPr/>
                    </a:p>
                  </a:txBody>
                  <a:tcPr marT="91425" marB="91425" marR="91425" marL="91425">
                    <a:lnL cap="flat" cmpd="sng" w="9525">
                      <a:solidFill>
                        <a:srgbClr val="FF9900"/>
                      </a:solidFill>
                      <a:prstDash val="solid"/>
                      <a:round/>
                      <a:headEnd len="sm" w="sm" type="none"/>
                      <a:tailEnd len="sm" w="sm" type="none"/>
                    </a:lnL>
                    <a:lnR cap="flat" cmpd="sng" w="9525">
                      <a:solidFill>
                        <a:srgbClr val="FF9900"/>
                      </a:solidFill>
                      <a:prstDash val="solid"/>
                      <a:round/>
                      <a:headEnd len="sm" w="sm" type="none"/>
                      <a:tailEnd len="sm" w="sm" type="none"/>
                    </a:lnR>
                    <a:lnT cap="flat" cmpd="sng" w="9525">
                      <a:solidFill>
                        <a:srgbClr val="FF9900"/>
                      </a:solidFill>
                      <a:prstDash val="solid"/>
                      <a:round/>
                      <a:headEnd len="sm" w="sm" type="none"/>
                      <a:tailEnd len="sm" w="sm" type="none"/>
                    </a:lnT>
                    <a:lnB cap="flat" cmpd="sng" w="9525">
                      <a:solidFill>
                        <a:srgbClr val="FF9900"/>
                      </a:solidFill>
                      <a:prstDash val="solid"/>
                      <a:round/>
                      <a:headEnd len="sm" w="sm" type="none"/>
                      <a:tailEnd len="sm" w="sm" type="none"/>
                    </a:lnB>
                    <a:solidFill>
                      <a:schemeClr val="accent2"/>
                    </a:solidFill>
                  </a:tcPr>
                </a:tc>
                <a:tc>
                  <a:txBody>
                    <a:bodyPr/>
                    <a:lstStyle/>
                    <a:p>
                      <a:pPr indent="0" lvl="0" marL="0" rtl="0" algn="l">
                        <a:spcBef>
                          <a:spcPts val="0"/>
                        </a:spcBef>
                        <a:spcAft>
                          <a:spcPts val="0"/>
                        </a:spcAft>
                        <a:buNone/>
                      </a:pPr>
                      <a:r>
                        <a:rPr lang="nl-BE"/>
                        <a:t>+ long life with toxicity</a:t>
                      </a:r>
                      <a:endParaRPr/>
                    </a:p>
                  </a:txBody>
                  <a:tcPr marT="91425" marB="91425" marR="91425" marL="91425">
                    <a:lnL cap="flat" cmpd="sng" w="9525">
                      <a:solidFill>
                        <a:srgbClr val="FF9900"/>
                      </a:solidFill>
                      <a:prstDash val="solid"/>
                      <a:round/>
                      <a:headEnd len="sm" w="sm" type="none"/>
                      <a:tailEnd len="sm" w="sm" type="none"/>
                    </a:lnL>
                    <a:solidFill>
                      <a:srgbClr val="6FA8DC"/>
                    </a:solidFill>
                  </a:tcPr>
                </a:tc>
                <a:tc>
                  <a:txBody>
                    <a:bodyPr/>
                    <a:lstStyle/>
                    <a:p>
                      <a:pPr indent="0" lvl="0" marL="0" rtl="0" algn="l">
                        <a:spcBef>
                          <a:spcPts val="0"/>
                        </a:spcBef>
                        <a:spcAft>
                          <a:spcPts val="0"/>
                        </a:spcAft>
                        <a:buNone/>
                      </a:pPr>
                      <a:r>
                        <a:rPr lang="nl-BE"/>
                        <a:t>+ + + long life without toxicity</a:t>
                      </a:r>
                      <a:endParaRPr/>
                    </a:p>
                  </a:txBody>
                  <a:tcPr marT="91425" marB="91425" marR="91425" marL="91425">
                    <a:lnB cap="flat" cmpd="sng" w="9525">
                      <a:solidFill>
                        <a:srgbClr val="00B050"/>
                      </a:solidFill>
                      <a:prstDash val="solid"/>
                      <a:round/>
                      <a:headEnd len="sm" w="sm" type="none"/>
                      <a:tailEnd len="sm" w="sm" type="none"/>
                    </a:lnB>
                    <a:solidFill>
                      <a:srgbClr val="00B050"/>
                    </a:solidFill>
                  </a:tcPr>
                </a:tc>
              </a:tr>
            </a:tbl>
          </a:graphicData>
        </a:graphic>
      </p:graphicFrame>
      <p:sp>
        <p:nvSpPr>
          <p:cNvPr id="227" name="Google Shape;227;g334cb2e176d_0_9"/>
          <p:cNvSpPr txBox="1"/>
          <p:nvPr>
            <p:ph type="title"/>
          </p:nvPr>
        </p:nvSpPr>
        <p:spPr>
          <a:xfrm>
            <a:off x="6370200" y="0"/>
            <a:ext cx="58218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nl-BE"/>
              <a:t>Benefit-Risk association</a:t>
            </a:r>
            <a:endParaRPr/>
          </a:p>
        </p:txBody>
      </p:sp>
      <p:sp>
        <p:nvSpPr>
          <p:cNvPr id="228" name="Google Shape;228;g334cb2e176d_0_9"/>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nl-BE"/>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2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4400"/>
              <a:buFont typeface="Calibri"/>
              <a:buNone/>
            </a:pPr>
            <a:r>
              <a:rPr lang="nl-BE"/>
              <a:t>Sensible Benefit-Risk analyses</a:t>
            </a:r>
            <a:endParaRPr/>
          </a:p>
        </p:txBody>
      </p:sp>
      <p:sp>
        <p:nvSpPr>
          <p:cNvPr id="234" name="Google Shape;234;p25"/>
          <p:cNvSpPr txBox="1"/>
          <p:nvPr/>
        </p:nvSpPr>
        <p:spPr>
          <a:xfrm>
            <a:off x="599125" y="1576725"/>
            <a:ext cx="10406100" cy="4525200"/>
          </a:xfrm>
          <a:prstGeom prst="rect">
            <a:avLst/>
          </a:prstGeom>
          <a:noFill/>
          <a:ln>
            <a:noFill/>
          </a:ln>
        </p:spPr>
        <p:txBody>
          <a:bodyPr anchorCtr="0" anchor="t" bIns="45700" lIns="91425" spcFirstLastPara="1" rIns="91425" wrap="square" tIns="45700">
            <a:spAutoFit/>
          </a:bodyPr>
          <a:lstStyle/>
          <a:p>
            <a:pPr indent="-257175" lvl="0" marL="257175" marR="0" rtl="0" algn="l">
              <a:spcBef>
                <a:spcPts val="0"/>
              </a:spcBef>
              <a:spcAft>
                <a:spcPts val="0"/>
              </a:spcAft>
              <a:buClr>
                <a:schemeClr val="dk1"/>
              </a:buClr>
              <a:buSzPts val="2400"/>
              <a:buFont typeface="Arial"/>
              <a:buChar char="•"/>
            </a:pPr>
            <a:r>
              <a:rPr lang="nl-BE" sz="2400">
                <a:solidFill>
                  <a:schemeClr val="dk1"/>
                </a:solidFill>
                <a:latin typeface="Calibri"/>
                <a:ea typeface="Calibri"/>
                <a:cs typeface="Calibri"/>
                <a:sym typeface="Calibri"/>
              </a:rPr>
              <a:t>B</a:t>
            </a:r>
            <a:r>
              <a:rPr lang="nl-BE" sz="2400">
                <a:solidFill>
                  <a:schemeClr val="dk1"/>
                </a:solidFill>
                <a:latin typeface="Calibri"/>
                <a:ea typeface="Calibri"/>
                <a:cs typeface="Calibri"/>
                <a:sym typeface="Calibri"/>
              </a:rPr>
              <a:t>enefit-risk balance depends on the association between response and toxicity</a:t>
            </a:r>
            <a:endParaRPr sz="2400">
              <a:solidFill>
                <a:schemeClr val="dk1"/>
              </a:solidFill>
              <a:latin typeface="Calibri"/>
              <a:ea typeface="Calibri"/>
              <a:cs typeface="Calibri"/>
              <a:sym typeface="Calibri"/>
            </a:endParaRPr>
          </a:p>
          <a:p>
            <a:pPr indent="0" lvl="0" marL="457200" marR="0" rtl="0" algn="l">
              <a:spcBef>
                <a:spcPts val="0"/>
              </a:spcBef>
              <a:spcAft>
                <a:spcPts val="0"/>
              </a:spcAft>
              <a:buNone/>
            </a:pPr>
            <a:r>
              <a:t/>
            </a:r>
            <a:endParaRPr sz="2400">
              <a:solidFill>
                <a:schemeClr val="dk1"/>
              </a:solidFill>
              <a:latin typeface="Calibri"/>
              <a:ea typeface="Calibri"/>
              <a:cs typeface="Calibri"/>
              <a:sym typeface="Calibri"/>
            </a:endParaRPr>
          </a:p>
          <a:p>
            <a:pPr indent="-257175" lvl="0" marL="257175" marR="0" rtl="0" algn="l">
              <a:spcBef>
                <a:spcPts val="0"/>
              </a:spcBef>
              <a:spcAft>
                <a:spcPts val="0"/>
              </a:spcAft>
              <a:buClr>
                <a:schemeClr val="dk1"/>
              </a:buClr>
              <a:buSzPts val="2400"/>
              <a:buFont typeface="Arial"/>
              <a:buChar char="•"/>
            </a:pPr>
            <a:r>
              <a:rPr lang="nl-BE" sz="2400">
                <a:solidFill>
                  <a:schemeClr val="dk1"/>
                </a:solidFill>
                <a:latin typeface="Calibri"/>
                <a:ea typeface="Calibri"/>
                <a:cs typeface="Calibri"/>
                <a:sym typeface="Calibri"/>
              </a:rPr>
              <a:t>T</a:t>
            </a:r>
            <a:r>
              <a:rPr lang="nl-BE" sz="2400">
                <a:solidFill>
                  <a:schemeClr val="dk1"/>
                </a:solidFill>
                <a:latin typeface="Calibri"/>
                <a:ea typeface="Calibri"/>
                <a:cs typeface="Calibri"/>
                <a:sym typeface="Calibri"/>
              </a:rPr>
              <a:t>raditional (marginal) analysis ignore this association</a:t>
            </a:r>
            <a:endParaRPr sz="2400">
              <a:solidFill>
                <a:schemeClr val="dk1"/>
              </a:solidFill>
              <a:latin typeface="Calibri"/>
              <a:ea typeface="Calibri"/>
              <a:cs typeface="Calibri"/>
              <a:sym typeface="Calibri"/>
            </a:endParaRPr>
          </a:p>
          <a:p>
            <a:pPr indent="0" lvl="0" marL="457200" rtl="0" algn="l">
              <a:spcBef>
                <a:spcPts val="0"/>
              </a:spcBef>
              <a:spcAft>
                <a:spcPts val="0"/>
              </a:spcAft>
              <a:buNone/>
            </a:pPr>
            <a:r>
              <a:rPr lang="nl-BE" sz="2400">
                <a:solidFill>
                  <a:schemeClr val="dk1"/>
                </a:solidFill>
                <a:latin typeface="Calibri"/>
                <a:ea typeface="Calibri"/>
                <a:cs typeface="Calibri"/>
                <a:sym typeface="Calibri"/>
              </a:rPr>
              <a:t>- marginal benefits and marginal risks cannot be combined (without strong assumptions)</a:t>
            </a:r>
            <a:endParaRPr sz="2400">
              <a:solidFill>
                <a:schemeClr val="dk1"/>
              </a:solidFill>
              <a:latin typeface="Calibri"/>
              <a:ea typeface="Calibri"/>
              <a:cs typeface="Calibri"/>
              <a:sym typeface="Calibri"/>
            </a:endParaRPr>
          </a:p>
          <a:p>
            <a:pPr indent="0" lvl="0" marL="457200" rtl="0" algn="l">
              <a:spcBef>
                <a:spcPts val="0"/>
              </a:spcBef>
              <a:spcAft>
                <a:spcPts val="0"/>
              </a:spcAft>
              <a:buNone/>
            </a:pPr>
            <a:r>
              <a:rPr lang="nl-BE" sz="2400">
                <a:solidFill>
                  <a:schemeClr val="dk1"/>
                </a:solidFill>
                <a:latin typeface="Calibri"/>
                <a:ea typeface="Calibri"/>
                <a:cs typeface="Calibri"/>
                <a:sym typeface="Calibri"/>
              </a:rPr>
              <a:t>- interpretation of the results is difficult</a:t>
            </a:r>
            <a:endParaRPr sz="2400">
              <a:solidFill>
                <a:schemeClr val="dk1"/>
              </a:solidFill>
              <a:latin typeface="Calibri"/>
              <a:ea typeface="Calibri"/>
              <a:cs typeface="Calibri"/>
              <a:sym typeface="Calibri"/>
            </a:endParaRPr>
          </a:p>
          <a:p>
            <a:pPr indent="0" lvl="0" marL="457200" marR="0" rtl="0" algn="l">
              <a:spcBef>
                <a:spcPts val="0"/>
              </a:spcBef>
              <a:spcAft>
                <a:spcPts val="0"/>
              </a:spcAft>
              <a:buNone/>
            </a:pPr>
            <a:r>
              <a:t/>
            </a:r>
            <a:endParaRPr sz="2400">
              <a:solidFill>
                <a:schemeClr val="dk1"/>
              </a:solidFill>
              <a:latin typeface="Calibri"/>
              <a:ea typeface="Calibri"/>
              <a:cs typeface="Calibri"/>
              <a:sym typeface="Calibri"/>
            </a:endParaRPr>
          </a:p>
          <a:p>
            <a:pPr indent="-257175" lvl="0" marL="257175" marR="0" rtl="0" algn="l">
              <a:spcBef>
                <a:spcPts val="0"/>
              </a:spcBef>
              <a:spcAft>
                <a:spcPts val="0"/>
              </a:spcAft>
              <a:buClr>
                <a:schemeClr val="dk1"/>
              </a:buClr>
              <a:buSzPts val="2400"/>
              <a:buFont typeface="Arial"/>
              <a:buChar char="•"/>
            </a:pPr>
            <a:r>
              <a:rPr lang="nl-BE" sz="2400">
                <a:solidFill>
                  <a:schemeClr val="dk1"/>
                </a:solidFill>
                <a:latin typeface="Calibri"/>
                <a:ea typeface="Calibri"/>
                <a:cs typeface="Calibri"/>
                <a:sym typeface="Calibri"/>
              </a:rPr>
              <a:t>Upon deciding on a hierarchy of outcomes, e.g.:</a:t>
            </a:r>
            <a:endParaRPr sz="24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a:p>
            <a:pPr indent="0" lvl="0" marL="0" marR="0" rtl="0" algn="l">
              <a:spcBef>
                <a:spcPts val="0"/>
              </a:spcBef>
              <a:spcAft>
                <a:spcPts val="0"/>
              </a:spcAft>
              <a:buNone/>
            </a:pPr>
            <a:r>
              <a:rPr lang="nl-BE" sz="2400">
                <a:solidFill>
                  <a:schemeClr val="dk1"/>
                </a:solidFill>
                <a:latin typeface="Calibri"/>
                <a:ea typeface="Calibri"/>
                <a:cs typeface="Calibri"/>
                <a:sym typeface="Calibri"/>
              </a:rPr>
              <a:t>a joint analysis of the benefit and the risk will provide value information.</a:t>
            </a:r>
            <a:endParaRPr sz="2400">
              <a:solidFill>
                <a:schemeClr val="dk1"/>
              </a:solidFill>
              <a:latin typeface="Calibri"/>
              <a:ea typeface="Calibri"/>
              <a:cs typeface="Calibri"/>
              <a:sym typeface="Calibri"/>
            </a:endParaRPr>
          </a:p>
          <a:p>
            <a:pPr indent="0" lvl="0" marL="457200" marR="0" rtl="0" algn="l">
              <a:spcBef>
                <a:spcPts val="0"/>
              </a:spcBef>
              <a:spcAft>
                <a:spcPts val="0"/>
              </a:spcAft>
              <a:buNone/>
            </a:pPr>
            <a:r>
              <a:t/>
            </a:r>
            <a:endParaRPr sz="2400">
              <a:solidFill>
                <a:schemeClr val="dk1"/>
              </a:solidFill>
              <a:latin typeface="Calibri"/>
              <a:ea typeface="Calibri"/>
              <a:cs typeface="Calibri"/>
              <a:sym typeface="Calibri"/>
            </a:endParaRPr>
          </a:p>
        </p:txBody>
      </p:sp>
      <p:graphicFrame>
        <p:nvGraphicFramePr>
          <p:cNvPr id="235" name="Google Shape;235;p25"/>
          <p:cNvGraphicFramePr/>
          <p:nvPr/>
        </p:nvGraphicFramePr>
        <p:xfrm>
          <a:off x="658675" y="4697375"/>
          <a:ext cx="3000000" cy="3000000"/>
        </p:xfrm>
        <a:graphic>
          <a:graphicData uri="http://schemas.openxmlformats.org/drawingml/2006/table">
            <a:tbl>
              <a:tblPr>
                <a:noFill/>
                <a:tableStyleId>{14E8D491-AA0B-461B-BEC0-14F989818E9F}</a:tableStyleId>
              </a:tblPr>
              <a:tblGrid>
                <a:gridCol w="2571750"/>
                <a:gridCol w="2571750"/>
                <a:gridCol w="2571750"/>
                <a:gridCol w="2571750"/>
              </a:tblGrid>
              <a:tr h="381000">
                <a:tc>
                  <a:txBody>
                    <a:bodyPr/>
                    <a:lstStyle/>
                    <a:p>
                      <a:pPr indent="0" lvl="0" marL="0" rtl="0" algn="l">
                        <a:spcBef>
                          <a:spcPts val="0"/>
                        </a:spcBef>
                        <a:spcAft>
                          <a:spcPts val="0"/>
                        </a:spcAft>
                        <a:buNone/>
                      </a:pPr>
                      <a:r>
                        <a:rPr lang="nl-BE"/>
                        <a:t>- - - short life with toxicity</a:t>
                      </a:r>
                      <a:endParaRPr/>
                    </a:p>
                  </a:txBody>
                  <a:tcPr marT="91425" marB="91425" marR="91425" marL="91425">
                    <a:lnR cap="flat" cmpd="sng" w="9525">
                      <a:solidFill>
                        <a:srgbClr val="FF9900"/>
                      </a:solidFill>
                      <a:prstDash val="solid"/>
                      <a:round/>
                      <a:headEnd len="sm" w="sm" type="none"/>
                      <a:tailEnd len="sm" w="sm" type="none"/>
                    </a:lnR>
                    <a:solidFill>
                      <a:srgbClr val="C00000"/>
                    </a:solidFill>
                  </a:tcPr>
                </a:tc>
                <a:tc>
                  <a:txBody>
                    <a:bodyPr/>
                    <a:lstStyle/>
                    <a:p>
                      <a:pPr indent="0" lvl="0" marL="0" rtl="0" algn="l">
                        <a:spcBef>
                          <a:spcPts val="0"/>
                        </a:spcBef>
                        <a:spcAft>
                          <a:spcPts val="0"/>
                        </a:spcAft>
                        <a:buNone/>
                      </a:pPr>
                      <a:r>
                        <a:rPr lang="nl-BE"/>
                        <a:t>- short life without toxicity</a:t>
                      </a:r>
                      <a:endParaRPr/>
                    </a:p>
                  </a:txBody>
                  <a:tcPr marT="91425" marB="91425" marR="91425" marL="91425">
                    <a:lnL cap="flat" cmpd="sng" w="9525">
                      <a:solidFill>
                        <a:srgbClr val="FF9900"/>
                      </a:solidFill>
                      <a:prstDash val="solid"/>
                      <a:round/>
                      <a:headEnd len="sm" w="sm" type="none"/>
                      <a:tailEnd len="sm" w="sm" type="none"/>
                    </a:lnL>
                    <a:lnR cap="flat" cmpd="sng" w="9525">
                      <a:solidFill>
                        <a:srgbClr val="FF9900"/>
                      </a:solidFill>
                      <a:prstDash val="solid"/>
                      <a:round/>
                      <a:headEnd len="sm" w="sm" type="none"/>
                      <a:tailEnd len="sm" w="sm" type="none"/>
                    </a:lnR>
                    <a:lnT cap="flat" cmpd="sng" w="9525">
                      <a:solidFill>
                        <a:srgbClr val="FF9900"/>
                      </a:solidFill>
                      <a:prstDash val="solid"/>
                      <a:round/>
                      <a:headEnd len="sm" w="sm" type="none"/>
                      <a:tailEnd len="sm" w="sm" type="none"/>
                    </a:lnT>
                    <a:lnB cap="flat" cmpd="sng" w="9525">
                      <a:solidFill>
                        <a:srgbClr val="FF9900"/>
                      </a:solidFill>
                      <a:prstDash val="solid"/>
                      <a:round/>
                      <a:headEnd len="sm" w="sm" type="none"/>
                      <a:tailEnd len="sm" w="sm" type="none"/>
                    </a:lnB>
                    <a:solidFill>
                      <a:schemeClr val="accent2"/>
                    </a:solidFill>
                  </a:tcPr>
                </a:tc>
                <a:tc>
                  <a:txBody>
                    <a:bodyPr/>
                    <a:lstStyle/>
                    <a:p>
                      <a:pPr indent="0" lvl="0" marL="0" rtl="0" algn="l">
                        <a:spcBef>
                          <a:spcPts val="0"/>
                        </a:spcBef>
                        <a:spcAft>
                          <a:spcPts val="0"/>
                        </a:spcAft>
                        <a:buNone/>
                      </a:pPr>
                      <a:r>
                        <a:rPr lang="nl-BE"/>
                        <a:t>+ long life with toxicity</a:t>
                      </a:r>
                      <a:endParaRPr/>
                    </a:p>
                  </a:txBody>
                  <a:tcPr marT="91425" marB="91425" marR="91425" marL="91425">
                    <a:lnL cap="flat" cmpd="sng" w="9525">
                      <a:solidFill>
                        <a:srgbClr val="FF9900"/>
                      </a:solidFill>
                      <a:prstDash val="solid"/>
                      <a:round/>
                      <a:headEnd len="sm" w="sm" type="none"/>
                      <a:tailEnd len="sm" w="sm" type="none"/>
                    </a:lnL>
                    <a:solidFill>
                      <a:srgbClr val="6FA8DC"/>
                    </a:solidFill>
                  </a:tcPr>
                </a:tc>
                <a:tc>
                  <a:txBody>
                    <a:bodyPr/>
                    <a:lstStyle/>
                    <a:p>
                      <a:pPr indent="0" lvl="0" marL="0" rtl="0" algn="l">
                        <a:spcBef>
                          <a:spcPts val="0"/>
                        </a:spcBef>
                        <a:spcAft>
                          <a:spcPts val="0"/>
                        </a:spcAft>
                        <a:buNone/>
                      </a:pPr>
                      <a:r>
                        <a:rPr lang="nl-BE"/>
                        <a:t>+ + + long life without toxicity</a:t>
                      </a:r>
                      <a:endParaRPr/>
                    </a:p>
                  </a:txBody>
                  <a:tcPr marT="91425" marB="91425" marR="91425" marL="91425">
                    <a:lnB cap="flat" cmpd="sng" w="9525">
                      <a:solidFill>
                        <a:srgbClr val="00B050"/>
                      </a:solidFill>
                      <a:prstDash val="solid"/>
                      <a:round/>
                      <a:headEnd len="sm" w="sm" type="none"/>
                      <a:tailEnd len="sm" w="sm" type="none"/>
                    </a:lnB>
                    <a:solidFill>
                      <a:srgbClr val="00B050"/>
                    </a:solidFill>
                  </a:tcPr>
                </a:tc>
              </a:tr>
            </a:tbl>
          </a:graphicData>
        </a:graphic>
      </p:graphicFrame>
      <p:sp>
        <p:nvSpPr>
          <p:cNvPr id="236" name="Google Shape;236;p25"/>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nl-BE"/>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15"/>
          <p:cNvSpPr txBox="1"/>
          <p:nvPr>
            <p:ph type="title"/>
          </p:nvPr>
        </p:nvSpPr>
        <p:spPr>
          <a:xfrm>
            <a:off x="130277" y="178312"/>
            <a:ext cx="11916411"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200"/>
              <a:buFont typeface="Calibri"/>
              <a:buNone/>
            </a:pPr>
            <a:r>
              <a:rPr lang="nl-BE" sz="4200"/>
              <a:t>3. Multivariate outcomes of different types</a:t>
            </a:r>
            <a:endParaRPr/>
          </a:p>
        </p:txBody>
      </p:sp>
      <p:sp>
        <p:nvSpPr>
          <p:cNvPr id="243" name="Google Shape;243;p15"/>
          <p:cNvSpPr txBox="1"/>
          <p:nvPr/>
        </p:nvSpPr>
        <p:spPr>
          <a:xfrm>
            <a:off x="850353" y="1303283"/>
            <a:ext cx="10960510" cy="4351338"/>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90000"/>
              </a:lnSpc>
              <a:spcBef>
                <a:spcPts val="0"/>
              </a:spcBef>
              <a:spcAft>
                <a:spcPts val="0"/>
              </a:spcAft>
              <a:buClr>
                <a:schemeClr val="dk1"/>
              </a:buClr>
              <a:buSzPts val="2800"/>
              <a:buFont typeface="Arial"/>
              <a:buChar char="•"/>
            </a:pPr>
            <a:r>
              <a:rPr lang="nl-BE" sz="2800">
                <a:solidFill>
                  <a:schemeClr val="dk1"/>
                </a:solidFill>
                <a:latin typeface="Calibri"/>
                <a:ea typeface="Calibri"/>
                <a:cs typeface="Calibri"/>
                <a:sym typeface="Calibri"/>
              </a:rPr>
              <a:t>Rare skin disease: Epidermolysis bullosa simplex</a:t>
            </a:r>
            <a:endParaRPr/>
          </a:p>
          <a:p>
            <a:pPr indent="-228600" lvl="0" marL="228600" marR="0" rtl="0" algn="l">
              <a:lnSpc>
                <a:spcPct val="90000"/>
              </a:lnSpc>
              <a:spcBef>
                <a:spcPts val="1000"/>
              </a:spcBef>
              <a:spcAft>
                <a:spcPts val="0"/>
              </a:spcAft>
              <a:buClr>
                <a:schemeClr val="dk1"/>
              </a:buClr>
              <a:buSzPts val="2800"/>
              <a:buFont typeface="Arial"/>
              <a:buChar char="•"/>
            </a:pPr>
            <a:r>
              <a:rPr lang="nl-BE" sz="2800">
                <a:solidFill>
                  <a:schemeClr val="dk1"/>
                </a:solidFill>
                <a:latin typeface="Calibri"/>
                <a:ea typeface="Calibri"/>
                <a:cs typeface="Calibri"/>
                <a:sym typeface="Calibri"/>
              </a:rPr>
              <a:t>Formation of blisters under low mechanical stress</a:t>
            </a:r>
            <a:endParaRPr/>
          </a:p>
          <a:p>
            <a:pPr indent="-228600" lvl="0" marL="228600" marR="0" rtl="0" algn="l">
              <a:lnSpc>
                <a:spcPct val="90000"/>
              </a:lnSpc>
              <a:spcBef>
                <a:spcPts val="1000"/>
              </a:spcBef>
              <a:spcAft>
                <a:spcPts val="0"/>
              </a:spcAft>
              <a:buClr>
                <a:schemeClr val="dk1"/>
              </a:buClr>
              <a:buSzPts val="2800"/>
              <a:buFont typeface="Arial"/>
              <a:buChar char="•"/>
            </a:pPr>
            <a:r>
              <a:rPr lang="nl-BE" sz="2800">
                <a:solidFill>
                  <a:schemeClr val="dk1"/>
                </a:solidFill>
                <a:latin typeface="Calibri"/>
                <a:ea typeface="Calibri"/>
                <a:cs typeface="Calibri"/>
                <a:sym typeface="Calibri"/>
              </a:rPr>
              <a:t>16 pediatric subjects treated with placebo and diacerin cream in a longitudinal cross-over trial</a:t>
            </a:r>
            <a:endParaRPr/>
          </a:p>
          <a:p>
            <a:pPr indent="0" lvl="0" marL="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p:txBody>
      </p:sp>
      <p:sp>
        <p:nvSpPr>
          <p:cNvPr id="244" name="Google Shape;244;p15"/>
          <p:cNvSpPr txBox="1"/>
          <p:nvPr/>
        </p:nvSpPr>
        <p:spPr>
          <a:xfrm>
            <a:off x="7776134" y="6471953"/>
            <a:ext cx="4083000" cy="338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nl-BE" sz="1600">
                <a:solidFill>
                  <a:schemeClr val="dk1"/>
                </a:solidFill>
                <a:latin typeface="Calibri"/>
                <a:ea typeface="Calibri"/>
                <a:cs typeface="Calibri"/>
                <a:sym typeface="Calibri"/>
              </a:rPr>
              <a:t>Wally et al. J Am Acad Dermato  (2018)</a:t>
            </a:r>
            <a:endParaRPr/>
          </a:p>
        </p:txBody>
      </p:sp>
      <p:pic>
        <p:nvPicPr>
          <p:cNvPr id="245" name="Google Shape;245;p15"/>
          <p:cNvPicPr preferRelativeResize="0"/>
          <p:nvPr/>
        </p:nvPicPr>
        <p:blipFill rotWithShape="1">
          <a:blip r:embed="rId3">
            <a:alphaModFix/>
          </a:blip>
          <a:srcRect b="0" l="0" r="0" t="0"/>
          <a:stretch/>
        </p:blipFill>
        <p:spPr>
          <a:xfrm>
            <a:off x="850353" y="3268135"/>
            <a:ext cx="9753153" cy="2930271"/>
          </a:xfrm>
          <a:prstGeom prst="rect">
            <a:avLst/>
          </a:prstGeom>
          <a:noFill/>
          <a:ln>
            <a:noFill/>
          </a:ln>
        </p:spPr>
      </p:pic>
      <p:sp>
        <p:nvSpPr>
          <p:cNvPr id="246" name="Google Shape;246;p15"/>
          <p:cNvSpPr txBox="1"/>
          <p:nvPr>
            <p:ph idx="12" type="sldNum"/>
          </p:nvPr>
        </p:nvSpPr>
        <p:spPr>
          <a:xfrm>
            <a:off x="8645050" y="63448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nl-BE"/>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3">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3">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3">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3">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16"/>
          <p:cNvSpPr txBox="1"/>
          <p:nvPr/>
        </p:nvSpPr>
        <p:spPr>
          <a:xfrm>
            <a:off x="380340" y="333696"/>
            <a:ext cx="11154320" cy="1325563"/>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4400"/>
              <a:buFont typeface="Calibri"/>
              <a:buNone/>
            </a:pPr>
            <a:r>
              <a:rPr lang="nl-BE" sz="4400">
                <a:solidFill>
                  <a:schemeClr val="dk1"/>
                </a:solidFill>
                <a:latin typeface="Calibri"/>
                <a:ea typeface="Calibri"/>
                <a:cs typeface="Calibri"/>
                <a:sym typeface="Calibri"/>
              </a:rPr>
              <a:t>Inconclusive results - primary endpoint analysis</a:t>
            </a:r>
            <a:endParaRPr sz="4400">
              <a:solidFill>
                <a:schemeClr val="dk1"/>
              </a:solidFill>
              <a:latin typeface="Calibri"/>
              <a:ea typeface="Calibri"/>
              <a:cs typeface="Calibri"/>
              <a:sym typeface="Calibri"/>
            </a:endParaRPr>
          </a:p>
        </p:txBody>
      </p:sp>
      <p:sp>
        <p:nvSpPr>
          <p:cNvPr id="253" name="Google Shape;253;p16"/>
          <p:cNvSpPr txBox="1"/>
          <p:nvPr/>
        </p:nvSpPr>
        <p:spPr>
          <a:xfrm>
            <a:off x="909023" y="1253331"/>
            <a:ext cx="10960510" cy="4351338"/>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90000"/>
              </a:lnSpc>
              <a:spcBef>
                <a:spcPts val="0"/>
              </a:spcBef>
              <a:spcAft>
                <a:spcPts val="0"/>
              </a:spcAft>
              <a:buClr>
                <a:schemeClr val="dk1"/>
              </a:buClr>
              <a:buSzPts val="2800"/>
              <a:buFont typeface="Arial"/>
              <a:buChar char="•"/>
            </a:pPr>
            <a:r>
              <a:rPr lang="nl-BE" sz="2800" u="sng">
                <a:solidFill>
                  <a:schemeClr val="dk1"/>
                </a:solidFill>
                <a:latin typeface="Calibri"/>
                <a:ea typeface="Calibri"/>
                <a:cs typeface="Calibri"/>
                <a:sym typeface="Calibri"/>
              </a:rPr>
              <a:t>Primary endpoint</a:t>
            </a:r>
            <a:r>
              <a:rPr lang="nl-BE" sz="2800">
                <a:solidFill>
                  <a:schemeClr val="dk1"/>
                </a:solidFill>
                <a:latin typeface="Calibri"/>
                <a:ea typeface="Calibri"/>
                <a:cs typeface="Calibri"/>
                <a:sym typeface="Calibri"/>
              </a:rPr>
              <a:t>: </a:t>
            </a:r>
            <a:endParaRPr/>
          </a:p>
          <a:p>
            <a:pPr indent="-228600" lvl="1" marL="685800" marR="0" rtl="0" algn="l">
              <a:lnSpc>
                <a:spcPct val="90000"/>
              </a:lnSpc>
              <a:spcBef>
                <a:spcPts val="500"/>
              </a:spcBef>
              <a:spcAft>
                <a:spcPts val="0"/>
              </a:spcAft>
              <a:buClr>
                <a:schemeClr val="dk1"/>
              </a:buClr>
              <a:buSzPts val="2400"/>
              <a:buFont typeface="Arial"/>
              <a:buChar char="•"/>
            </a:pPr>
            <a:r>
              <a:rPr b="0" i="0" lang="nl-BE" sz="2400" u="none" cap="none" strike="noStrike">
                <a:solidFill>
                  <a:schemeClr val="dk1"/>
                </a:solidFill>
                <a:latin typeface="Calibri"/>
                <a:ea typeface="Calibri"/>
                <a:cs typeface="Calibri"/>
                <a:sym typeface="Calibri"/>
              </a:rPr>
              <a:t>&gt;40% reduction in blisters compared to baseline (binary outcome ) at week 4</a:t>
            </a:r>
            <a:endParaRPr/>
          </a:p>
          <a:p>
            <a:pPr indent="-228600" lvl="1" marL="685800" marR="0" rtl="0" algn="l">
              <a:lnSpc>
                <a:spcPct val="90000"/>
              </a:lnSpc>
              <a:spcBef>
                <a:spcPts val="500"/>
              </a:spcBef>
              <a:spcAft>
                <a:spcPts val="0"/>
              </a:spcAft>
              <a:buClr>
                <a:schemeClr val="dk1"/>
              </a:buClr>
              <a:buSzPts val="2400"/>
              <a:buFont typeface="Arial"/>
              <a:buChar char="•"/>
            </a:pPr>
            <a:r>
              <a:rPr b="0" i="0" lang="nl-BE" sz="2400" u="none" cap="none" strike="noStrike">
                <a:solidFill>
                  <a:schemeClr val="dk1"/>
                </a:solidFill>
                <a:latin typeface="Calibri"/>
                <a:ea typeface="Calibri"/>
                <a:cs typeface="Calibri"/>
                <a:sym typeface="Calibri"/>
              </a:rPr>
              <a:t>Barnard test (~Fisher exact test 2x2 table) per treatment period</a:t>
            </a:r>
            <a:endParaRPr b="0" i="0" sz="2400" u="none" cap="none" strike="noStrike">
              <a:solidFill>
                <a:schemeClr val="dk1"/>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p:txBody>
      </p:sp>
      <p:sp>
        <p:nvSpPr>
          <p:cNvPr id="254" name="Google Shape;254;p16"/>
          <p:cNvSpPr txBox="1"/>
          <p:nvPr/>
        </p:nvSpPr>
        <p:spPr>
          <a:xfrm>
            <a:off x="5741113" y="5706152"/>
            <a:ext cx="709773" cy="390771"/>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55" name="Google Shape;255;p16"/>
          <p:cNvPicPr preferRelativeResize="0"/>
          <p:nvPr/>
        </p:nvPicPr>
        <p:blipFill>
          <a:blip r:embed="rId3">
            <a:alphaModFix/>
          </a:blip>
          <a:stretch>
            <a:fillRect/>
          </a:stretch>
        </p:blipFill>
        <p:spPr>
          <a:xfrm>
            <a:off x="1051500" y="2580748"/>
            <a:ext cx="9690524" cy="3232400"/>
          </a:xfrm>
          <a:prstGeom prst="rect">
            <a:avLst/>
          </a:prstGeom>
          <a:noFill/>
          <a:ln>
            <a:noFill/>
          </a:ln>
        </p:spPr>
      </p:pic>
      <p:sp>
        <p:nvSpPr>
          <p:cNvPr id="256" name="Google Shape;256;p16"/>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nl-BE"/>
              <a:t>‹#›</a:t>
            </a:fld>
            <a:endParaRPr/>
          </a:p>
        </p:txBody>
      </p:sp>
      <p:sp>
        <p:nvSpPr>
          <p:cNvPr id="257" name="Google Shape;257;p16"/>
          <p:cNvSpPr txBox="1"/>
          <p:nvPr/>
        </p:nvSpPr>
        <p:spPr>
          <a:xfrm>
            <a:off x="7776134" y="6471953"/>
            <a:ext cx="4083000" cy="338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nl-BE" sz="1600">
                <a:solidFill>
                  <a:schemeClr val="dk1"/>
                </a:solidFill>
                <a:latin typeface="Calibri"/>
                <a:ea typeface="Calibri"/>
                <a:cs typeface="Calibri"/>
                <a:sym typeface="Calibri"/>
              </a:rPr>
              <a:t>Wally et al. J Am Acad Dermato  (2018)</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17"/>
          <p:cNvSpPr txBox="1"/>
          <p:nvPr/>
        </p:nvSpPr>
        <p:spPr>
          <a:xfrm>
            <a:off x="8857695" y="6201094"/>
            <a:ext cx="33414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nl-BE" sz="1400">
                <a:solidFill>
                  <a:schemeClr val="dk1"/>
                </a:solidFill>
                <a:latin typeface="Calibri"/>
                <a:ea typeface="Calibri"/>
                <a:cs typeface="Calibri"/>
                <a:sym typeface="Calibri"/>
              </a:rPr>
              <a:t>Wally et al. . J Am Acad Dermato  (2018)</a:t>
            </a:r>
            <a:endParaRPr b="0" i="1" sz="14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Calibri"/>
              <a:buNone/>
            </a:pPr>
            <a:r>
              <a:rPr i="1" lang="nl-BE" sz="1400">
                <a:solidFill>
                  <a:srgbClr val="000000"/>
                </a:solidFill>
                <a:latin typeface="Calibri"/>
                <a:ea typeface="Calibri"/>
                <a:cs typeface="Calibri"/>
                <a:sym typeface="Calibri"/>
              </a:rPr>
              <a:t>Verbeeck et al. OJRD (2023)</a:t>
            </a:r>
            <a:endParaRPr b="0" i="1" sz="1400" u="none" cap="none" strike="noStrike">
              <a:solidFill>
                <a:srgbClr val="000000"/>
              </a:solidFill>
              <a:latin typeface="Calibri"/>
              <a:ea typeface="Calibri"/>
              <a:cs typeface="Calibri"/>
              <a:sym typeface="Calibri"/>
            </a:endParaRPr>
          </a:p>
        </p:txBody>
      </p:sp>
      <p:sp>
        <p:nvSpPr>
          <p:cNvPr id="264" name="Google Shape;264;p17"/>
          <p:cNvSpPr txBox="1"/>
          <p:nvPr>
            <p:ph type="title"/>
          </p:nvPr>
        </p:nvSpPr>
        <p:spPr>
          <a:xfrm>
            <a:off x="130277" y="178312"/>
            <a:ext cx="11916411"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200"/>
              <a:buFont typeface="Calibri"/>
              <a:buNone/>
            </a:pPr>
            <a:r>
              <a:rPr lang="nl-BE" sz="4200"/>
              <a:t> Patient-centric outcome ignored</a:t>
            </a:r>
            <a:endParaRPr sz="4200"/>
          </a:p>
        </p:txBody>
      </p:sp>
      <p:sp>
        <p:nvSpPr>
          <p:cNvPr id="265" name="Google Shape;265;p17"/>
          <p:cNvSpPr txBox="1"/>
          <p:nvPr/>
        </p:nvSpPr>
        <p:spPr>
          <a:xfrm>
            <a:off x="722362" y="1409978"/>
            <a:ext cx="10960510" cy="4351338"/>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90000"/>
              </a:lnSpc>
              <a:spcBef>
                <a:spcPts val="0"/>
              </a:spcBef>
              <a:spcAft>
                <a:spcPts val="0"/>
              </a:spcAft>
              <a:buClr>
                <a:schemeClr val="dk1"/>
              </a:buClr>
              <a:buSzPts val="2800"/>
              <a:buFont typeface="Arial"/>
              <a:buChar char="•"/>
            </a:pPr>
            <a:r>
              <a:rPr lang="nl-BE" sz="2800">
                <a:solidFill>
                  <a:schemeClr val="dk1"/>
                </a:solidFill>
                <a:latin typeface="Calibri"/>
                <a:ea typeface="Calibri"/>
                <a:cs typeface="Calibri"/>
                <a:sym typeface="Calibri"/>
              </a:rPr>
              <a:t>Formation of blisters under low mechanical stress – affects QoL </a:t>
            </a:r>
            <a:endParaRPr/>
          </a:p>
          <a:p>
            <a:pPr indent="0" lvl="0" marL="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p:txBody>
      </p:sp>
      <p:pic>
        <p:nvPicPr>
          <p:cNvPr id="266" name="Google Shape;266;p17"/>
          <p:cNvPicPr preferRelativeResize="0"/>
          <p:nvPr/>
        </p:nvPicPr>
        <p:blipFill rotWithShape="1">
          <a:blip r:embed="rId3">
            <a:alphaModFix/>
          </a:blip>
          <a:srcRect b="0" l="0" r="0" t="0"/>
          <a:stretch/>
        </p:blipFill>
        <p:spPr>
          <a:xfrm>
            <a:off x="130277" y="2137942"/>
            <a:ext cx="11674186" cy="3370207"/>
          </a:xfrm>
          <a:prstGeom prst="rect">
            <a:avLst/>
          </a:prstGeom>
          <a:noFill/>
          <a:ln>
            <a:noFill/>
          </a:ln>
        </p:spPr>
      </p:pic>
      <p:sp>
        <p:nvSpPr>
          <p:cNvPr id="267" name="Google Shape;267;p17"/>
          <p:cNvSpPr txBox="1"/>
          <p:nvPr/>
        </p:nvSpPr>
        <p:spPr>
          <a:xfrm>
            <a:off x="1377170" y="5638372"/>
            <a:ext cx="9652001" cy="523220"/>
          </a:xfrm>
          <a:prstGeom prst="rect">
            <a:avLst/>
          </a:prstGeom>
          <a:solidFill>
            <a:schemeClr val="lt1"/>
          </a:solidFill>
          <a:ln cap="flat" cmpd="sng" w="38100">
            <a:solidFill>
              <a:srgbClr val="FF0000"/>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nl-BE" sz="2800">
                <a:solidFill>
                  <a:schemeClr val="dk1"/>
                </a:solidFill>
                <a:latin typeface="Calibri"/>
                <a:ea typeface="Calibri"/>
                <a:cs typeface="Calibri"/>
                <a:sym typeface="Calibri"/>
              </a:rPr>
              <a:t>How to combine information from QoL with blister information?</a:t>
            </a:r>
            <a:endParaRPr/>
          </a:p>
        </p:txBody>
      </p:sp>
      <p:sp>
        <p:nvSpPr>
          <p:cNvPr id="268" name="Google Shape;268;p17"/>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nl-BE"/>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26"/>
          <p:cNvSpPr txBox="1"/>
          <p:nvPr>
            <p:ph type="title"/>
          </p:nvPr>
        </p:nvSpPr>
        <p:spPr>
          <a:xfrm>
            <a:off x="831850" y="2588966"/>
            <a:ext cx="10515600" cy="761656"/>
          </a:xfrm>
          <a:prstGeom prst="rect">
            <a:avLst/>
          </a:prstGeom>
          <a:noFill/>
          <a:ln>
            <a:noFill/>
          </a:ln>
        </p:spPr>
        <p:txBody>
          <a:bodyPr anchorCtr="0" anchor="b"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Calibri"/>
              <a:buNone/>
            </a:pPr>
            <a:r>
              <a:rPr lang="nl-BE"/>
              <a:t>Concept of GPC</a:t>
            </a:r>
            <a:endParaRPr/>
          </a:p>
        </p:txBody>
      </p:sp>
      <p:sp>
        <p:nvSpPr>
          <p:cNvPr id="274" name="Google Shape;274;p26"/>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nl-BE"/>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2"/>
          <p:cNvSpPr txBox="1"/>
          <p:nvPr/>
        </p:nvSpPr>
        <p:spPr>
          <a:xfrm>
            <a:off x="380340" y="333696"/>
            <a:ext cx="10515601" cy="1325563"/>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4400"/>
              <a:buFont typeface="Calibri"/>
              <a:buNone/>
            </a:pPr>
            <a:r>
              <a:rPr b="0" i="0" lang="nl-BE" sz="4400" u="none" cap="none" strike="noStrike">
                <a:solidFill>
                  <a:schemeClr val="dk1"/>
                </a:solidFill>
                <a:latin typeface="Calibri"/>
                <a:ea typeface="Calibri"/>
                <a:cs typeface="Calibri"/>
                <a:sym typeface="Calibri"/>
              </a:rPr>
              <a:t>Author disclosures</a:t>
            </a:r>
            <a:endParaRPr b="0" i="0" sz="4400" u="none" cap="none" strike="noStrike">
              <a:solidFill>
                <a:schemeClr val="dk1"/>
              </a:solidFill>
              <a:latin typeface="Calibri"/>
              <a:ea typeface="Calibri"/>
              <a:cs typeface="Calibri"/>
              <a:sym typeface="Calibri"/>
            </a:endParaRPr>
          </a:p>
        </p:txBody>
      </p:sp>
      <p:sp>
        <p:nvSpPr>
          <p:cNvPr id="100" name="Google Shape;100;p2"/>
          <p:cNvSpPr txBox="1"/>
          <p:nvPr/>
        </p:nvSpPr>
        <p:spPr>
          <a:xfrm>
            <a:off x="936523" y="1101212"/>
            <a:ext cx="10960510" cy="5132439"/>
          </a:xfrm>
          <a:prstGeom prst="rect">
            <a:avLst/>
          </a:prstGeom>
          <a:noFill/>
          <a:ln>
            <a:noFill/>
          </a:ln>
        </p:spPr>
        <p:txBody>
          <a:bodyPr anchorCtr="0" anchor="t" bIns="45700" lIns="91425" spcFirstLastPara="1" rIns="91425" wrap="square" tIns="45700">
            <a:normAutofit/>
          </a:bodyPr>
          <a:lstStyle/>
          <a:p>
            <a:pPr indent="-63500" lvl="0" marL="228600" marR="0" rtl="0" algn="l">
              <a:lnSpc>
                <a:spcPct val="90000"/>
              </a:lnSpc>
              <a:spcBef>
                <a:spcPts val="0"/>
              </a:spcBef>
              <a:spcAft>
                <a:spcPts val="0"/>
              </a:spcAft>
              <a:buClr>
                <a:schemeClr val="dk1"/>
              </a:buClr>
              <a:buSzPts val="2600"/>
              <a:buFont typeface="Arial"/>
              <a:buNone/>
            </a:pPr>
            <a:r>
              <a:t/>
            </a:r>
            <a:endParaRPr b="0" i="0" sz="2600" u="none" cap="none" strike="noStrike">
              <a:solidFill>
                <a:schemeClr val="dk1"/>
              </a:solidFill>
              <a:latin typeface="Calibri"/>
              <a:ea typeface="Calibri"/>
              <a:cs typeface="Calibri"/>
              <a:sym typeface="Calibri"/>
            </a:endParaRPr>
          </a:p>
          <a:p>
            <a:pPr indent="-228600" lvl="0" marL="228600" marR="0" rtl="0" algn="l">
              <a:lnSpc>
                <a:spcPct val="90000"/>
              </a:lnSpc>
              <a:spcBef>
                <a:spcPts val="1000"/>
              </a:spcBef>
              <a:spcAft>
                <a:spcPts val="0"/>
              </a:spcAft>
              <a:buClr>
                <a:schemeClr val="dk1"/>
              </a:buClr>
              <a:buSzPts val="2600"/>
              <a:buFont typeface="Arial"/>
              <a:buChar char="•"/>
            </a:pPr>
            <a:r>
              <a:rPr b="0" i="0" lang="nl-BE" sz="2600" u="none" cap="none" strike="noStrike">
                <a:solidFill>
                  <a:schemeClr val="dk1"/>
                </a:solidFill>
                <a:latin typeface="Calibri"/>
                <a:ea typeface="Calibri"/>
                <a:cs typeface="Calibri"/>
                <a:sym typeface="Calibri"/>
              </a:rPr>
              <a:t>We declare no conflicts of interest</a:t>
            </a:r>
            <a:endParaRPr/>
          </a:p>
          <a:p>
            <a:pPr indent="-63500" lvl="0" marL="228600" marR="0" rtl="0" algn="l">
              <a:lnSpc>
                <a:spcPct val="90000"/>
              </a:lnSpc>
              <a:spcBef>
                <a:spcPts val="1000"/>
              </a:spcBef>
              <a:spcAft>
                <a:spcPts val="0"/>
              </a:spcAft>
              <a:buClr>
                <a:schemeClr val="dk1"/>
              </a:buClr>
              <a:buSzPts val="2600"/>
              <a:buFont typeface="Arial"/>
              <a:buNone/>
            </a:pPr>
            <a:r>
              <a:t/>
            </a:r>
            <a:endParaRPr b="0" i="0" sz="2600" u="none" cap="none" strike="noStrike">
              <a:solidFill>
                <a:schemeClr val="dk1"/>
              </a:solidFill>
              <a:latin typeface="Calibri"/>
              <a:ea typeface="Calibri"/>
              <a:cs typeface="Calibri"/>
              <a:sym typeface="Calibri"/>
            </a:endParaRPr>
          </a:p>
        </p:txBody>
      </p:sp>
      <p:sp>
        <p:nvSpPr>
          <p:cNvPr id="101" name="Google Shape;101;p2"/>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nl-BE"/>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27"/>
          <p:cNvSpPr txBox="1"/>
          <p:nvPr/>
        </p:nvSpPr>
        <p:spPr>
          <a:xfrm>
            <a:off x="8659590" y="6466946"/>
            <a:ext cx="2797500" cy="338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nl-BE" sz="1600">
                <a:solidFill>
                  <a:schemeClr val="dk1"/>
                </a:solidFill>
                <a:latin typeface="Calibri"/>
                <a:ea typeface="Calibri"/>
                <a:cs typeface="Calibri"/>
                <a:sym typeface="Calibri"/>
              </a:rPr>
              <a:t>Wilcoxon. Biometrics (1945)</a:t>
            </a:r>
            <a:endParaRPr/>
          </a:p>
        </p:txBody>
      </p:sp>
      <p:sp>
        <p:nvSpPr>
          <p:cNvPr id="280" name="Google Shape;280;p27"/>
          <p:cNvSpPr txBox="1"/>
          <p:nvPr>
            <p:ph type="title"/>
          </p:nvPr>
        </p:nvSpPr>
        <p:spPr>
          <a:xfrm>
            <a:off x="2152650" y="34049"/>
            <a:ext cx="78867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4000"/>
              <a:buFont typeface="Calibri"/>
              <a:buNone/>
            </a:pPr>
            <a:r>
              <a:rPr lang="nl-BE" sz="4000"/>
              <a:t>Wilcoxon rank-sum test</a:t>
            </a:r>
            <a:endParaRPr/>
          </a:p>
        </p:txBody>
      </p:sp>
      <p:pic>
        <p:nvPicPr>
          <p:cNvPr id="281" name="Google Shape;281;p27"/>
          <p:cNvPicPr preferRelativeResize="0"/>
          <p:nvPr/>
        </p:nvPicPr>
        <p:blipFill>
          <a:blip r:embed="rId3">
            <a:alphaModFix/>
          </a:blip>
          <a:stretch>
            <a:fillRect/>
          </a:stretch>
        </p:blipFill>
        <p:spPr>
          <a:xfrm>
            <a:off x="2943850" y="2190503"/>
            <a:ext cx="801925" cy="3850700"/>
          </a:xfrm>
          <a:prstGeom prst="rect">
            <a:avLst/>
          </a:prstGeom>
          <a:noFill/>
          <a:ln>
            <a:noFill/>
          </a:ln>
        </p:spPr>
      </p:pic>
      <p:pic>
        <p:nvPicPr>
          <p:cNvPr id="282" name="Google Shape;282;p27"/>
          <p:cNvPicPr preferRelativeResize="0"/>
          <p:nvPr/>
        </p:nvPicPr>
        <p:blipFill>
          <a:blip r:embed="rId4">
            <a:alphaModFix/>
          </a:blip>
          <a:stretch>
            <a:fillRect/>
          </a:stretch>
        </p:blipFill>
        <p:spPr>
          <a:xfrm>
            <a:off x="1082925" y="2109125"/>
            <a:ext cx="733375" cy="4013426"/>
          </a:xfrm>
          <a:prstGeom prst="rect">
            <a:avLst/>
          </a:prstGeom>
          <a:noFill/>
          <a:ln>
            <a:noFill/>
          </a:ln>
        </p:spPr>
      </p:pic>
      <p:pic>
        <p:nvPicPr>
          <p:cNvPr id="283" name="Google Shape;283;p27"/>
          <p:cNvPicPr preferRelativeResize="0"/>
          <p:nvPr/>
        </p:nvPicPr>
        <p:blipFill>
          <a:blip r:embed="rId5">
            <a:alphaModFix/>
          </a:blip>
          <a:stretch>
            <a:fillRect/>
          </a:stretch>
        </p:blipFill>
        <p:spPr>
          <a:xfrm>
            <a:off x="2714950" y="1359605"/>
            <a:ext cx="1364325" cy="817425"/>
          </a:xfrm>
          <a:prstGeom prst="rect">
            <a:avLst/>
          </a:prstGeom>
          <a:noFill/>
          <a:ln>
            <a:noFill/>
          </a:ln>
        </p:spPr>
      </p:pic>
      <p:pic>
        <p:nvPicPr>
          <p:cNvPr id="284" name="Google Shape;284;p27"/>
          <p:cNvPicPr preferRelativeResize="0"/>
          <p:nvPr/>
        </p:nvPicPr>
        <p:blipFill>
          <a:blip r:embed="rId6">
            <a:alphaModFix/>
          </a:blip>
          <a:stretch>
            <a:fillRect/>
          </a:stretch>
        </p:blipFill>
        <p:spPr>
          <a:xfrm>
            <a:off x="716525" y="1359600"/>
            <a:ext cx="1681887" cy="817425"/>
          </a:xfrm>
          <a:prstGeom prst="rect">
            <a:avLst/>
          </a:prstGeom>
          <a:noFill/>
          <a:ln>
            <a:noFill/>
          </a:ln>
        </p:spPr>
      </p:pic>
      <p:pic>
        <p:nvPicPr>
          <p:cNvPr id="285" name="Google Shape;285;p27"/>
          <p:cNvPicPr preferRelativeResize="0"/>
          <p:nvPr/>
        </p:nvPicPr>
        <p:blipFill>
          <a:blip r:embed="rId7">
            <a:alphaModFix/>
          </a:blip>
          <a:stretch>
            <a:fillRect/>
          </a:stretch>
        </p:blipFill>
        <p:spPr>
          <a:xfrm>
            <a:off x="2714950" y="6217250"/>
            <a:ext cx="1527825" cy="470625"/>
          </a:xfrm>
          <a:prstGeom prst="rect">
            <a:avLst/>
          </a:prstGeom>
          <a:noFill/>
          <a:ln>
            <a:noFill/>
          </a:ln>
        </p:spPr>
      </p:pic>
      <p:pic>
        <p:nvPicPr>
          <p:cNvPr id="286" name="Google Shape;286;p27"/>
          <p:cNvPicPr preferRelativeResize="0"/>
          <p:nvPr/>
        </p:nvPicPr>
        <p:blipFill>
          <a:blip r:embed="rId8">
            <a:alphaModFix/>
          </a:blip>
          <a:stretch>
            <a:fillRect/>
          </a:stretch>
        </p:blipFill>
        <p:spPr>
          <a:xfrm>
            <a:off x="685700" y="6246102"/>
            <a:ext cx="1527825" cy="412923"/>
          </a:xfrm>
          <a:prstGeom prst="rect">
            <a:avLst/>
          </a:prstGeom>
          <a:noFill/>
          <a:ln>
            <a:noFill/>
          </a:ln>
        </p:spPr>
      </p:pic>
      <p:sp>
        <p:nvSpPr>
          <p:cNvPr id="287" name="Google Shape;287;p27"/>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nl-BE"/>
              <a:t>‹#›</a:t>
            </a:fld>
            <a:endParaRPr/>
          </a:p>
        </p:txBody>
      </p:sp>
      <p:pic>
        <p:nvPicPr>
          <p:cNvPr id="288" name="Google Shape;288;p27"/>
          <p:cNvPicPr preferRelativeResize="0"/>
          <p:nvPr/>
        </p:nvPicPr>
        <p:blipFill>
          <a:blip r:embed="rId9">
            <a:alphaModFix/>
          </a:blip>
          <a:stretch>
            <a:fillRect/>
          </a:stretch>
        </p:blipFill>
        <p:spPr>
          <a:xfrm>
            <a:off x="5107400" y="1661323"/>
            <a:ext cx="5914000" cy="32578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29"/>
          <p:cNvSpPr txBox="1"/>
          <p:nvPr>
            <p:ph type="title"/>
          </p:nvPr>
        </p:nvSpPr>
        <p:spPr>
          <a:xfrm>
            <a:off x="2152650" y="55014"/>
            <a:ext cx="78867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4000"/>
              <a:buFont typeface="Calibri"/>
              <a:buNone/>
            </a:pPr>
            <a:r>
              <a:rPr lang="nl-BE" sz="4000"/>
              <a:t>Mann-Whitney test</a:t>
            </a:r>
            <a:endParaRPr/>
          </a:p>
        </p:txBody>
      </p:sp>
      <p:sp>
        <p:nvSpPr>
          <p:cNvPr id="294" name="Google Shape;294;p29"/>
          <p:cNvSpPr txBox="1"/>
          <p:nvPr/>
        </p:nvSpPr>
        <p:spPr>
          <a:xfrm>
            <a:off x="7701287" y="6443971"/>
            <a:ext cx="3896100" cy="338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nl-BE" sz="1600">
                <a:solidFill>
                  <a:schemeClr val="dk1"/>
                </a:solidFill>
                <a:latin typeface="Calibri"/>
                <a:ea typeface="Calibri"/>
                <a:cs typeface="Calibri"/>
                <a:sym typeface="Calibri"/>
              </a:rPr>
              <a:t>Mann &amp; Whitney. Ann Math Stat (1947)</a:t>
            </a:r>
            <a:endParaRPr/>
          </a:p>
        </p:txBody>
      </p:sp>
      <p:pic>
        <p:nvPicPr>
          <p:cNvPr id="295" name="Google Shape;295;p29"/>
          <p:cNvPicPr preferRelativeResize="0"/>
          <p:nvPr/>
        </p:nvPicPr>
        <p:blipFill>
          <a:blip r:embed="rId3">
            <a:alphaModFix/>
          </a:blip>
          <a:stretch>
            <a:fillRect/>
          </a:stretch>
        </p:blipFill>
        <p:spPr>
          <a:xfrm>
            <a:off x="703775" y="1271352"/>
            <a:ext cx="4313033" cy="5172624"/>
          </a:xfrm>
          <a:prstGeom prst="rect">
            <a:avLst/>
          </a:prstGeom>
          <a:noFill/>
          <a:ln>
            <a:noFill/>
          </a:ln>
        </p:spPr>
      </p:pic>
      <p:sp>
        <p:nvSpPr>
          <p:cNvPr id="296" name="Google Shape;296;p29"/>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nl-BE"/>
              <a:t>‹#›</a:t>
            </a:fld>
            <a:endParaRPr/>
          </a:p>
        </p:txBody>
      </p:sp>
      <p:pic>
        <p:nvPicPr>
          <p:cNvPr id="297" name="Google Shape;297;p29"/>
          <p:cNvPicPr preferRelativeResize="0"/>
          <p:nvPr/>
        </p:nvPicPr>
        <p:blipFill>
          <a:blip r:embed="rId4">
            <a:alphaModFix/>
          </a:blip>
          <a:stretch>
            <a:fillRect/>
          </a:stretch>
        </p:blipFill>
        <p:spPr>
          <a:xfrm>
            <a:off x="5604423" y="1854625"/>
            <a:ext cx="6526275" cy="37699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31"/>
          <p:cNvSpPr txBox="1"/>
          <p:nvPr>
            <p:ph type="title"/>
          </p:nvPr>
        </p:nvSpPr>
        <p:spPr>
          <a:xfrm>
            <a:off x="2152650" y="55014"/>
            <a:ext cx="78867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4000"/>
              <a:buFont typeface="Calibri"/>
              <a:buNone/>
            </a:pPr>
            <a:r>
              <a:rPr lang="nl-BE" sz="4000"/>
              <a:t>Generalized Pairwise Comparisons (GPC)</a:t>
            </a:r>
            <a:endParaRPr/>
          </a:p>
        </p:txBody>
      </p:sp>
      <p:sp>
        <p:nvSpPr>
          <p:cNvPr id="303" name="Google Shape;303;p31"/>
          <p:cNvSpPr txBox="1"/>
          <p:nvPr/>
        </p:nvSpPr>
        <p:spPr>
          <a:xfrm>
            <a:off x="9321658" y="6169777"/>
            <a:ext cx="3364500" cy="585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nl-BE" sz="1600">
                <a:solidFill>
                  <a:schemeClr val="dk1"/>
                </a:solidFill>
                <a:latin typeface="Calibri"/>
                <a:ea typeface="Calibri"/>
                <a:cs typeface="Calibri"/>
                <a:sym typeface="Calibri"/>
              </a:rPr>
              <a:t>Buyse. Stat Med (2010)</a:t>
            </a:r>
            <a:endParaRPr/>
          </a:p>
          <a:p>
            <a:pPr indent="0" lvl="0" marL="0" marR="0" rtl="0" algn="l">
              <a:spcBef>
                <a:spcPts val="0"/>
              </a:spcBef>
              <a:spcAft>
                <a:spcPts val="0"/>
              </a:spcAft>
              <a:buNone/>
            </a:pPr>
            <a:r>
              <a:rPr i="1" lang="nl-BE" sz="1600">
                <a:solidFill>
                  <a:schemeClr val="dk1"/>
                </a:solidFill>
                <a:latin typeface="Calibri"/>
                <a:ea typeface="Calibri"/>
                <a:cs typeface="Calibri"/>
                <a:sym typeface="Calibri"/>
              </a:rPr>
              <a:t>Pocock et al. Eur Heart J (2012) </a:t>
            </a:r>
            <a:endParaRPr/>
          </a:p>
        </p:txBody>
      </p:sp>
      <p:pic>
        <p:nvPicPr>
          <p:cNvPr id="304" name="Google Shape;304;p31"/>
          <p:cNvPicPr preferRelativeResize="0"/>
          <p:nvPr/>
        </p:nvPicPr>
        <p:blipFill>
          <a:blip r:embed="rId3">
            <a:alphaModFix/>
          </a:blip>
          <a:stretch>
            <a:fillRect/>
          </a:stretch>
        </p:blipFill>
        <p:spPr>
          <a:xfrm>
            <a:off x="91875" y="1880596"/>
            <a:ext cx="3805026" cy="4563378"/>
          </a:xfrm>
          <a:prstGeom prst="rect">
            <a:avLst/>
          </a:prstGeom>
          <a:noFill/>
          <a:ln>
            <a:noFill/>
          </a:ln>
        </p:spPr>
      </p:pic>
      <p:pic>
        <p:nvPicPr>
          <p:cNvPr id="305" name="Google Shape;305;p31"/>
          <p:cNvPicPr preferRelativeResize="0"/>
          <p:nvPr/>
        </p:nvPicPr>
        <p:blipFill>
          <a:blip r:embed="rId4">
            <a:alphaModFix/>
          </a:blip>
          <a:stretch>
            <a:fillRect/>
          </a:stretch>
        </p:blipFill>
        <p:spPr>
          <a:xfrm>
            <a:off x="3469451" y="2518275"/>
            <a:ext cx="565800" cy="3925700"/>
          </a:xfrm>
          <a:prstGeom prst="rect">
            <a:avLst/>
          </a:prstGeom>
          <a:noFill/>
          <a:ln>
            <a:noFill/>
          </a:ln>
        </p:spPr>
      </p:pic>
      <p:sp>
        <p:nvSpPr>
          <p:cNvPr id="306" name="Google Shape;306;p31"/>
          <p:cNvSpPr txBox="1"/>
          <p:nvPr/>
        </p:nvSpPr>
        <p:spPr>
          <a:xfrm>
            <a:off x="4035250" y="2594125"/>
            <a:ext cx="2112600" cy="82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nl-BE" sz="2000">
                <a:solidFill>
                  <a:schemeClr val="dk1"/>
                </a:solidFill>
                <a:latin typeface="Calibri"/>
                <a:ea typeface="Calibri"/>
                <a:cs typeface="Calibri"/>
                <a:sym typeface="Calibri"/>
              </a:rPr>
              <a:t>Highest ranked outcome</a:t>
            </a:r>
            <a:endParaRPr sz="2000">
              <a:solidFill>
                <a:schemeClr val="dk1"/>
              </a:solidFill>
              <a:latin typeface="Calibri"/>
              <a:ea typeface="Calibri"/>
              <a:cs typeface="Calibri"/>
              <a:sym typeface="Calibri"/>
            </a:endParaRPr>
          </a:p>
        </p:txBody>
      </p:sp>
      <p:sp>
        <p:nvSpPr>
          <p:cNvPr id="307" name="Google Shape;307;p31"/>
          <p:cNvSpPr txBox="1"/>
          <p:nvPr/>
        </p:nvSpPr>
        <p:spPr>
          <a:xfrm>
            <a:off x="4110863" y="4067588"/>
            <a:ext cx="2112600" cy="82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nl-BE" sz="2000">
                <a:solidFill>
                  <a:schemeClr val="dk1"/>
                </a:solidFill>
                <a:latin typeface="Calibri"/>
                <a:ea typeface="Calibri"/>
                <a:cs typeface="Calibri"/>
                <a:sym typeface="Calibri"/>
              </a:rPr>
              <a:t>Middle</a:t>
            </a:r>
            <a:r>
              <a:rPr lang="nl-BE" sz="2000">
                <a:solidFill>
                  <a:schemeClr val="dk1"/>
                </a:solidFill>
                <a:latin typeface="Calibri"/>
                <a:ea typeface="Calibri"/>
                <a:cs typeface="Calibri"/>
                <a:sym typeface="Calibri"/>
              </a:rPr>
              <a:t> ranked outcome</a:t>
            </a:r>
            <a:endParaRPr sz="2000">
              <a:solidFill>
                <a:schemeClr val="dk1"/>
              </a:solidFill>
              <a:latin typeface="Calibri"/>
              <a:ea typeface="Calibri"/>
              <a:cs typeface="Calibri"/>
              <a:sym typeface="Calibri"/>
            </a:endParaRPr>
          </a:p>
        </p:txBody>
      </p:sp>
      <p:sp>
        <p:nvSpPr>
          <p:cNvPr id="308" name="Google Shape;308;p31"/>
          <p:cNvSpPr txBox="1"/>
          <p:nvPr/>
        </p:nvSpPr>
        <p:spPr>
          <a:xfrm>
            <a:off x="4123342" y="5541050"/>
            <a:ext cx="2112600" cy="82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nl-BE" sz="2000">
                <a:solidFill>
                  <a:schemeClr val="dk1"/>
                </a:solidFill>
                <a:latin typeface="Calibri"/>
                <a:ea typeface="Calibri"/>
                <a:cs typeface="Calibri"/>
                <a:sym typeface="Calibri"/>
              </a:rPr>
              <a:t>Low</a:t>
            </a:r>
            <a:r>
              <a:rPr lang="nl-BE" sz="2000">
                <a:solidFill>
                  <a:schemeClr val="dk1"/>
                </a:solidFill>
                <a:latin typeface="Calibri"/>
                <a:ea typeface="Calibri"/>
                <a:cs typeface="Calibri"/>
                <a:sym typeface="Calibri"/>
              </a:rPr>
              <a:t>est ranked outcome</a:t>
            </a:r>
            <a:endParaRPr sz="2000">
              <a:solidFill>
                <a:schemeClr val="dk1"/>
              </a:solidFill>
              <a:latin typeface="Calibri"/>
              <a:ea typeface="Calibri"/>
              <a:cs typeface="Calibri"/>
              <a:sym typeface="Calibri"/>
            </a:endParaRPr>
          </a:p>
        </p:txBody>
      </p:sp>
      <p:pic>
        <p:nvPicPr>
          <p:cNvPr id="309" name="Google Shape;309;p31"/>
          <p:cNvPicPr preferRelativeResize="0"/>
          <p:nvPr/>
        </p:nvPicPr>
        <p:blipFill>
          <a:blip r:embed="rId5">
            <a:alphaModFix/>
          </a:blip>
          <a:stretch>
            <a:fillRect/>
          </a:stretch>
        </p:blipFill>
        <p:spPr>
          <a:xfrm>
            <a:off x="5800475" y="2931375"/>
            <a:ext cx="1241266" cy="1325550"/>
          </a:xfrm>
          <a:prstGeom prst="rect">
            <a:avLst/>
          </a:prstGeom>
          <a:noFill/>
          <a:ln>
            <a:noFill/>
          </a:ln>
        </p:spPr>
      </p:pic>
      <p:pic>
        <p:nvPicPr>
          <p:cNvPr id="310" name="Google Shape;310;p31"/>
          <p:cNvPicPr preferRelativeResize="0"/>
          <p:nvPr/>
        </p:nvPicPr>
        <p:blipFill>
          <a:blip r:embed="rId5">
            <a:alphaModFix/>
          </a:blip>
          <a:stretch>
            <a:fillRect/>
          </a:stretch>
        </p:blipFill>
        <p:spPr>
          <a:xfrm>
            <a:off x="5800475" y="4496725"/>
            <a:ext cx="1241266" cy="1325550"/>
          </a:xfrm>
          <a:prstGeom prst="rect">
            <a:avLst/>
          </a:prstGeom>
          <a:noFill/>
          <a:ln>
            <a:noFill/>
          </a:ln>
        </p:spPr>
      </p:pic>
      <p:sp>
        <p:nvSpPr>
          <p:cNvPr id="311" name="Google Shape;311;p31"/>
          <p:cNvSpPr txBox="1"/>
          <p:nvPr/>
        </p:nvSpPr>
        <p:spPr>
          <a:xfrm>
            <a:off x="4092671" y="6062071"/>
            <a:ext cx="4585200" cy="8004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a:p>
            <a:pPr indent="0" lvl="0" marL="0" marR="0" rtl="0" algn="l">
              <a:spcBef>
                <a:spcPts val="1200"/>
              </a:spcBef>
              <a:spcAft>
                <a:spcPts val="0"/>
              </a:spcAft>
              <a:buNone/>
            </a:pPr>
            <a:r>
              <a:rPr i="1" lang="nl-BE" sz="1800">
                <a:solidFill>
                  <a:schemeClr val="dk1"/>
                </a:solidFill>
                <a:latin typeface="Calibri"/>
                <a:ea typeface="Calibri"/>
                <a:cs typeface="Calibri"/>
                <a:sym typeface="Calibri"/>
              </a:rPr>
              <a:t>Note: priorities may be patient-centric</a:t>
            </a:r>
            <a:endParaRPr/>
          </a:p>
        </p:txBody>
      </p:sp>
      <p:pic>
        <p:nvPicPr>
          <p:cNvPr id="312" name="Google Shape;312;p31"/>
          <p:cNvPicPr preferRelativeResize="0"/>
          <p:nvPr/>
        </p:nvPicPr>
        <p:blipFill>
          <a:blip r:embed="rId6">
            <a:alphaModFix/>
          </a:blip>
          <a:stretch>
            <a:fillRect/>
          </a:stretch>
        </p:blipFill>
        <p:spPr>
          <a:xfrm>
            <a:off x="7041750" y="2461475"/>
            <a:ext cx="5150250" cy="328550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0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0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0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1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1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1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34"/>
          <p:cNvSpPr txBox="1"/>
          <p:nvPr>
            <p:ph type="title"/>
          </p:nvPr>
        </p:nvSpPr>
        <p:spPr>
          <a:xfrm>
            <a:off x="2152650" y="55014"/>
            <a:ext cx="78867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4000"/>
              <a:buFont typeface="Calibri"/>
              <a:buNone/>
            </a:pPr>
            <a:r>
              <a:rPr lang="nl-BE" sz="4000"/>
              <a:t>GPC – threshold of clinical similarity</a:t>
            </a:r>
            <a:endParaRPr/>
          </a:p>
        </p:txBody>
      </p:sp>
      <p:sp>
        <p:nvSpPr>
          <p:cNvPr id="318" name="Google Shape;318;p34"/>
          <p:cNvSpPr txBox="1"/>
          <p:nvPr/>
        </p:nvSpPr>
        <p:spPr>
          <a:xfrm>
            <a:off x="9358393" y="6375046"/>
            <a:ext cx="2725800" cy="338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nl-BE" sz="1600">
                <a:solidFill>
                  <a:schemeClr val="dk1"/>
                </a:solidFill>
                <a:latin typeface="Calibri"/>
                <a:ea typeface="Calibri"/>
                <a:cs typeface="Calibri"/>
                <a:sym typeface="Calibri"/>
              </a:rPr>
              <a:t>Buyse. Stat Med (2010)</a:t>
            </a:r>
            <a:endParaRPr/>
          </a:p>
        </p:txBody>
      </p:sp>
      <p:pic>
        <p:nvPicPr>
          <p:cNvPr id="319" name="Google Shape;319;p34"/>
          <p:cNvPicPr preferRelativeResize="0"/>
          <p:nvPr/>
        </p:nvPicPr>
        <p:blipFill>
          <a:blip r:embed="rId3">
            <a:alphaModFix/>
          </a:blip>
          <a:stretch>
            <a:fillRect/>
          </a:stretch>
        </p:blipFill>
        <p:spPr>
          <a:xfrm>
            <a:off x="2920850" y="1636350"/>
            <a:ext cx="6707601" cy="39376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35"/>
          <p:cNvSpPr txBox="1"/>
          <p:nvPr>
            <p:ph type="title"/>
          </p:nvPr>
        </p:nvSpPr>
        <p:spPr>
          <a:xfrm>
            <a:off x="2152650" y="55014"/>
            <a:ext cx="78867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4000"/>
              <a:buFont typeface="Calibri"/>
              <a:buNone/>
            </a:pPr>
            <a:r>
              <a:rPr lang="nl-BE" sz="4000"/>
              <a:t>GPC – multiple weighted outcomes</a:t>
            </a:r>
            <a:endParaRPr/>
          </a:p>
        </p:txBody>
      </p:sp>
      <p:sp>
        <p:nvSpPr>
          <p:cNvPr id="325" name="Google Shape;325;p35"/>
          <p:cNvSpPr txBox="1"/>
          <p:nvPr/>
        </p:nvSpPr>
        <p:spPr>
          <a:xfrm>
            <a:off x="9599879" y="6316048"/>
            <a:ext cx="2973900" cy="338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nl-BE" sz="1600">
                <a:solidFill>
                  <a:schemeClr val="dk1"/>
                </a:solidFill>
                <a:latin typeface="Calibri"/>
                <a:ea typeface="Calibri"/>
                <a:cs typeface="Calibri"/>
                <a:sym typeface="Calibri"/>
              </a:rPr>
              <a:t>O’Brien. Biometrics (1984)</a:t>
            </a:r>
            <a:endParaRPr/>
          </a:p>
        </p:txBody>
      </p:sp>
      <p:pic>
        <p:nvPicPr>
          <p:cNvPr id="326" name="Google Shape;326;p35"/>
          <p:cNvPicPr preferRelativeResize="0"/>
          <p:nvPr/>
        </p:nvPicPr>
        <p:blipFill>
          <a:blip r:embed="rId3">
            <a:alphaModFix/>
          </a:blip>
          <a:stretch>
            <a:fillRect/>
          </a:stretch>
        </p:blipFill>
        <p:spPr>
          <a:xfrm>
            <a:off x="152400" y="1532977"/>
            <a:ext cx="11610975" cy="41338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37"/>
          <p:cNvSpPr txBox="1"/>
          <p:nvPr>
            <p:ph type="title"/>
          </p:nvPr>
        </p:nvSpPr>
        <p:spPr>
          <a:xfrm>
            <a:off x="747950" y="55025"/>
            <a:ext cx="9291300" cy="13257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4000"/>
              <a:buFont typeface="Calibri"/>
              <a:buNone/>
            </a:pPr>
            <a:r>
              <a:rPr lang="nl-BE" sz="4000"/>
              <a:t>GPC statistics</a:t>
            </a:r>
            <a:endParaRPr/>
          </a:p>
        </p:txBody>
      </p:sp>
      <p:sp>
        <p:nvSpPr>
          <p:cNvPr id="332" name="Google Shape;332;p37"/>
          <p:cNvSpPr txBox="1"/>
          <p:nvPr/>
        </p:nvSpPr>
        <p:spPr>
          <a:xfrm>
            <a:off x="9182285" y="6112532"/>
            <a:ext cx="3406500" cy="585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nl-BE" sz="1600">
                <a:solidFill>
                  <a:schemeClr val="dk1"/>
                </a:solidFill>
                <a:latin typeface="Calibri"/>
                <a:ea typeface="Calibri"/>
                <a:cs typeface="Calibri"/>
                <a:sym typeface="Calibri"/>
              </a:rPr>
              <a:t>Buyse. Stat Med (2010)</a:t>
            </a:r>
            <a:endParaRPr i="1" sz="1600">
              <a:solidFill>
                <a:schemeClr val="dk1"/>
              </a:solidFill>
              <a:latin typeface="Calibri"/>
              <a:ea typeface="Calibri"/>
              <a:cs typeface="Calibri"/>
              <a:sym typeface="Calibri"/>
            </a:endParaRPr>
          </a:p>
          <a:p>
            <a:pPr indent="0" lvl="0" marL="0" marR="0" rtl="0" algn="l">
              <a:spcBef>
                <a:spcPts val="0"/>
              </a:spcBef>
              <a:spcAft>
                <a:spcPts val="0"/>
              </a:spcAft>
              <a:buNone/>
            </a:pPr>
            <a:r>
              <a:rPr i="1" lang="nl-BE" sz="1600">
                <a:solidFill>
                  <a:schemeClr val="dk1"/>
                </a:solidFill>
                <a:latin typeface="Calibri"/>
                <a:ea typeface="Calibri"/>
                <a:cs typeface="Calibri"/>
                <a:sym typeface="Calibri"/>
              </a:rPr>
              <a:t>Hoeffding. Ann Math Stat (1948)</a:t>
            </a:r>
            <a:endParaRPr/>
          </a:p>
        </p:txBody>
      </p:sp>
      <p:pic>
        <p:nvPicPr>
          <p:cNvPr id="333" name="Google Shape;333;p37"/>
          <p:cNvPicPr preferRelativeResize="0"/>
          <p:nvPr/>
        </p:nvPicPr>
        <p:blipFill>
          <a:blip r:embed="rId3">
            <a:alphaModFix/>
          </a:blip>
          <a:stretch>
            <a:fillRect/>
          </a:stretch>
        </p:blipFill>
        <p:spPr>
          <a:xfrm>
            <a:off x="152400" y="1533125"/>
            <a:ext cx="11125200" cy="2543175"/>
          </a:xfrm>
          <a:prstGeom prst="rect">
            <a:avLst/>
          </a:prstGeom>
          <a:noFill/>
          <a:ln>
            <a:noFill/>
          </a:ln>
        </p:spPr>
      </p:pic>
      <p:sp>
        <p:nvSpPr>
          <p:cNvPr id="334" name="Google Shape;334;p37"/>
          <p:cNvSpPr txBox="1"/>
          <p:nvPr/>
        </p:nvSpPr>
        <p:spPr>
          <a:xfrm>
            <a:off x="2721650" y="4310325"/>
            <a:ext cx="7317600" cy="113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nl-BE" sz="2800">
                <a:solidFill>
                  <a:schemeClr val="dk1"/>
                </a:solidFill>
                <a:latin typeface="Calibri"/>
                <a:ea typeface="Calibri"/>
                <a:cs typeface="Calibri"/>
                <a:sym typeface="Calibri"/>
              </a:rPr>
              <a:t>Net treatment benefit (NTB)</a:t>
            </a:r>
            <a:endParaRPr sz="2800">
              <a:solidFill>
                <a:schemeClr val="dk1"/>
              </a:solidFill>
              <a:latin typeface="Calibri"/>
              <a:ea typeface="Calibri"/>
              <a:cs typeface="Calibri"/>
              <a:sym typeface="Calibri"/>
            </a:endParaRPr>
          </a:p>
          <a:p>
            <a:pPr indent="0" lvl="0" marL="0" rtl="0" algn="l">
              <a:spcBef>
                <a:spcPts val="0"/>
              </a:spcBef>
              <a:spcAft>
                <a:spcPts val="0"/>
              </a:spcAft>
              <a:buClr>
                <a:srgbClr val="000000"/>
              </a:buClr>
              <a:buFont typeface="Arial"/>
              <a:buNone/>
            </a:pPr>
            <a:r>
              <a:rPr lang="nl-BE" sz="1800">
                <a:latin typeface="Calibri"/>
                <a:ea typeface="Calibri"/>
                <a:cs typeface="Calibri"/>
                <a:sym typeface="Calibri"/>
              </a:rPr>
              <a:t> </a:t>
            </a:r>
            <a:endParaRPr/>
          </a:p>
          <a:p>
            <a:pPr indent="0" lvl="0" marL="0" rtl="0" algn="l">
              <a:spcBef>
                <a:spcPts val="0"/>
              </a:spcBef>
              <a:spcAft>
                <a:spcPts val="0"/>
              </a:spcAft>
              <a:buNone/>
            </a:pPr>
            <a:r>
              <a:t/>
            </a:r>
            <a:endParaRPr sz="2800">
              <a:solidFill>
                <a:schemeClr val="dk1"/>
              </a:solidFill>
              <a:latin typeface="Calibri"/>
              <a:ea typeface="Calibri"/>
              <a:cs typeface="Calibri"/>
              <a:sym typeface="Calibri"/>
            </a:endParaRPr>
          </a:p>
          <a:p>
            <a:pPr indent="0" lvl="0" marL="0" rtl="0" algn="l">
              <a:spcBef>
                <a:spcPts val="0"/>
              </a:spcBef>
              <a:spcAft>
                <a:spcPts val="0"/>
              </a:spcAft>
              <a:buNone/>
            </a:pPr>
            <a:r>
              <a:t/>
            </a:r>
            <a:endParaRPr sz="2800">
              <a:solidFill>
                <a:schemeClr val="dk1"/>
              </a:solidFill>
              <a:latin typeface="Calibri"/>
              <a:ea typeface="Calibri"/>
              <a:cs typeface="Calibri"/>
              <a:sym typeface="Calibri"/>
            </a:endParaRPr>
          </a:p>
          <a:p>
            <a:pPr indent="0" lvl="0" marL="0" rtl="0" algn="l">
              <a:spcBef>
                <a:spcPts val="0"/>
              </a:spcBef>
              <a:spcAft>
                <a:spcPts val="0"/>
              </a:spcAft>
              <a:buNone/>
            </a:pPr>
            <a:r>
              <a:rPr lang="nl-BE" sz="2800">
                <a:solidFill>
                  <a:schemeClr val="dk1"/>
                </a:solidFill>
                <a:latin typeface="Calibri"/>
                <a:ea typeface="Calibri"/>
                <a:cs typeface="Calibri"/>
                <a:sym typeface="Calibri"/>
              </a:rPr>
              <a:t>Is a U-statistic</a:t>
            </a:r>
            <a:endParaRPr sz="2800">
              <a:solidFill>
                <a:schemeClr val="dk1"/>
              </a:solidFill>
              <a:latin typeface="Calibri"/>
              <a:ea typeface="Calibri"/>
              <a:cs typeface="Calibri"/>
              <a:sym typeface="Calibri"/>
            </a:endParaRPr>
          </a:p>
        </p:txBody>
      </p:sp>
      <p:sp>
        <p:nvSpPr>
          <p:cNvPr id="335" name="Google Shape;335;p37"/>
          <p:cNvSpPr/>
          <p:nvPr/>
        </p:nvSpPr>
        <p:spPr>
          <a:xfrm>
            <a:off x="2721657" y="5269541"/>
            <a:ext cx="10078200" cy="430800"/>
          </a:xfrm>
          <a:prstGeom prst="rect">
            <a:avLst/>
          </a:prstGeom>
          <a:blipFill rotWithShape="1">
            <a:blip r:embed="rId4">
              <a:alphaModFix/>
            </a:blip>
            <a:stretch>
              <a:fillRect b="-28168" l="-59" r="0" t="-9859"/>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nl-BE" sz="1800">
                <a:latin typeface="Calibri"/>
                <a:ea typeface="Calibri"/>
                <a:cs typeface="Calibri"/>
                <a:sym typeface="Calibri"/>
              </a:rPr>
              <a:t>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pic>
        <p:nvPicPr>
          <p:cNvPr id="340" name="Google Shape;340;g3371915fedd_3_84"/>
          <p:cNvPicPr preferRelativeResize="0"/>
          <p:nvPr/>
        </p:nvPicPr>
        <p:blipFill>
          <a:blip r:embed="rId3">
            <a:alphaModFix/>
          </a:blip>
          <a:stretch>
            <a:fillRect/>
          </a:stretch>
        </p:blipFill>
        <p:spPr>
          <a:xfrm>
            <a:off x="862825" y="1145363"/>
            <a:ext cx="8810625" cy="2257425"/>
          </a:xfrm>
          <a:prstGeom prst="rect">
            <a:avLst/>
          </a:prstGeom>
          <a:noFill/>
          <a:ln>
            <a:noFill/>
          </a:ln>
        </p:spPr>
      </p:pic>
      <p:sp>
        <p:nvSpPr>
          <p:cNvPr id="341" name="Google Shape;341;g3371915fedd_3_84"/>
          <p:cNvSpPr txBox="1"/>
          <p:nvPr>
            <p:ph type="title"/>
          </p:nvPr>
        </p:nvSpPr>
        <p:spPr>
          <a:xfrm>
            <a:off x="747950" y="55025"/>
            <a:ext cx="9291300" cy="13257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4000"/>
              <a:buFont typeface="Calibri"/>
              <a:buNone/>
            </a:pPr>
            <a:r>
              <a:rPr lang="nl-BE" sz="4000"/>
              <a:t>GPC statistics - Net treatment benefit</a:t>
            </a:r>
            <a:endParaRPr/>
          </a:p>
        </p:txBody>
      </p:sp>
      <p:sp>
        <p:nvSpPr>
          <p:cNvPr id="342" name="Google Shape;342;g3371915fedd_3_84"/>
          <p:cNvSpPr txBox="1"/>
          <p:nvPr/>
        </p:nvSpPr>
        <p:spPr>
          <a:xfrm>
            <a:off x="9755878" y="6392675"/>
            <a:ext cx="2249700" cy="338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nl-BE" sz="1600">
                <a:solidFill>
                  <a:schemeClr val="dk1"/>
                </a:solidFill>
                <a:latin typeface="Calibri"/>
                <a:ea typeface="Calibri"/>
                <a:cs typeface="Calibri"/>
                <a:sym typeface="Calibri"/>
              </a:rPr>
              <a:t>Buyse. Stat Med (2010)</a:t>
            </a:r>
            <a:endParaRPr/>
          </a:p>
        </p:txBody>
      </p:sp>
      <p:sp>
        <p:nvSpPr>
          <p:cNvPr id="343" name="Google Shape;343;g3371915fedd_3_84"/>
          <p:cNvSpPr txBox="1"/>
          <p:nvPr/>
        </p:nvSpPr>
        <p:spPr>
          <a:xfrm>
            <a:off x="862825" y="3253475"/>
            <a:ext cx="10775100" cy="282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800">
              <a:solidFill>
                <a:schemeClr val="dk1"/>
              </a:solidFill>
              <a:latin typeface="Calibri"/>
              <a:ea typeface="Calibri"/>
              <a:cs typeface="Calibri"/>
              <a:sym typeface="Calibri"/>
            </a:endParaRPr>
          </a:p>
        </p:txBody>
      </p:sp>
      <p:sp>
        <p:nvSpPr>
          <p:cNvPr id="344" name="Google Shape;344;g3371915fedd_3_84"/>
          <p:cNvSpPr txBox="1"/>
          <p:nvPr/>
        </p:nvSpPr>
        <p:spPr>
          <a:xfrm>
            <a:off x="914843" y="3253480"/>
            <a:ext cx="10362300" cy="3477900"/>
          </a:xfrm>
          <a:prstGeom prst="rect">
            <a:avLst/>
          </a:prstGeom>
          <a:blipFill rotWithShape="1">
            <a:blip r:embed="rId4">
              <a:alphaModFix/>
            </a:blip>
            <a:stretch>
              <a:fillRect b="0" l="-759" r="0" t="-1229"/>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nl-BE" sz="1800">
                <a:latin typeface="Calibri"/>
                <a:ea typeface="Calibri"/>
                <a:cs typeface="Calibri"/>
                <a:sym typeface="Calibri"/>
              </a:rPr>
              <a:t>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g3371915fedd_3_75"/>
          <p:cNvSpPr txBox="1"/>
          <p:nvPr>
            <p:ph type="title"/>
          </p:nvPr>
        </p:nvSpPr>
        <p:spPr>
          <a:xfrm>
            <a:off x="747950" y="55025"/>
            <a:ext cx="9291300" cy="13257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4000"/>
              <a:buFont typeface="Calibri"/>
              <a:buNone/>
            </a:pPr>
            <a:r>
              <a:rPr lang="nl-BE" sz="4000"/>
              <a:t>GPC statistics</a:t>
            </a:r>
            <a:endParaRPr/>
          </a:p>
        </p:txBody>
      </p:sp>
      <p:pic>
        <p:nvPicPr>
          <p:cNvPr id="350" name="Google Shape;350;g3371915fedd_3_75"/>
          <p:cNvPicPr preferRelativeResize="0"/>
          <p:nvPr/>
        </p:nvPicPr>
        <p:blipFill>
          <a:blip r:embed="rId3">
            <a:alphaModFix/>
          </a:blip>
          <a:stretch>
            <a:fillRect/>
          </a:stretch>
        </p:blipFill>
        <p:spPr>
          <a:xfrm>
            <a:off x="152400" y="1533125"/>
            <a:ext cx="11163300" cy="4000500"/>
          </a:xfrm>
          <a:prstGeom prst="rect">
            <a:avLst/>
          </a:prstGeom>
          <a:noFill/>
          <a:ln>
            <a:noFill/>
          </a:ln>
        </p:spPr>
      </p:pic>
      <p:sp>
        <p:nvSpPr>
          <p:cNvPr id="351" name="Google Shape;351;g3371915fedd_3_75"/>
          <p:cNvSpPr txBox="1"/>
          <p:nvPr/>
        </p:nvSpPr>
        <p:spPr>
          <a:xfrm>
            <a:off x="8913903" y="5533625"/>
            <a:ext cx="3278100" cy="1323600"/>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br>
              <a:rPr i="1" lang="nl-BE" sz="1600">
                <a:solidFill>
                  <a:schemeClr val="dk1"/>
                </a:solidFill>
                <a:latin typeface="Calibri"/>
                <a:ea typeface="Calibri"/>
                <a:cs typeface="Calibri"/>
                <a:sym typeface="Calibri"/>
              </a:rPr>
            </a:br>
            <a:r>
              <a:rPr i="1" lang="nl-BE" sz="1600">
                <a:solidFill>
                  <a:schemeClr val="dk1"/>
                </a:solidFill>
                <a:latin typeface="Calibri"/>
                <a:ea typeface="Calibri"/>
                <a:cs typeface="Calibri"/>
                <a:sym typeface="Calibri"/>
              </a:rPr>
              <a:t>Buyse. Stat Med (2010)</a:t>
            </a:r>
            <a:br>
              <a:rPr i="1" lang="nl-BE" sz="1600">
                <a:solidFill>
                  <a:schemeClr val="dk1"/>
                </a:solidFill>
                <a:latin typeface="Calibri"/>
                <a:ea typeface="Calibri"/>
                <a:cs typeface="Calibri"/>
                <a:sym typeface="Calibri"/>
              </a:rPr>
            </a:br>
            <a:r>
              <a:rPr i="1" lang="nl-BE" sz="1600">
                <a:solidFill>
                  <a:schemeClr val="dk1"/>
                </a:solidFill>
                <a:latin typeface="Calibri"/>
                <a:ea typeface="Calibri"/>
                <a:cs typeface="Calibri"/>
                <a:sym typeface="Calibri"/>
              </a:rPr>
              <a:t>Pocock et al. Eur Heart J (2012)</a:t>
            </a:r>
            <a:br>
              <a:rPr i="1" lang="nl-BE" sz="1600">
                <a:solidFill>
                  <a:schemeClr val="dk1"/>
                </a:solidFill>
                <a:latin typeface="Calibri"/>
                <a:ea typeface="Calibri"/>
                <a:cs typeface="Calibri"/>
                <a:sym typeface="Calibri"/>
              </a:rPr>
            </a:br>
            <a:r>
              <a:rPr i="1" lang="nl-BE" sz="1600">
                <a:solidFill>
                  <a:schemeClr val="dk1"/>
                </a:solidFill>
                <a:latin typeface="Calibri"/>
                <a:ea typeface="Calibri"/>
                <a:cs typeface="Calibri"/>
                <a:sym typeface="Calibri"/>
              </a:rPr>
              <a:t>Dong et al. Stat Biopharm Res (2019)</a:t>
            </a:r>
            <a:br>
              <a:rPr i="1" lang="nl-BE" sz="1600">
                <a:solidFill>
                  <a:schemeClr val="dk1"/>
                </a:solidFill>
                <a:latin typeface="Calibri"/>
                <a:ea typeface="Calibri"/>
                <a:cs typeface="Calibri"/>
                <a:sym typeface="Calibri"/>
              </a:rPr>
            </a:br>
            <a:r>
              <a:rPr i="1" lang="nl-BE" sz="1600">
                <a:solidFill>
                  <a:schemeClr val="dk1"/>
                </a:solidFill>
                <a:latin typeface="Calibri"/>
                <a:ea typeface="Calibri"/>
                <a:cs typeface="Calibri"/>
                <a:sym typeface="Calibri"/>
              </a:rPr>
              <a:t>Brunner et al. Stat Med (2021)</a:t>
            </a:r>
            <a:endParaRPr/>
          </a:p>
        </p:txBody>
      </p:sp>
      <p:sp>
        <p:nvSpPr>
          <p:cNvPr id="352" name="Google Shape;352;g3371915fedd_3_75"/>
          <p:cNvSpPr txBox="1"/>
          <p:nvPr/>
        </p:nvSpPr>
        <p:spPr>
          <a:xfrm>
            <a:off x="816875" y="5596925"/>
            <a:ext cx="5399100" cy="103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nl-BE" sz="2800">
                <a:solidFill>
                  <a:schemeClr val="dk1"/>
                </a:solidFill>
                <a:latin typeface="Calibri"/>
                <a:ea typeface="Calibri"/>
                <a:cs typeface="Calibri"/>
                <a:sym typeface="Calibri"/>
              </a:rPr>
              <a:t>Note : NTB = (SO-1)/(SO+1) </a:t>
            </a:r>
            <a:endParaRPr sz="2800">
              <a:solidFill>
                <a:schemeClr val="dk1"/>
              </a:solidFill>
              <a:latin typeface="Calibri"/>
              <a:ea typeface="Calibri"/>
              <a:cs typeface="Calibri"/>
              <a:sym typeface="Calibri"/>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g3371915fedd_3_102"/>
          <p:cNvSpPr txBox="1"/>
          <p:nvPr>
            <p:ph type="title"/>
          </p:nvPr>
        </p:nvSpPr>
        <p:spPr>
          <a:xfrm>
            <a:off x="747950" y="55025"/>
            <a:ext cx="9291300" cy="13257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4000"/>
              <a:buFont typeface="Calibri"/>
              <a:buNone/>
            </a:pPr>
            <a:r>
              <a:rPr lang="nl-BE" sz="4000"/>
              <a:t>GPC statistics - differences </a:t>
            </a:r>
            <a:endParaRPr/>
          </a:p>
        </p:txBody>
      </p:sp>
      <p:pic>
        <p:nvPicPr>
          <p:cNvPr id="359" name="Google Shape;359;g3371915fedd_3_102"/>
          <p:cNvPicPr preferRelativeResize="0"/>
          <p:nvPr/>
        </p:nvPicPr>
        <p:blipFill>
          <a:blip r:embed="rId3">
            <a:alphaModFix/>
          </a:blip>
          <a:stretch>
            <a:fillRect/>
          </a:stretch>
        </p:blipFill>
        <p:spPr>
          <a:xfrm>
            <a:off x="1404525" y="1441175"/>
            <a:ext cx="9640951" cy="3776650"/>
          </a:xfrm>
          <a:prstGeom prst="rect">
            <a:avLst/>
          </a:prstGeom>
          <a:noFill/>
          <a:ln>
            <a:noFill/>
          </a:ln>
        </p:spPr>
      </p:pic>
      <p:sp>
        <p:nvSpPr>
          <p:cNvPr id="360" name="Google Shape;360;g3371915fedd_3_102"/>
          <p:cNvSpPr txBox="1"/>
          <p:nvPr/>
        </p:nvSpPr>
        <p:spPr>
          <a:xfrm>
            <a:off x="1579350" y="5493550"/>
            <a:ext cx="9291300" cy="101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nl-BE" sz="2800">
                <a:solidFill>
                  <a:schemeClr val="dk1"/>
                </a:solidFill>
                <a:latin typeface="Calibri"/>
                <a:ea typeface="Calibri"/>
                <a:cs typeface="Calibri"/>
                <a:sym typeface="Calibri"/>
              </a:rPr>
              <a:t>The WR ignores the ties or redistributes the ties according to the observed win/loss proportions -&gt; overestimation of effect</a:t>
            </a:r>
            <a:endParaRPr sz="2800">
              <a:solidFill>
                <a:schemeClr val="dk1"/>
              </a:solidFill>
              <a:latin typeface="Calibri"/>
              <a:ea typeface="Calibri"/>
              <a:cs typeface="Calibri"/>
              <a:sym typeface="Calibri"/>
            </a:endParaRPr>
          </a:p>
        </p:txBody>
      </p:sp>
      <p:sp>
        <p:nvSpPr>
          <p:cNvPr id="361" name="Google Shape;361;g3371915fedd_3_102"/>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nl-BE"/>
              <a:t>‹#›</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g3371915fedd_3_112"/>
          <p:cNvSpPr txBox="1"/>
          <p:nvPr>
            <p:ph type="title"/>
          </p:nvPr>
        </p:nvSpPr>
        <p:spPr>
          <a:xfrm>
            <a:off x="747950" y="55025"/>
            <a:ext cx="9291300" cy="13257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4000"/>
              <a:buFont typeface="Calibri"/>
              <a:buNone/>
            </a:pPr>
            <a:r>
              <a:rPr lang="nl-BE" sz="4000"/>
              <a:t>C</a:t>
            </a:r>
            <a:r>
              <a:rPr lang="nl-BE" sz="4000"/>
              <a:t>onsequences of redistributing ties</a:t>
            </a:r>
            <a:endParaRPr/>
          </a:p>
        </p:txBody>
      </p:sp>
      <p:pic>
        <p:nvPicPr>
          <p:cNvPr id="368" name="Google Shape;368;g3371915fedd_3_112"/>
          <p:cNvPicPr preferRelativeResize="0"/>
          <p:nvPr/>
        </p:nvPicPr>
        <p:blipFill>
          <a:blip r:embed="rId3">
            <a:alphaModFix/>
          </a:blip>
          <a:stretch>
            <a:fillRect/>
          </a:stretch>
        </p:blipFill>
        <p:spPr>
          <a:xfrm>
            <a:off x="175375" y="1131075"/>
            <a:ext cx="11946200" cy="5488225"/>
          </a:xfrm>
          <a:prstGeom prst="rect">
            <a:avLst/>
          </a:prstGeom>
          <a:noFill/>
          <a:ln>
            <a:noFill/>
          </a:ln>
        </p:spPr>
      </p:pic>
      <p:sp>
        <p:nvSpPr>
          <p:cNvPr id="369" name="Google Shape;369;g3371915fedd_3_112"/>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nl-BE"/>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3"/>
          <p:cNvSpPr txBox="1"/>
          <p:nvPr>
            <p:ph type="title"/>
          </p:nvPr>
        </p:nvSpPr>
        <p:spPr>
          <a:xfrm>
            <a:off x="370581" y="3001142"/>
            <a:ext cx="2652019"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4400"/>
              <a:buFont typeface="Calibri"/>
              <a:buNone/>
            </a:pPr>
            <a:r>
              <a:rPr lang="nl-BE"/>
              <a:t>Agenda</a:t>
            </a:r>
            <a:endParaRPr/>
          </a:p>
        </p:txBody>
      </p:sp>
      <p:sp>
        <p:nvSpPr>
          <p:cNvPr id="107" name="Google Shape;107;p3"/>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nl-BE"/>
              <a:t>‹#›</a:t>
            </a:fld>
            <a:endParaRPr/>
          </a:p>
        </p:txBody>
      </p:sp>
      <p:sp>
        <p:nvSpPr>
          <p:cNvPr id="108" name="Google Shape;108;p3"/>
          <p:cNvSpPr txBox="1"/>
          <p:nvPr>
            <p:ph idx="1" type="body"/>
          </p:nvPr>
        </p:nvSpPr>
        <p:spPr>
          <a:xfrm>
            <a:off x="3218350" y="89425"/>
            <a:ext cx="6526800" cy="6662100"/>
          </a:xfrm>
          <a:prstGeom prst="rect">
            <a:avLst/>
          </a:prstGeom>
          <a:noFill/>
          <a:ln>
            <a:noFill/>
          </a:ln>
        </p:spPr>
        <p:txBody>
          <a:bodyPr anchorCtr="0" anchor="t" bIns="45700" lIns="91425" spcFirstLastPara="1" rIns="91425" wrap="square" tIns="45700">
            <a:noAutofit/>
          </a:bodyPr>
          <a:lstStyle/>
          <a:p>
            <a:pPr indent="-216534" lvl="0" marL="228600" rtl="0" algn="l">
              <a:lnSpc>
                <a:spcPct val="120000"/>
              </a:lnSpc>
              <a:spcBef>
                <a:spcPts val="0"/>
              </a:spcBef>
              <a:spcAft>
                <a:spcPts val="0"/>
              </a:spcAft>
              <a:buClr>
                <a:schemeClr val="dk1"/>
              </a:buClr>
              <a:buSzPts val="2600"/>
              <a:buChar char="•"/>
            </a:pPr>
            <a:r>
              <a:rPr lang="nl-BE" sz="2600"/>
              <a:t>Motivating examples</a:t>
            </a:r>
            <a:endParaRPr sz="2600"/>
          </a:p>
          <a:p>
            <a:pPr indent="-418973" lvl="1" marL="914400" rtl="0" algn="l">
              <a:lnSpc>
                <a:spcPct val="120000"/>
              </a:lnSpc>
              <a:spcBef>
                <a:spcPts val="500"/>
              </a:spcBef>
              <a:spcAft>
                <a:spcPts val="0"/>
              </a:spcAft>
              <a:buClr>
                <a:schemeClr val="dk1"/>
              </a:buClr>
              <a:buSzPts val="1800"/>
              <a:buFont typeface="Calibri"/>
              <a:buAutoNum type="arabicPeriod"/>
            </a:pPr>
            <a:r>
              <a:rPr lang="nl-BE" sz="1800"/>
              <a:t>Time-to-first event</a:t>
            </a:r>
            <a:endParaRPr sz="1800"/>
          </a:p>
          <a:p>
            <a:pPr indent="-418973" lvl="1" marL="914400" rtl="0" algn="l">
              <a:lnSpc>
                <a:spcPct val="120000"/>
              </a:lnSpc>
              <a:spcBef>
                <a:spcPts val="500"/>
              </a:spcBef>
              <a:spcAft>
                <a:spcPts val="0"/>
              </a:spcAft>
              <a:buClr>
                <a:schemeClr val="dk1"/>
              </a:buClr>
              <a:buSzPts val="1800"/>
              <a:buFont typeface="Calibri"/>
              <a:buAutoNum type="arabicPeriod"/>
            </a:pPr>
            <a:r>
              <a:rPr lang="nl-BE" sz="1800"/>
              <a:t>Benefit-risk assessment</a:t>
            </a:r>
            <a:endParaRPr sz="1800"/>
          </a:p>
          <a:p>
            <a:pPr indent="-418973" lvl="1" marL="914400" rtl="0" algn="l">
              <a:lnSpc>
                <a:spcPct val="120000"/>
              </a:lnSpc>
              <a:spcBef>
                <a:spcPts val="500"/>
              </a:spcBef>
              <a:spcAft>
                <a:spcPts val="0"/>
              </a:spcAft>
              <a:buClr>
                <a:schemeClr val="dk1"/>
              </a:buClr>
              <a:buSzPts val="1800"/>
              <a:buFont typeface="Calibri"/>
              <a:buAutoNum type="arabicPeriod"/>
            </a:pPr>
            <a:r>
              <a:rPr lang="nl-BE" sz="1800"/>
              <a:t>Multivariate outcomes of different types</a:t>
            </a:r>
            <a:endParaRPr sz="1800"/>
          </a:p>
          <a:p>
            <a:pPr indent="-216534" lvl="0" marL="228600" rtl="0" algn="l">
              <a:lnSpc>
                <a:spcPct val="120000"/>
              </a:lnSpc>
              <a:spcBef>
                <a:spcPts val="1000"/>
              </a:spcBef>
              <a:spcAft>
                <a:spcPts val="0"/>
              </a:spcAft>
              <a:buClr>
                <a:schemeClr val="dk1"/>
              </a:buClr>
              <a:buSzPts val="2600"/>
              <a:buChar char="•"/>
            </a:pPr>
            <a:r>
              <a:rPr lang="nl-BE" sz="2600"/>
              <a:t>Concept of GPC</a:t>
            </a:r>
            <a:endParaRPr sz="2600"/>
          </a:p>
          <a:p>
            <a:pPr indent="0" lvl="0" marL="228600" rtl="0" algn="l">
              <a:lnSpc>
                <a:spcPct val="120000"/>
              </a:lnSpc>
              <a:spcBef>
                <a:spcPts val="1000"/>
              </a:spcBef>
              <a:spcAft>
                <a:spcPts val="0"/>
              </a:spcAft>
              <a:buNone/>
            </a:pPr>
            <a:r>
              <a:t/>
            </a:r>
            <a:endParaRPr sz="2600"/>
          </a:p>
        </p:txBody>
      </p:sp>
      <p:cxnSp>
        <p:nvCxnSpPr>
          <p:cNvPr id="109" name="Google Shape;109;p3"/>
          <p:cNvCxnSpPr/>
          <p:nvPr/>
        </p:nvCxnSpPr>
        <p:spPr>
          <a:xfrm>
            <a:off x="3311340" y="2428367"/>
            <a:ext cx="8097900" cy="0"/>
          </a:xfrm>
          <a:prstGeom prst="straightConnector1">
            <a:avLst/>
          </a:prstGeom>
          <a:noFill/>
          <a:ln cap="flat" cmpd="sng" w="19050">
            <a:solidFill>
              <a:schemeClr val="accent1"/>
            </a:solidFill>
            <a:prstDash val="solid"/>
            <a:miter lim="800000"/>
            <a:headEnd len="sm" w="sm" type="none"/>
            <a:tailEnd len="sm" w="sm" type="none"/>
          </a:ln>
        </p:spPr>
      </p:cxn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g337e2da8481_0_4"/>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nl-BE"/>
              <a:t>Additive decomposition of NTB</a:t>
            </a:r>
            <a:endParaRPr/>
          </a:p>
        </p:txBody>
      </p:sp>
      <p:pic>
        <p:nvPicPr>
          <p:cNvPr id="376" name="Google Shape;376;g337e2da8481_0_4"/>
          <p:cNvPicPr preferRelativeResize="0"/>
          <p:nvPr/>
        </p:nvPicPr>
        <p:blipFill>
          <a:blip r:embed="rId3">
            <a:alphaModFix/>
          </a:blip>
          <a:stretch>
            <a:fillRect/>
          </a:stretch>
        </p:blipFill>
        <p:spPr>
          <a:xfrm>
            <a:off x="519250" y="2012825"/>
            <a:ext cx="11153500" cy="3952218"/>
          </a:xfrm>
          <a:prstGeom prst="rect">
            <a:avLst/>
          </a:prstGeom>
          <a:noFill/>
          <a:ln>
            <a:noFill/>
          </a:ln>
        </p:spPr>
      </p:pic>
      <p:sp>
        <p:nvSpPr>
          <p:cNvPr id="377" name="Google Shape;377;g337e2da8481_0_4"/>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nl-BE"/>
              <a:t>‹#›</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g3371915fedd_3_121"/>
          <p:cNvSpPr txBox="1"/>
          <p:nvPr>
            <p:ph type="title"/>
          </p:nvPr>
        </p:nvSpPr>
        <p:spPr>
          <a:xfrm>
            <a:off x="151200" y="-105800"/>
            <a:ext cx="11889600" cy="13257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4000"/>
              <a:buFont typeface="Calibri"/>
              <a:buNone/>
            </a:pPr>
            <a:r>
              <a:rPr lang="nl-BE">
                <a:latin typeface="Arial"/>
                <a:ea typeface="Arial"/>
                <a:cs typeface="Arial"/>
                <a:sym typeface="Arial"/>
              </a:rPr>
              <a:t>Guidance of GPC measures in clinical trials</a:t>
            </a:r>
            <a:endParaRPr/>
          </a:p>
        </p:txBody>
      </p:sp>
      <p:pic>
        <p:nvPicPr>
          <p:cNvPr id="384" name="Google Shape;384;g3371915fedd_3_121"/>
          <p:cNvPicPr preferRelativeResize="0"/>
          <p:nvPr/>
        </p:nvPicPr>
        <p:blipFill>
          <a:blip r:embed="rId3">
            <a:alphaModFix/>
          </a:blip>
          <a:stretch>
            <a:fillRect/>
          </a:stretch>
        </p:blipFill>
        <p:spPr>
          <a:xfrm>
            <a:off x="2208650" y="777575"/>
            <a:ext cx="6683874" cy="6146324"/>
          </a:xfrm>
          <a:prstGeom prst="rect">
            <a:avLst/>
          </a:prstGeom>
          <a:noFill/>
          <a:ln>
            <a:noFill/>
          </a:ln>
        </p:spPr>
      </p:pic>
      <p:sp>
        <p:nvSpPr>
          <p:cNvPr id="385" name="Google Shape;385;g3371915fedd_3_121"/>
          <p:cNvSpPr txBox="1"/>
          <p:nvPr/>
        </p:nvSpPr>
        <p:spPr>
          <a:xfrm>
            <a:off x="9747003" y="6303900"/>
            <a:ext cx="2445000" cy="554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nl-BE" sz="1600">
                <a:solidFill>
                  <a:schemeClr val="dk1"/>
                </a:solidFill>
                <a:latin typeface="Calibri"/>
                <a:ea typeface="Calibri"/>
                <a:cs typeface="Calibri"/>
                <a:sym typeface="Calibri"/>
              </a:rPr>
              <a:t>Verbeeck et al</a:t>
            </a:r>
            <a:r>
              <a:rPr i="1" lang="nl-BE" sz="1600">
                <a:solidFill>
                  <a:schemeClr val="dk1"/>
                </a:solidFill>
                <a:latin typeface="Calibri"/>
                <a:ea typeface="Calibri"/>
                <a:cs typeface="Calibri"/>
                <a:sym typeface="Calibri"/>
              </a:rPr>
              <a:t>. JACC (2023)</a:t>
            </a:r>
            <a:endParaRPr i="1" sz="1600">
              <a:solidFill>
                <a:schemeClr val="dk1"/>
              </a:solidFill>
              <a:latin typeface="Calibri"/>
              <a:ea typeface="Calibri"/>
              <a:cs typeface="Calibri"/>
              <a:sym typeface="Calibri"/>
            </a:endParaRPr>
          </a:p>
          <a:p>
            <a:pPr indent="0" lvl="0" marL="0" marR="0" rtl="0" algn="l">
              <a:spcBef>
                <a:spcPts val="0"/>
              </a:spcBef>
              <a:spcAft>
                <a:spcPts val="0"/>
              </a:spcAft>
              <a:buNone/>
            </a:pPr>
            <a:r>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32"/>
          <p:cNvSpPr txBox="1"/>
          <p:nvPr>
            <p:ph type="title"/>
          </p:nvPr>
        </p:nvSpPr>
        <p:spPr>
          <a:xfrm>
            <a:off x="2152650" y="55014"/>
            <a:ext cx="7886700" cy="1325563"/>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90000"/>
              </a:lnSpc>
              <a:spcBef>
                <a:spcPts val="0"/>
              </a:spcBef>
              <a:spcAft>
                <a:spcPts val="0"/>
              </a:spcAft>
              <a:buClr>
                <a:schemeClr val="dk1"/>
              </a:buClr>
              <a:buSzPct val="100000"/>
              <a:buFont typeface="Calibri"/>
              <a:buNone/>
            </a:pPr>
            <a:r>
              <a:rPr lang="nl-BE" sz="4000"/>
              <a:t>GPC – </a:t>
            </a:r>
            <a:r>
              <a:rPr lang="nl-BE" sz="4000"/>
              <a:t>Links with conventional effect size measures for univariate outcomes</a:t>
            </a:r>
            <a:endParaRPr/>
          </a:p>
        </p:txBody>
      </p:sp>
      <p:sp>
        <p:nvSpPr>
          <p:cNvPr id="391" name="Google Shape;391;p32"/>
          <p:cNvSpPr txBox="1"/>
          <p:nvPr/>
        </p:nvSpPr>
        <p:spPr>
          <a:xfrm>
            <a:off x="9451733" y="6352071"/>
            <a:ext cx="2821800" cy="338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nl-BE" sz="1600">
                <a:solidFill>
                  <a:schemeClr val="dk1"/>
                </a:solidFill>
                <a:latin typeface="Calibri"/>
                <a:ea typeface="Calibri"/>
                <a:cs typeface="Calibri"/>
                <a:sym typeface="Calibri"/>
              </a:rPr>
              <a:t>Gehan. Biometrika (1965)</a:t>
            </a:r>
            <a:endParaRPr/>
          </a:p>
        </p:txBody>
      </p:sp>
      <p:pic>
        <p:nvPicPr>
          <p:cNvPr id="392" name="Google Shape;392;p32"/>
          <p:cNvPicPr preferRelativeResize="0"/>
          <p:nvPr/>
        </p:nvPicPr>
        <p:blipFill>
          <a:blip r:embed="rId3">
            <a:alphaModFix/>
          </a:blip>
          <a:stretch>
            <a:fillRect/>
          </a:stretch>
        </p:blipFill>
        <p:spPr>
          <a:xfrm>
            <a:off x="393625" y="1380575"/>
            <a:ext cx="9886949" cy="5081618"/>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g3383f49b9d5_0_50"/>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nl-BE"/>
              <a:t>Questions?                                                   Break</a:t>
            </a:r>
            <a:endParaRPr/>
          </a:p>
        </p:txBody>
      </p:sp>
      <p:sp>
        <p:nvSpPr>
          <p:cNvPr id="399" name="Google Shape;399;g3383f49b9d5_0_50"/>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nl-BE"/>
              <a:t>‹#›</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sp>
        <p:nvSpPr>
          <p:cNvPr id="405" name="Google Shape;405;p42"/>
          <p:cNvSpPr txBox="1"/>
          <p:nvPr>
            <p:ph type="title"/>
          </p:nvPr>
        </p:nvSpPr>
        <p:spPr>
          <a:xfrm>
            <a:off x="831850" y="2425700"/>
            <a:ext cx="10515600" cy="1133475"/>
          </a:xfrm>
          <a:prstGeom prst="rect">
            <a:avLst/>
          </a:prstGeom>
          <a:noFill/>
          <a:ln>
            <a:noFill/>
          </a:ln>
        </p:spPr>
        <p:txBody>
          <a:bodyPr anchorCtr="0" anchor="b"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Calibri"/>
              <a:buNone/>
            </a:pPr>
            <a:r>
              <a:rPr lang="nl-BE"/>
              <a:t>Software for GPC </a:t>
            </a:r>
            <a:endParaRPr/>
          </a:p>
          <a:p>
            <a:pPr indent="0" lvl="0" marL="0" rtl="0" algn="l">
              <a:lnSpc>
                <a:spcPct val="90000"/>
              </a:lnSpc>
              <a:spcBef>
                <a:spcPts val="0"/>
              </a:spcBef>
              <a:spcAft>
                <a:spcPts val="0"/>
              </a:spcAft>
              <a:buClr>
                <a:schemeClr val="dk1"/>
              </a:buClr>
              <a:buSzPct val="181818"/>
              <a:buFont typeface="Calibri"/>
              <a:buNone/>
            </a:pPr>
            <a:r>
              <a:rPr lang="nl-BE" sz="3300"/>
              <a:t>P</a:t>
            </a:r>
            <a:r>
              <a:rPr lang="nl-BE" sz="3300"/>
              <a:t>art 1: Measures of treatment effect</a:t>
            </a:r>
            <a:endParaRPr sz="3300"/>
          </a:p>
        </p:txBody>
      </p:sp>
      <p:sp>
        <p:nvSpPr>
          <p:cNvPr id="406" name="Google Shape;406;p42"/>
          <p:cNvSpPr txBox="1"/>
          <p:nvPr/>
        </p:nvSpPr>
        <p:spPr>
          <a:xfrm>
            <a:off x="1901950" y="5289000"/>
            <a:ext cx="9445500" cy="831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nl-BE" sz="2400">
                <a:solidFill>
                  <a:schemeClr val="dk1"/>
                </a:solidFill>
                <a:latin typeface="Calibri"/>
                <a:ea typeface="Calibri"/>
                <a:cs typeface="Calibri"/>
                <a:sym typeface="Calibri"/>
              </a:rPr>
              <a:t>   code available at </a:t>
            </a:r>
            <a:r>
              <a:rPr lang="nl-BE" sz="2400" u="sng">
                <a:solidFill>
                  <a:schemeClr val="hlink"/>
                </a:solidFill>
                <a:latin typeface="Calibri"/>
                <a:ea typeface="Calibri"/>
                <a:cs typeface="Calibri"/>
                <a:sym typeface="Calibri"/>
                <a:hlinkClick r:id="rId3"/>
              </a:rPr>
              <a:t>https://github.com/bozenne/tutorial-DagStat2025-GPC</a:t>
            </a:r>
            <a:r>
              <a:rPr lang="nl-BE" sz="2400">
                <a:solidFill>
                  <a:schemeClr val="dk1"/>
                </a:solidFill>
                <a:latin typeface="Calibri"/>
                <a:ea typeface="Calibri"/>
                <a:cs typeface="Calibri"/>
                <a:sym typeface="Calibri"/>
              </a:rPr>
              <a:t> </a:t>
            </a:r>
            <a:endParaRPr sz="2400">
              <a:solidFill>
                <a:schemeClr val="dk1"/>
              </a:solidFill>
              <a:latin typeface="Calibri"/>
              <a:ea typeface="Calibri"/>
              <a:cs typeface="Calibri"/>
              <a:sym typeface="Calibri"/>
            </a:endParaRPr>
          </a:p>
          <a:p>
            <a:pPr indent="0" lvl="0" marL="0" marR="0" rtl="0" algn="l">
              <a:spcBef>
                <a:spcPts val="0"/>
              </a:spcBef>
              <a:spcAft>
                <a:spcPts val="0"/>
              </a:spcAft>
              <a:buNone/>
            </a:pPr>
            <a:r>
              <a:rPr lang="nl-BE" sz="2400">
                <a:solidFill>
                  <a:schemeClr val="dk1"/>
                </a:solidFill>
                <a:latin typeface="Calibri"/>
                <a:ea typeface="Calibri"/>
                <a:cs typeface="Calibri"/>
                <a:sym typeface="Calibri"/>
              </a:rPr>
              <a:t>                           file BuyseTest_intro.R</a:t>
            </a:r>
            <a:endParaRPr sz="2400">
              <a:solidFill>
                <a:schemeClr val="dk1"/>
              </a:solidFill>
              <a:latin typeface="Calibri"/>
              <a:ea typeface="Calibri"/>
              <a:cs typeface="Calibri"/>
              <a:sym typeface="Calibri"/>
            </a:endParaRPr>
          </a:p>
        </p:txBody>
      </p:sp>
      <p:pic>
        <p:nvPicPr>
          <p:cNvPr id="407" name="Google Shape;407;p42"/>
          <p:cNvPicPr preferRelativeResize="0"/>
          <p:nvPr/>
        </p:nvPicPr>
        <p:blipFill>
          <a:blip r:embed="rId4">
            <a:alphaModFix/>
          </a:blip>
          <a:stretch>
            <a:fillRect/>
          </a:stretch>
        </p:blipFill>
        <p:spPr>
          <a:xfrm>
            <a:off x="1518978" y="5218053"/>
            <a:ext cx="636076" cy="492945"/>
          </a:xfrm>
          <a:prstGeom prst="rect">
            <a:avLst/>
          </a:prstGeom>
          <a:noFill/>
          <a:ln>
            <a:noFill/>
          </a:ln>
        </p:spPr>
      </p:pic>
      <p:sp>
        <p:nvSpPr>
          <p:cNvPr id="408" name="Google Shape;408;p42"/>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nl-BE"/>
              <a:t>‹#›</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p43"/>
          <p:cNvSpPr txBox="1"/>
          <p:nvPr>
            <p:ph type="title"/>
          </p:nvPr>
        </p:nvSpPr>
        <p:spPr>
          <a:xfrm>
            <a:off x="1555800" y="365125"/>
            <a:ext cx="97980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nl-BE"/>
              <a:t> -package: BuyseTest</a:t>
            </a:r>
            <a:endParaRPr/>
          </a:p>
        </p:txBody>
      </p:sp>
      <p:sp>
        <p:nvSpPr>
          <p:cNvPr id="415" name="Google Shape;415;p43"/>
          <p:cNvSpPr txBox="1"/>
          <p:nvPr/>
        </p:nvSpPr>
        <p:spPr>
          <a:xfrm>
            <a:off x="197900" y="2327125"/>
            <a:ext cx="4938300" cy="1461900"/>
          </a:xfrm>
          <a:prstGeom prst="rect">
            <a:avLst/>
          </a:prstGeom>
          <a:noFill/>
          <a:ln>
            <a:noFill/>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Clr>
                <a:schemeClr val="dk1"/>
              </a:buClr>
              <a:buSzPts val="2800"/>
              <a:buFont typeface="Arial"/>
              <a:buNone/>
            </a:pPr>
            <a:r>
              <a:rPr lang="nl-BE" sz="2800">
                <a:solidFill>
                  <a:schemeClr val="dk1"/>
                </a:solidFill>
                <a:latin typeface="Calibri"/>
                <a:ea typeface="Calibri"/>
                <a:cs typeface="Calibri"/>
                <a:sym typeface="Calibri"/>
              </a:rPr>
              <a:t>Installation </a:t>
            </a:r>
            <a:endParaRPr sz="2800">
              <a:solidFill>
                <a:schemeClr val="dk1"/>
              </a:solidFill>
              <a:latin typeface="Calibri"/>
              <a:ea typeface="Calibri"/>
              <a:cs typeface="Calibri"/>
              <a:sym typeface="Calibri"/>
            </a:endParaRPr>
          </a:p>
          <a:p>
            <a:pPr indent="0" lvl="0" marL="0" marR="0" rtl="0" algn="l">
              <a:lnSpc>
                <a:spcPct val="90000"/>
              </a:lnSpc>
              <a:spcBef>
                <a:spcPts val="0"/>
              </a:spcBef>
              <a:spcAft>
                <a:spcPts val="0"/>
              </a:spcAft>
              <a:buClr>
                <a:schemeClr val="dk1"/>
              </a:buClr>
              <a:buSzPts val="2800"/>
              <a:buFont typeface="Arial"/>
              <a:buNone/>
            </a:pPr>
            <a:r>
              <a:rPr lang="nl-BE" sz="2800">
                <a:solidFill>
                  <a:schemeClr val="dk1"/>
                </a:solidFill>
                <a:latin typeface="Calibri"/>
                <a:ea typeface="Calibri"/>
                <a:cs typeface="Calibri"/>
                <a:sym typeface="Calibri"/>
              </a:rPr>
              <a:t>(requires internet connection)</a:t>
            </a:r>
            <a:endParaRPr sz="2800">
              <a:solidFill>
                <a:schemeClr val="dk1"/>
              </a:solidFill>
              <a:latin typeface="Calibri"/>
              <a:ea typeface="Calibri"/>
              <a:cs typeface="Calibri"/>
              <a:sym typeface="Calibri"/>
            </a:endParaRPr>
          </a:p>
        </p:txBody>
      </p:sp>
      <p:pic>
        <p:nvPicPr>
          <p:cNvPr id="416" name="Google Shape;416;p43"/>
          <p:cNvPicPr preferRelativeResize="0"/>
          <p:nvPr/>
        </p:nvPicPr>
        <p:blipFill rotWithShape="1">
          <a:blip r:embed="rId3">
            <a:alphaModFix/>
          </a:blip>
          <a:srcRect b="0" l="0" r="0" t="0"/>
          <a:stretch/>
        </p:blipFill>
        <p:spPr>
          <a:xfrm>
            <a:off x="8987500" y="211400"/>
            <a:ext cx="1918225" cy="1918225"/>
          </a:xfrm>
          <a:prstGeom prst="rect">
            <a:avLst/>
          </a:prstGeom>
          <a:noFill/>
          <a:ln>
            <a:noFill/>
          </a:ln>
        </p:spPr>
      </p:pic>
      <p:pic>
        <p:nvPicPr>
          <p:cNvPr id="417" name="Google Shape;417;p43"/>
          <p:cNvPicPr preferRelativeResize="0"/>
          <p:nvPr/>
        </p:nvPicPr>
        <p:blipFill>
          <a:blip r:embed="rId4">
            <a:alphaModFix/>
          </a:blip>
          <a:stretch>
            <a:fillRect/>
          </a:stretch>
        </p:blipFill>
        <p:spPr>
          <a:xfrm>
            <a:off x="819375" y="675525"/>
            <a:ext cx="874124" cy="677401"/>
          </a:xfrm>
          <a:prstGeom prst="rect">
            <a:avLst/>
          </a:prstGeom>
          <a:noFill/>
          <a:ln>
            <a:noFill/>
          </a:ln>
        </p:spPr>
      </p:pic>
      <p:sp>
        <p:nvSpPr>
          <p:cNvPr id="418" name="Google Shape;418;p43"/>
          <p:cNvSpPr txBox="1"/>
          <p:nvPr/>
        </p:nvSpPr>
        <p:spPr>
          <a:xfrm>
            <a:off x="197900" y="4030325"/>
            <a:ext cx="5975700" cy="2628000"/>
          </a:xfrm>
          <a:prstGeom prst="rect">
            <a:avLst/>
          </a:prstGeom>
          <a:noFill/>
          <a:ln>
            <a:noFill/>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Clr>
                <a:schemeClr val="dk1"/>
              </a:buClr>
              <a:buSzPts val="2800"/>
              <a:buFont typeface="Arial"/>
              <a:buNone/>
            </a:pPr>
            <a:r>
              <a:rPr lang="nl-BE" sz="2800">
                <a:solidFill>
                  <a:schemeClr val="dk1"/>
                </a:solidFill>
                <a:latin typeface="Calibri"/>
                <a:ea typeface="Calibri"/>
                <a:cs typeface="Calibri"/>
                <a:sym typeface="Calibri"/>
              </a:rPr>
              <a:t>Simulate data</a:t>
            </a:r>
            <a:endParaRPr sz="2800">
              <a:solidFill>
                <a:schemeClr val="dk1"/>
              </a:solidFill>
              <a:latin typeface="Calibri"/>
              <a:ea typeface="Calibri"/>
              <a:cs typeface="Calibri"/>
              <a:sym typeface="Calibri"/>
            </a:endParaRPr>
          </a:p>
          <a:p>
            <a:pPr indent="-381000" lvl="0" marL="457200" marR="0" rtl="0" algn="l">
              <a:lnSpc>
                <a:spcPct val="115000"/>
              </a:lnSpc>
              <a:spcBef>
                <a:spcPts val="0"/>
              </a:spcBef>
              <a:spcAft>
                <a:spcPts val="0"/>
              </a:spcAft>
              <a:buClr>
                <a:schemeClr val="dk1"/>
              </a:buClr>
              <a:buSzPts val="2400"/>
              <a:buFont typeface="Calibri"/>
              <a:buChar char="-"/>
            </a:pPr>
            <a:r>
              <a:rPr lang="nl-BE" sz="2400">
                <a:solidFill>
                  <a:schemeClr val="dk1"/>
                </a:solidFill>
                <a:latin typeface="Calibri"/>
                <a:ea typeface="Calibri"/>
                <a:cs typeface="Calibri"/>
                <a:sym typeface="Calibri"/>
              </a:rPr>
              <a:t>100 subjects</a:t>
            </a:r>
            <a:endParaRPr sz="2400">
              <a:solidFill>
                <a:schemeClr val="dk1"/>
              </a:solidFill>
              <a:latin typeface="Calibri"/>
              <a:ea typeface="Calibri"/>
              <a:cs typeface="Calibri"/>
              <a:sym typeface="Calibri"/>
            </a:endParaRPr>
          </a:p>
          <a:p>
            <a:pPr indent="-381000" lvl="0" marL="457200" marR="0" rtl="0" algn="l">
              <a:lnSpc>
                <a:spcPct val="115000"/>
              </a:lnSpc>
              <a:spcBef>
                <a:spcPts val="0"/>
              </a:spcBef>
              <a:spcAft>
                <a:spcPts val="0"/>
              </a:spcAft>
              <a:buClr>
                <a:schemeClr val="dk1"/>
              </a:buClr>
              <a:buSzPts val="2400"/>
              <a:buFont typeface="Calibri"/>
              <a:buChar char="-"/>
            </a:pPr>
            <a:r>
              <a:rPr lang="nl-BE" sz="2400">
                <a:solidFill>
                  <a:schemeClr val="dk1"/>
                </a:solidFill>
                <a:latin typeface="Calibri"/>
                <a:ea typeface="Calibri"/>
                <a:cs typeface="Calibri"/>
                <a:sym typeface="Calibri"/>
              </a:rPr>
              <a:t>2 treatment groups (C or T)</a:t>
            </a:r>
            <a:endParaRPr sz="2400">
              <a:solidFill>
                <a:schemeClr val="dk1"/>
              </a:solidFill>
              <a:latin typeface="Calibri"/>
              <a:ea typeface="Calibri"/>
              <a:cs typeface="Calibri"/>
              <a:sym typeface="Calibri"/>
            </a:endParaRPr>
          </a:p>
          <a:p>
            <a:pPr indent="-381000" lvl="0" marL="457200" marR="0" rtl="0" algn="l">
              <a:lnSpc>
                <a:spcPct val="115000"/>
              </a:lnSpc>
              <a:spcBef>
                <a:spcPts val="0"/>
              </a:spcBef>
              <a:spcAft>
                <a:spcPts val="0"/>
              </a:spcAft>
              <a:buClr>
                <a:schemeClr val="dk1"/>
              </a:buClr>
              <a:buSzPts val="2400"/>
              <a:buFont typeface="Calibri"/>
              <a:buChar char="-"/>
            </a:pPr>
            <a:r>
              <a:rPr lang="nl-BE" sz="2400">
                <a:solidFill>
                  <a:schemeClr val="dk1"/>
                </a:solidFill>
                <a:latin typeface="Calibri"/>
                <a:ea typeface="Calibri"/>
                <a:cs typeface="Calibri"/>
                <a:sym typeface="Calibri"/>
              </a:rPr>
              <a:t>outcomes simulated independently</a:t>
            </a:r>
            <a:endParaRPr sz="2400">
              <a:solidFill>
                <a:schemeClr val="dk1"/>
              </a:solidFill>
              <a:latin typeface="Calibri"/>
              <a:ea typeface="Calibri"/>
              <a:cs typeface="Calibri"/>
              <a:sym typeface="Calibri"/>
            </a:endParaRPr>
          </a:p>
          <a:p>
            <a:pPr indent="-381000" lvl="0" marL="457200" marR="0" rtl="0" algn="l">
              <a:lnSpc>
                <a:spcPct val="115000"/>
              </a:lnSpc>
              <a:spcBef>
                <a:spcPts val="0"/>
              </a:spcBef>
              <a:spcAft>
                <a:spcPts val="0"/>
              </a:spcAft>
              <a:buClr>
                <a:schemeClr val="dk1"/>
              </a:buClr>
              <a:buSzPts val="2400"/>
              <a:buFont typeface="Calibri"/>
              <a:buChar char="-"/>
            </a:pPr>
            <a:r>
              <a:rPr lang="nl-BE" sz="2400">
                <a:solidFill>
                  <a:schemeClr val="dk1"/>
                </a:solidFill>
                <a:latin typeface="Calibri"/>
                <a:ea typeface="Calibri"/>
                <a:cs typeface="Calibri"/>
                <a:sym typeface="Calibri"/>
              </a:rPr>
              <a:t>data.table format</a:t>
            </a:r>
            <a:endParaRPr sz="2400">
              <a:solidFill>
                <a:schemeClr val="dk1"/>
              </a:solidFill>
              <a:latin typeface="Calibri"/>
              <a:ea typeface="Calibri"/>
              <a:cs typeface="Calibri"/>
              <a:sym typeface="Calibri"/>
            </a:endParaRPr>
          </a:p>
          <a:p>
            <a:pPr indent="0" lvl="0" marL="0" marR="0" rtl="0" algn="l">
              <a:lnSpc>
                <a:spcPct val="90000"/>
              </a:lnSpc>
              <a:spcBef>
                <a:spcPts val="0"/>
              </a:spcBef>
              <a:spcAft>
                <a:spcPts val="0"/>
              </a:spcAft>
              <a:buNone/>
            </a:pPr>
            <a:r>
              <a:rPr lang="nl-BE" sz="2400">
                <a:solidFill>
                  <a:schemeClr val="dk1"/>
                </a:solidFill>
                <a:latin typeface="Calibri"/>
                <a:ea typeface="Calibri"/>
                <a:cs typeface="Calibri"/>
                <a:sym typeface="Calibri"/>
              </a:rPr>
              <a:t>(</a:t>
            </a:r>
            <a:r>
              <a:rPr lang="nl-BE" sz="2400">
                <a:solidFill>
                  <a:schemeClr val="dk1"/>
                </a:solidFill>
                <a:latin typeface="Courier New"/>
                <a:ea typeface="Courier New"/>
                <a:cs typeface="Courier New"/>
                <a:sym typeface="Courier New"/>
              </a:rPr>
              <a:t>as.data.frame</a:t>
            </a:r>
            <a:r>
              <a:rPr lang="nl-BE" sz="2400">
                <a:solidFill>
                  <a:schemeClr val="dk1"/>
                </a:solidFill>
                <a:latin typeface="Calibri"/>
                <a:ea typeface="Calibri"/>
                <a:cs typeface="Calibri"/>
                <a:sym typeface="Calibri"/>
              </a:rPr>
              <a:t>: convertion to data.frame)</a:t>
            </a:r>
            <a:endParaRPr sz="2400">
              <a:solidFill>
                <a:schemeClr val="dk1"/>
              </a:solidFill>
              <a:latin typeface="Calibri"/>
              <a:ea typeface="Calibri"/>
              <a:cs typeface="Calibri"/>
              <a:sym typeface="Calibri"/>
            </a:endParaRPr>
          </a:p>
        </p:txBody>
      </p:sp>
      <p:sp>
        <p:nvSpPr>
          <p:cNvPr id="419" name="Google Shape;419;p43"/>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nl-BE"/>
              <a:t>‹#›</a:t>
            </a:fld>
            <a:endParaRPr/>
          </a:p>
        </p:txBody>
      </p:sp>
      <p:pic>
        <p:nvPicPr>
          <p:cNvPr id="420" name="Google Shape;420;p43"/>
          <p:cNvPicPr preferRelativeResize="0"/>
          <p:nvPr/>
        </p:nvPicPr>
        <p:blipFill>
          <a:blip r:embed="rId5">
            <a:alphaModFix/>
          </a:blip>
          <a:stretch>
            <a:fillRect/>
          </a:stretch>
        </p:blipFill>
        <p:spPr>
          <a:xfrm>
            <a:off x="6090313" y="2129625"/>
            <a:ext cx="5921293" cy="694635"/>
          </a:xfrm>
          <a:prstGeom prst="rect">
            <a:avLst/>
          </a:prstGeom>
          <a:noFill/>
          <a:ln>
            <a:noFill/>
          </a:ln>
        </p:spPr>
      </p:pic>
      <p:pic>
        <p:nvPicPr>
          <p:cNvPr id="421" name="Google Shape;421;p43"/>
          <p:cNvPicPr preferRelativeResize="0"/>
          <p:nvPr/>
        </p:nvPicPr>
        <p:blipFill>
          <a:blip r:embed="rId6">
            <a:alphaModFix/>
          </a:blip>
          <a:stretch>
            <a:fillRect/>
          </a:stretch>
        </p:blipFill>
        <p:spPr>
          <a:xfrm>
            <a:off x="6103669" y="2824260"/>
            <a:ext cx="5894580" cy="694635"/>
          </a:xfrm>
          <a:prstGeom prst="rect">
            <a:avLst/>
          </a:prstGeom>
          <a:noFill/>
          <a:ln>
            <a:noFill/>
          </a:ln>
        </p:spPr>
      </p:pic>
      <p:pic>
        <p:nvPicPr>
          <p:cNvPr id="422" name="Google Shape;422;p43"/>
          <p:cNvPicPr preferRelativeResize="0"/>
          <p:nvPr/>
        </p:nvPicPr>
        <p:blipFill>
          <a:blip r:embed="rId7">
            <a:alphaModFix/>
          </a:blip>
          <a:stretch>
            <a:fillRect/>
          </a:stretch>
        </p:blipFill>
        <p:spPr>
          <a:xfrm>
            <a:off x="6171432" y="3629270"/>
            <a:ext cx="5894580" cy="898394"/>
          </a:xfrm>
          <a:prstGeom prst="rect">
            <a:avLst/>
          </a:prstGeom>
          <a:noFill/>
          <a:ln>
            <a:noFill/>
          </a:ln>
        </p:spPr>
      </p:pic>
      <p:pic>
        <p:nvPicPr>
          <p:cNvPr id="423" name="Google Shape;423;p43"/>
          <p:cNvPicPr preferRelativeResize="0"/>
          <p:nvPr/>
        </p:nvPicPr>
        <p:blipFill>
          <a:blip r:embed="rId8">
            <a:alphaModFix/>
          </a:blip>
          <a:stretch>
            <a:fillRect/>
          </a:stretch>
        </p:blipFill>
        <p:spPr>
          <a:xfrm>
            <a:off x="6094776" y="4498651"/>
            <a:ext cx="5912389" cy="1982024"/>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sp>
        <p:nvSpPr>
          <p:cNvPr id="429" name="Google Shape;429;g334cb2e176d_1_8"/>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nl-BE"/>
              <a:t>Formula interface</a:t>
            </a:r>
            <a:endParaRPr/>
          </a:p>
        </p:txBody>
      </p:sp>
      <p:sp>
        <p:nvSpPr>
          <p:cNvPr id="430" name="Google Shape;430;g334cb2e176d_1_8"/>
          <p:cNvSpPr txBox="1"/>
          <p:nvPr>
            <p:ph idx="1" type="body"/>
          </p:nvPr>
        </p:nvSpPr>
        <p:spPr>
          <a:xfrm>
            <a:off x="838200" y="1825625"/>
            <a:ext cx="10515600" cy="48981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rPr lang="nl-BE"/>
              <a:t>Left hand side: group</a:t>
            </a:r>
            <a:endParaRPr/>
          </a:p>
          <a:p>
            <a:pPr indent="0" lvl="0" marL="457200" rtl="0" algn="l">
              <a:spcBef>
                <a:spcPts val="1000"/>
              </a:spcBef>
              <a:spcAft>
                <a:spcPts val="0"/>
              </a:spcAft>
              <a:buNone/>
            </a:pPr>
            <a:r>
              <a:t/>
            </a:r>
            <a:endParaRPr/>
          </a:p>
          <a:p>
            <a:pPr indent="0" lvl="0" marL="0" rtl="0" algn="l">
              <a:spcBef>
                <a:spcPts val="1000"/>
              </a:spcBef>
              <a:spcAft>
                <a:spcPts val="0"/>
              </a:spcAft>
              <a:buNone/>
            </a:pPr>
            <a:r>
              <a:rPr lang="nl-BE"/>
              <a:t>Right hand side: outcome(s) </a:t>
            </a:r>
            <a:endParaRPr/>
          </a:p>
          <a:p>
            <a:pPr indent="-292100" lvl="0" marL="457200" rtl="0" algn="l">
              <a:spcBef>
                <a:spcPts val="1000"/>
              </a:spcBef>
              <a:spcAft>
                <a:spcPts val="0"/>
              </a:spcAft>
              <a:buSzPts val="1000"/>
              <a:buChar char="-"/>
            </a:pPr>
            <a:r>
              <a:rPr lang="nl-BE" sz="2000">
                <a:latin typeface="Courier New"/>
                <a:ea typeface="Courier New"/>
                <a:cs typeface="Courier New"/>
                <a:sym typeface="Courier New"/>
              </a:rPr>
              <a:t>time to event</a:t>
            </a:r>
            <a:r>
              <a:rPr lang="nl-BE" sz="2000"/>
              <a:t> or </a:t>
            </a:r>
            <a:r>
              <a:rPr lang="nl-BE" sz="2000">
                <a:latin typeface="Courier New"/>
                <a:ea typeface="Courier New"/>
                <a:cs typeface="Courier New"/>
                <a:sym typeface="Courier New"/>
              </a:rPr>
              <a:t>tte </a:t>
            </a:r>
            <a:r>
              <a:rPr lang="nl-BE" sz="2000"/>
              <a:t>or </a:t>
            </a:r>
            <a:r>
              <a:rPr lang="nl-BE" sz="2000">
                <a:latin typeface="Courier New"/>
                <a:ea typeface="Courier New"/>
                <a:cs typeface="Courier New"/>
                <a:sym typeface="Courier New"/>
              </a:rPr>
              <a:t>t</a:t>
            </a:r>
            <a:endParaRPr sz="2000">
              <a:latin typeface="Courier New"/>
              <a:ea typeface="Courier New"/>
              <a:cs typeface="Courier New"/>
              <a:sym typeface="Courier New"/>
            </a:endParaRPr>
          </a:p>
          <a:p>
            <a:pPr indent="0" lvl="0" marL="0" rtl="0" algn="l">
              <a:spcBef>
                <a:spcPts val="1000"/>
              </a:spcBef>
              <a:spcAft>
                <a:spcPts val="0"/>
              </a:spcAft>
              <a:buNone/>
            </a:pPr>
            <a:r>
              <a:t/>
            </a:r>
            <a:endParaRPr sz="2000"/>
          </a:p>
          <a:p>
            <a:pPr indent="-292100" lvl="0" marL="457200" rtl="0" algn="l">
              <a:spcBef>
                <a:spcPts val="1000"/>
              </a:spcBef>
              <a:spcAft>
                <a:spcPts val="0"/>
              </a:spcAft>
              <a:buSzPts val="1000"/>
              <a:buChar char="-"/>
            </a:pPr>
            <a:r>
              <a:rPr lang="nl-BE" sz="2000">
                <a:latin typeface="Courier New"/>
                <a:ea typeface="Courier New"/>
                <a:cs typeface="Courier New"/>
                <a:sym typeface="Courier New"/>
              </a:rPr>
              <a:t>continuous </a:t>
            </a:r>
            <a:r>
              <a:rPr lang="nl-BE" sz="2000"/>
              <a:t>or </a:t>
            </a:r>
            <a:r>
              <a:rPr lang="nl-BE" sz="2000">
                <a:latin typeface="Courier New"/>
                <a:ea typeface="Courier New"/>
                <a:cs typeface="Courier New"/>
                <a:sym typeface="Courier New"/>
              </a:rPr>
              <a:t>cont </a:t>
            </a:r>
            <a:r>
              <a:rPr lang="nl-BE" sz="2000"/>
              <a:t>or </a:t>
            </a:r>
            <a:r>
              <a:rPr lang="nl-BE" sz="2000">
                <a:latin typeface="Courier New"/>
                <a:ea typeface="Courier New"/>
                <a:cs typeface="Courier New"/>
                <a:sym typeface="Courier New"/>
              </a:rPr>
              <a:t>c</a:t>
            </a:r>
            <a:endParaRPr sz="2000">
              <a:latin typeface="Courier New"/>
              <a:ea typeface="Courier New"/>
              <a:cs typeface="Courier New"/>
              <a:sym typeface="Courier New"/>
            </a:endParaRPr>
          </a:p>
          <a:p>
            <a:pPr indent="0" lvl="0" marL="0" rtl="0" algn="l">
              <a:spcBef>
                <a:spcPts val="1000"/>
              </a:spcBef>
              <a:spcAft>
                <a:spcPts val="0"/>
              </a:spcAft>
              <a:buNone/>
            </a:pPr>
            <a:r>
              <a:t/>
            </a:r>
            <a:endParaRPr sz="2000"/>
          </a:p>
          <a:p>
            <a:pPr indent="-292100" lvl="0" marL="457200" rtl="0" algn="l">
              <a:spcBef>
                <a:spcPts val="1000"/>
              </a:spcBef>
              <a:spcAft>
                <a:spcPts val="0"/>
              </a:spcAft>
              <a:buSzPts val="1000"/>
              <a:buChar char="-"/>
            </a:pPr>
            <a:r>
              <a:rPr lang="nl-BE" sz="2000">
                <a:latin typeface="Courier New"/>
                <a:ea typeface="Courier New"/>
                <a:cs typeface="Courier New"/>
                <a:sym typeface="Courier New"/>
              </a:rPr>
              <a:t>binary </a:t>
            </a:r>
            <a:r>
              <a:rPr lang="nl-BE" sz="2000"/>
              <a:t>or </a:t>
            </a:r>
            <a:r>
              <a:rPr lang="nl-BE" sz="2000">
                <a:latin typeface="Courier New"/>
                <a:ea typeface="Courier New"/>
                <a:cs typeface="Courier New"/>
                <a:sym typeface="Courier New"/>
              </a:rPr>
              <a:t>bin </a:t>
            </a:r>
            <a:r>
              <a:rPr lang="nl-BE" sz="2000"/>
              <a:t>or </a:t>
            </a:r>
            <a:r>
              <a:rPr lang="nl-BE" sz="2000">
                <a:latin typeface="Courier New"/>
                <a:ea typeface="Courier New"/>
                <a:cs typeface="Courier New"/>
                <a:sym typeface="Courier New"/>
              </a:rPr>
              <a:t>b</a:t>
            </a:r>
            <a:endParaRPr sz="2000">
              <a:latin typeface="Courier New"/>
              <a:ea typeface="Courier New"/>
              <a:cs typeface="Courier New"/>
              <a:sym typeface="Courier New"/>
            </a:endParaRPr>
          </a:p>
        </p:txBody>
      </p:sp>
      <p:pic>
        <p:nvPicPr>
          <p:cNvPr id="431" name="Google Shape;431;g334cb2e176d_1_8"/>
          <p:cNvPicPr preferRelativeResize="0"/>
          <p:nvPr/>
        </p:nvPicPr>
        <p:blipFill>
          <a:blip r:embed="rId3">
            <a:alphaModFix/>
          </a:blip>
          <a:stretch>
            <a:fillRect/>
          </a:stretch>
        </p:blipFill>
        <p:spPr>
          <a:xfrm>
            <a:off x="5138750" y="1690825"/>
            <a:ext cx="6869450" cy="4406800"/>
          </a:xfrm>
          <a:prstGeom prst="rect">
            <a:avLst/>
          </a:prstGeom>
          <a:noFill/>
          <a:ln>
            <a:noFill/>
          </a:ln>
        </p:spPr>
      </p:pic>
      <p:sp>
        <p:nvSpPr>
          <p:cNvPr id="432" name="Google Shape;432;g334cb2e176d_1_8"/>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nl-BE"/>
              <a:t>‹#›</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g334cb2e176d_1_19"/>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nl-BE"/>
              <a:t>Output of the GPC procedure</a:t>
            </a:r>
            <a:endParaRPr/>
          </a:p>
        </p:txBody>
      </p:sp>
      <p:sp>
        <p:nvSpPr>
          <p:cNvPr id="439" name="Google Shape;439;g334cb2e176d_1_19"/>
          <p:cNvSpPr txBox="1"/>
          <p:nvPr>
            <p:ph idx="1" type="body"/>
          </p:nvPr>
        </p:nvSpPr>
        <p:spPr>
          <a:xfrm>
            <a:off x="838200" y="1622925"/>
            <a:ext cx="10515600" cy="43512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rPr lang="nl-BE"/>
              <a:t>Default: net treatment benefit  </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0"/>
              </a:spcAft>
              <a:buNone/>
            </a:pPr>
            <a:r>
              <a:rPr lang="nl-BE"/>
              <a:t>                                             </a:t>
            </a:r>
            <a:endParaRPr sz="2000"/>
          </a:p>
        </p:txBody>
      </p:sp>
      <p:pic>
        <p:nvPicPr>
          <p:cNvPr id="440" name="Google Shape;440;g334cb2e176d_1_19"/>
          <p:cNvPicPr preferRelativeResize="0"/>
          <p:nvPr/>
        </p:nvPicPr>
        <p:blipFill>
          <a:blip r:embed="rId3">
            <a:alphaModFix/>
          </a:blip>
          <a:stretch>
            <a:fillRect/>
          </a:stretch>
        </p:blipFill>
        <p:spPr>
          <a:xfrm>
            <a:off x="783425" y="2136375"/>
            <a:ext cx="10625150" cy="4064351"/>
          </a:xfrm>
          <a:prstGeom prst="rect">
            <a:avLst/>
          </a:prstGeom>
          <a:noFill/>
          <a:ln>
            <a:noFill/>
          </a:ln>
        </p:spPr>
      </p:pic>
      <p:sp>
        <p:nvSpPr>
          <p:cNvPr id="441" name="Google Shape;441;g334cb2e176d_1_19"/>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nl-BE"/>
              <a:t>‹#›</a:t>
            </a:fld>
            <a:endParaRPr/>
          </a:p>
        </p:txBody>
      </p:sp>
      <p:pic>
        <p:nvPicPr>
          <p:cNvPr id="442" name="Google Shape;442;g334cb2e176d_1_19"/>
          <p:cNvPicPr preferRelativeResize="0"/>
          <p:nvPr/>
        </p:nvPicPr>
        <p:blipFill>
          <a:blip r:embed="rId4">
            <a:alphaModFix/>
          </a:blip>
          <a:stretch>
            <a:fillRect/>
          </a:stretch>
        </p:blipFill>
        <p:spPr>
          <a:xfrm>
            <a:off x="8858938" y="1704038"/>
            <a:ext cx="2562225" cy="419100"/>
          </a:xfrm>
          <a:prstGeom prst="rect">
            <a:avLst/>
          </a:prstGeom>
          <a:noFill/>
          <a:ln>
            <a:noFill/>
          </a:ln>
        </p:spPr>
      </p:pic>
      <p:sp>
        <p:nvSpPr>
          <p:cNvPr id="443" name="Google Shape;443;g334cb2e176d_1_19"/>
          <p:cNvSpPr txBox="1"/>
          <p:nvPr>
            <p:ph idx="1" type="body"/>
          </p:nvPr>
        </p:nvSpPr>
        <p:spPr>
          <a:xfrm>
            <a:off x="960575" y="6213950"/>
            <a:ext cx="10515600" cy="6027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rPr lang="nl-BE"/>
              <a:t>Display number of pairs instead of %:</a:t>
            </a:r>
            <a:endParaRPr sz="2000"/>
          </a:p>
        </p:txBody>
      </p:sp>
      <p:pic>
        <p:nvPicPr>
          <p:cNvPr id="444" name="Google Shape;444;g334cb2e176d_1_19"/>
          <p:cNvPicPr preferRelativeResize="0"/>
          <p:nvPr/>
        </p:nvPicPr>
        <p:blipFill>
          <a:blip r:embed="rId5">
            <a:alphaModFix/>
          </a:blip>
          <a:stretch>
            <a:fillRect/>
          </a:stretch>
        </p:blipFill>
        <p:spPr>
          <a:xfrm>
            <a:off x="6621675" y="6200725"/>
            <a:ext cx="3983351" cy="5416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pic>
        <p:nvPicPr>
          <p:cNvPr id="450" name="Google Shape;450;g334cb2e176d_1_27"/>
          <p:cNvPicPr preferRelativeResize="0"/>
          <p:nvPr/>
        </p:nvPicPr>
        <p:blipFill>
          <a:blip r:embed="rId3">
            <a:alphaModFix/>
          </a:blip>
          <a:stretch>
            <a:fillRect/>
          </a:stretch>
        </p:blipFill>
        <p:spPr>
          <a:xfrm>
            <a:off x="5067300" y="3409425"/>
            <a:ext cx="7124700" cy="942975"/>
          </a:xfrm>
          <a:prstGeom prst="rect">
            <a:avLst/>
          </a:prstGeom>
          <a:noFill/>
          <a:ln>
            <a:noFill/>
          </a:ln>
        </p:spPr>
      </p:pic>
      <p:sp>
        <p:nvSpPr>
          <p:cNvPr id="451" name="Google Shape;451;g334cb2e176d_1_27"/>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000"/>
              <a:buFont typeface="Calibri"/>
              <a:buNone/>
            </a:pPr>
            <a:r>
              <a:rPr lang="nl-BE" sz="4000"/>
              <a:t>Other m</a:t>
            </a:r>
            <a:r>
              <a:rPr lang="nl-BE" sz="4000"/>
              <a:t>easures of treatment effect</a:t>
            </a:r>
            <a:endParaRPr/>
          </a:p>
        </p:txBody>
      </p:sp>
      <p:sp>
        <p:nvSpPr>
          <p:cNvPr id="452" name="Google Shape;452;g334cb2e176d_1_27"/>
          <p:cNvSpPr txBox="1"/>
          <p:nvPr>
            <p:ph idx="1" type="body"/>
          </p:nvPr>
        </p:nvSpPr>
        <p:spPr>
          <a:xfrm>
            <a:off x="381000" y="1825625"/>
            <a:ext cx="10515600" cy="10908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rPr lang="nl-BE"/>
              <a:t>Win ratio </a:t>
            </a:r>
            <a:endParaRPr/>
          </a:p>
          <a:p>
            <a:pPr indent="-381000" lvl="0" marL="457200" rtl="0" algn="l">
              <a:spcBef>
                <a:spcPts val="1000"/>
              </a:spcBef>
              <a:spcAft>
                <a:spcPts val="0"/>
              </a:spcAft>
              <a:buSzPts val="2400"/>
              <a:buChar char="-"/>
            </a:pPr>
            <a:r>
              <a:rPr lang="nl-BE" sz="2400"/>
              <a:t>argument statistic</a:t>
            </a:r>
            <a:endParaRPr sz="2400"/>
          </a:p>
        </p:txBody>
      </p:sp>
      <p:sp>
        <p:nvSpPr>
          <p:cNvPr id="453" name="Google Shape;453;g334cb2e176d_1_27"/>
          <p:cNvSpPr txBox="1"/>
          <p:nvPr>
            <p:ph idx="1" type="body"/>
          </p:nvPr>
        </p:nvSpPr>
        <p:spPr>
          <a:xfrm>
            <a:off x="359575" y="3080775"/>
            <a:ext cx="5271300" cy="24348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rPr lang="nl-BE"/>
              <a:t>P</a:t>
            </a:r>
            <a:r>
              <a:rPr lang="nl-BE"/>
              <a:t>robabilistic index &amp; success</a:t>
            </a:r>
            <a:r>
              <a:rPr lang="nl-BE"/>
              <a:t> odds</a:t>
            </a:r>
            <a:endParaRPr/>
          </a:p>
          <a:p>
            <a:pPr indent="0" lvl="0" marL="457200" rtl="0" algn="l">
              <a:spcBef>
                <a:spcPts val="1000"/>
              </a:spcBef>
              <a:spcAft>
                <a:spcPts val="0"/>
              </a:spcAft>
              <a:buNone/>
            </a:pPr>
            <a:r>
              <a:rPr lang="nl-BE" sz="2400"/>
              <a:t>    </a:t>
            </a:r>
            <a:r>
              <a:rPr lang="nl-BE" sz="2400"/>
              <a:t>re-run GPC adding </a:t>
            </a:r>
            <a:endParaRPr sz="2400"/>
          </a:p>
          <a:p>
            <a:pPr indent="0" lvl="0" marL="457200" rtl="0" algn="l">
              <a:spcBef>
                <a:spcPts val="1000"/>
              </a:spcBef>
              <a:spcAft>
                <a:spcPts val="0"/>
              </a:spcAft>
              <a:buNone/>
            </a:pPr>
            <a:r>
              <a:rPr lang="nl-BE" sz="2400"/>
              <a:t>    the contribution </a:t>
            </a:r>
            <a:endParaRPr sz="2400"/>
          </a:p>
          <a:p>
            <a:pPr indent="0" lvl="0" marL="457200" rtl="0" algn="l">
              <a:spcBef>
                <a:spcPts val="1000"/>
              </a:spcBef>
              <a:spcAft>
                <a:spcPts val="0"/>
              </a:spcAft>
              <a:buNone/>
            </a:pPr>
            <a:r>
              <a:rPr lang="nl-BE" sz="2400"/>
              <a:t>    of neutral pairs</a:t>
            </a:r>
            <a:endParaRPr sz="2400"/>
          </a:p>
        </p:txBody>
      </p:sp>
      <p:pic>
        <p:nvPicPr>
          <p:cNvPr id="454" name="Google Shape;454;g334cb2e176d_1_27"/>
          <p:cNvPicPr preferRelativeResize="0"/>
          <p:nvPr/>
        </p:nvPicPr>
        <p:blipFill>
          <a:blip r:embed="rId4">
            <a:alphaModFix/>
          </a:blip>
          <a:stretch>
            <a:fillRect/>
          </a:stretch>
        </p:blipFill>
        <p:spPr>
          <a:xfrm>
            <a:off x="3941475" y="1493966"/>
            <a:ext cx="7162301" cy="1498667"/>
          </a:xfrm>
          <a:prstGeom prst="rect">
            <a:avLst/>
          </a:prstGeom>
          <a:noFill/>
          <a:ln>
            <a:noFill/>
          </a:ln>
        </p:spPr>
      </p:pic>
      <p:pic>
        <p:nvPicPr>
          <p:cNvPr id="455" name="Google Shape;455;g334cb2e176d_1_27"/>
          <p:cNvPicPr preferRelativeResize="0"/>
          <p:nvPr/>
        </p:nvPicPr>
        <p:blipFill>
          <a:blip r:embed="rId5">
            <a:alphaModFix/>
          </a:blip>
          <a:stretch>
            <a:fillRect/>
          </a:stretch>
        </p:blipFill>
        <p:spPr>
          <a:xfrm>
            <a:off x="533395" y="3660075"/>
            <a:ext cx="589062" cy="554400"/>
          </a:xfrm>
          <a:prstGeom prst="rect">
            <a:avLst/>
          </a:prstGeom>
          <a:noFill/>
          <a:ln>
            <a:noFill/>
          </a:ln>
        </p:spPr>
      </p:pic>
      <p:sp>
        <p:nvSpPr>
          <p:cNvPr id="456" name="Google Shape;456;g334cb2e176d_1_27"/>
          <p:cNvSpPr txBox="1"/>
          <p:nvPr>
            <p:ph idx="1" type="body"/>
          </p:nvPr>
        </p:nvSpPr>
        <p:spPr>
          <a:xfrm>
            <a:off x="130975" y="5603725"/>
            <a:ext cx="10515600" cy="1028700"/>
          </a:xfrm>
          <a:prstGeom prst="rect">
            <a:avLst/>
          </a:prstGeom>
        </p:spPr>
        <p:txBody>
          <a:bodyPr anchorCtr="0" anchor="t" bIns="45700" lIns="91425" spcFirstLastPara="1" rIns="91425" wrap="square" tIns="45700">
            <a:normAutofit/>
          </a:bodyPr>
          <a:lstStyle/>
          <a:p>
            <a:pPr indent="457200" lvl="0" marL="457200" rtl="0" algn="l">
              <a:spcBef>
                <a:spcPts val="1000"/>
              </a:spcBef>
              <a:spcAft>
                <a:spcPts val="0"/>
              </a:spcAft>
              <a:buNone/>
            </a:pPr>
            <a:r>
              <a:rPr lang="nl-BE" sz="2400"/>
              <a:t>no neutral pairs here </a:t>
            </a:r>
            <a:endParaRPr sz="2400"/>
          </a:p>
          <a:p>
            <a:pPr indent="457200" lvl="0" marL="457200" rtl="0" algn="l">
              <a:spcBef>
                <a:spcPts val="1000"/>
              </a:spcBef>
              <a:spcAft>
                <a:spcPts val="0"/>
              </a:spcAft>
              <a:buNone/>
            </a:pPr>
            <a:r>
              <a:rPr lang="nl-BE" sz="2400"/>
              <a:t>so win ratio = success odds</a:t>
            </a:r>
            <a:endParaRPr sz="2400"/>
          </a:p>
        </p:txBody>
      </p:sp>
      <p:cxnSp>
        <p:nvCxnSpPr>
          <p:cNvPr id="457" name="Google Shape;457;g334cb2e176d_1_27"/>
          <p:cNvCxnSpPr/>
          <p:nvPr/>
        </p:nvCxnSpPr>
        <p:spPr>
          <a:xfrm>
            <a:off x="8610600" y="4005050"/>
            <a:ext cx="2052900" cy="9600"/>
          </a:xfrm>
          <a:prstGeom prst="straightConnector1">
            <a:avLst/>
          </a:prstGeom>
          <a:noFill/>
          <a:ln cap="flat" cmpd="sng" w="28575">
            <a:solidFill>
              <a:srgbClr val="C00000"/>
            </a:solidFill>
            <a:prstDash val="solid"/>
            <a:round/>
            <a:headEnd len="med" w="med" type="none"/>
            <a:tailEnd len="med" w="med" type="none"/>
          </a:ln>
        </p:spPr>
      </p:cxnSp>
      <p:sp>
        <p:nvSpPr>
          <p:cNvPr id="458" name="Google Shape;458;g334cb2e176d_1_27"/>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nl-BE"/>
              <a:t>‹#›</a:t>
            </a:fld>
            <a:endParaRPr/>
          </a:p>
        </p:txBody>
      </p:sp>
      <p:pic>
        <p:nvPicPr>
          <p:cNvPr id="459" name="Google Shape;459;g334cb2e176d_1_27"/>
          <p:cNvPicPr preferRelativeResize="0"/>
          <p:nvPr/>
        </p:nvPicPr>
        <p:blipFill>
          <a:blip r:embed="rId6">
            <a:alphaModFix/>
          </a:blip>
          <a:stretch>
            <a:fillRect/>
          </a:stretch>
        </p:blipFill>
        <p:spPr>
          <a:xfrm>
            <a:off x="3651913" y="4403050"/>
            <a:ext cx="8462926" cy="680925"/>
          </a:xfrm>
          <a:prstGeom prst="rect">
            <a:avLst/>
          </a:prstGeom>
          <a:noFill/>
          <a:ln>
            <a:noFill/>
          </a:ln>
        </p:spPr>
      </p:pic>
      <p:pic>
        <p:nvPicPr>
          <p:cNvPr id="460" name="Google Shape;460;g334cb2e176d_1_27"/>
          <p:cNvPicPr preferRelativeResize="0"/>
          <p:nvPr/>
        </p:nvPicPr>
        <p:blipFill>
          <a:blip r:embed="rId7">
            <a:alphaModFix/>
          </a:blip>
          <a:stretch>
            <a:fillRect/>
          </a:stretch>
        </p:blipFill>
        <p:spPr>
          <a:xfrm>
            <a:off x="4882225" y="5336913"/>
            <a:ext cx="4514850" cy="1228725"/>
          </a:xfrm>
          <a:prstGeom prst="rect">
            <a:avLst/>
          </a:prstGeom>
          <a:noFill/>
          <a:ln>
            <a:noFill/>
          </a:ln>
        </p:spPr>
      </p:pic>
      <p:pic>
        <p:nvPicPr>
          <p:cNvPr id="461" name="Google Shape;461;g334cb2e176d_1_27"/>
          <p:cNvPicPr preferRelativeResize="0"/>
          <p:nvPr/>
        </p:nvPicPr>
        <p:blipFill>
          <a:blip r:embed="rId8">
            <a:alphaModFix/>
          </a:blip>
          <a:stretch>
            <a:fillRect/>
          </a:stretch>
        </p:blipFill>
        <p:spPr>
          <a:xfrm>
            <a:off x="9482400" y="1480063"/>
            <a:ext cx="1181100" cy="619125"/>
          </a:xfrm>
          <a:prstGeom prst="rect">
            <a:avLst/>
          </a:prstGeom>
          <a:noFill/>
          <a:ln>
            <a:noFill/>
          </a:ln>
        </p:spPr>
      </p:pic>
      <p:pic>
        <p:nvPicPr>
          <p:cNvPr id="462" name="Google Shape;462;g334cb2e176d_1_27"/>
          <p:cNvPicPr preferRelativeResize="0"/>
          <p:nvPr/>
        </p:nvPicPr>
        <p:blipFill>
          <a:blip r:embed="rId9">
            <a:alphaModFix/>
          </a:blip>
          <a:stretch>
            <a:fillRect/>
          </a:stretch>
        </p:blipFill>
        <p:spPr>
          <a:xfrm>
            <a:off x="9299475" y="3121350"/>
            <a:ext cx="2762250" cy="419100"/>
          </a:xfrm>
          <a:prstGeom prst="rect">
            <a:avLst/>
          </a:prstGeom>
          <a:noFill/>
          <a:ln>
            <a:noFill/>
          </a:ln>
        </p:spPr>
      </p:pic>
      <p:pic>
        <p:nvPicPr>
          <p:cNvPr id="463" name="Google Shape;463;g334cb2e176d_1_27"/>
          <p:cNvPicPr preferRelativeResize="0"/>
          <p:nvPr/>
        </p:nvPicPr>
        <p:blipFill>
          <a:blip r:embed="rId10">
            <a:alphaModFix/>
          </a:blip>
          <a:stretch>
            <a:fillRect/>
          </a:stretch>
        </p:blipFill>
        <p:spPr>
          <a:xfrm>
            <a:off x="9397063" y="5472363"/>
            <a:ext cx="2790825" cy="61912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sp>
        <p:nvSpPr>
          <p:cNvPr id="469" name="Google Shape;469;g334cb2e176d_1_41"/>
          <p:cNvSpPr txBox="1"/>
          <p:nvPr>
            <p:ph type="title"/>
          </p:nvPr>
        </p:nvSpPr>
        <p:spPr>
          <a:xfrm>
            <a:off x="838200" y="1365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nl-BE"/>
              <a:t>More options</a:t>
            </a:r>
            <a:endParaRPr/>
          </a:p>
        </p:txBody>
      </p:sp>
      <p:sp>
        <p:nvSpPr>
          <p:cNvPr id="470" name="Google Shape;470;g334cb2e176d_1_41"/>
          <p:cNvSpPr txBox="1"/>
          <p:nvPr>
            <p:ph idx="1" type="body"/>
          </p:nvPr>
        </p:nvSpPr>
        <p:spPr>
          <a:xfrm>
            <a:off x="838200" y="1216025"/>
            <a:ext cx="4619100" cy="2128500"/>
          </a:xfrm>
          <a:prstGeom prst="rect">
            <a:avLst/>
          </a:prstGeom>
        </p:spPr>
        <p:txBody>
          <a:bodyPr anchorCtr="0" anchor="t" bIns="45700" lIns="91425" spcFirstLastPara="1" rIns="91425" wrap="square" tIns="45700">
            <a:normAutofit lnSpcReduction="10000"/>
          </a:bodyPr>
          <a:lstStyle/>
          <a:p>
            <a:pPr indent="0" lvl="0" marL="0" rtl="0" algn="l">
              <a:spcBef>
                <a:spcPts val="1000"/>
              </a:spcBef>
              <a:spcAft>
                <a:spcPts val="0"/>
              </a:spcAft>
              <a:buNone/>
            </a:pPr>
            <a:r>
              <a:rPr lang="nl-BE"/>
              <a:t>Multiple outcomes</a:t>
            </a:r>
            <a:endParaRPr/>
          </a:p>
          <a:p>
            <a:pPr indent="-342900" lvl="0" marL="457200" rtl="0" algn="l">
              <a:spcBef>
                <a:spcPts val="1000"/>
              </a:spcBef>
              <a:spcAft>
                <a:spcPts val="0"/>
              </a:spcAft>
              <a:buSzPts val="1800"/>
              <a:buChar char="-"/>
            </a:pPr>
            <a:r>
              <a:rPr lang="nl-BE"/>
              <a:t>separated by “+”</a:t>
            </a:r>
            <a:endParaRPr/>
          </a:p>
          <a:p>
            <a:pPr indent="0" lvl="0" marL="457200" rtl="0" algn="l">
              <a:spcBef>
                <a:spcPts val="1000"/>
              </a:spcBef>
              <a:spcAft>
                <a:spcPts val="0"/>
              </a:spcAft>
              <a:buNone/>
            </a:pPr>
            <a:r>
              <a:t/>
            </a:r>
            <a:endParaRPr sz="700"/>
          </a:p>
          <a:p>
            <a:pPr indent="-342900" lvl="0" marL="457200" rtl="0" algn="l">
              <a:spcBef>
                <a:spcPts val="1000"/>
              </a:spcBef>
              <a:spcAft>
                <a:spcPts val="0"/>
              </a:spcAft>
              <a:buSzPts val="1800"/>
              <a:buChar char="-"/>
            </a:pPr>
            <a:r>
              <a:rPr lang="nl-BE"/>
              <a:t>priority from left (highest)</a:t>
            </a:r>
            <a:endParaRPr/>
          </a:p>
          <a:p>
            <a:pPr indent="0" lvl="0" marL="457200" rtl="0" algn="l">
              <a:spcBef>
                <a:spcPts val="1000"/>
              </a:spcBef>
              <a:spcAft>
                <a:spcPts val="0"/>
              </a:spcAft>
              <a:buNone/>
            </a:pPr>
            <a:r>
              <a:rPr lang="nl-BE"/>
              <a:t>               to right (lowest)</a:t>
            </a:r>
            <a:endParaRPr/>
          </a:p>
        </p:txBody>
      </p:sp>
      <p:pic>
        <p:nvPicPr>
          <p:cNvPr id="471" name="Google Shape;471;g334cb2e176d_1_41"/>
          <p:cNvPicPr preferRelativeResize="0"/>
          <p:nvPr/>
        </p:nvPicPr>
        <p:blipFill>
          <a:blip r:embed="rId3">
            <a:alphaModFix/>
          </a:blip>
          <a:stretch>
            <a:fillRect/>
          </a:stretch>
        </p:blipFill>
        <p:spPr>
          <a:xfrm>
            <a:off x="500296" y="3261225"/>
            <a:ext cx="11572608" cy="2582100"/>
          </a:xfrm>
          <a:prstGeom prst="rect">
            <a:avLst/>
          </a:prstGeom>
          <a:noFill/>
          <a:ln>
            <a:noFill/>
          </a:ln>
        </p:spPr>
      </p:pic>
      <p:sp>
        <p:nvSpPr>
          <p:cNvPr id="472" name="Google Shape;472;g334cb2e176d_1_41"/>
          <p:cNvSpPr txBox="1"/>
          <p:nvPr>
            <p:ph idx="1" type="body"/>
          </p:nvPr>
        </p:nvSpPr>
        <p:spPr>
          <a:xfrm>
            <a:off x="6205350" y="217375"/>
            <a:ext cx="5506500" cy="46791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sz="1000"/>
          </a:p>
          <a:p>
            <a:pPr indent="0" lvl="0" marL="0" rtl="0" algn="l">
              <a:spcBef>
                <a:spcPts val="1000"/>
              </a:spcBef>
              <a:spcAft>
                <a:spcPts val="0"/>
              </a:spcAft>
              <a:buNone/>
            </a:pPr>
            <a:r>
              <a:rPr lang="nl-BE"/>
              <a:t>Threshold </a:t>
            </a:r>
            <a:r>
              <a:rPr lang="nl-BE"/>
              <a:t>(</a:t>
            </a:r>
            <a:r>
              <a:rPr lang="nl-BE" sz="2000"/>
              <a:t>𝜏</a:t>
            </a:r>
            <a:r>
              <a:rPr lang="nl-BE"/>
              <a:t>)</a:t>
            </a:r>
            <a:endParaRPr/>
          </a:p>
          <a:p>
            <a:pPr indent="-342900" lvl="0" marL="457200" rtl="0" algn="l">
              <a:spcBef>
                <a:spcPts val="1000"/>
              </a:spcBef>
              <a:spcAft>
                <a:spcPts val="0"/>
              </a:spcAft>
              <a:buSzPts val="1800"/>
              <a:buChar char="-"/>
            </a:pPr>
            <a:r>
              <a:rPr lang="nl-BE"/>
              <a:t>time to event outcomes</a:t>
            </a:r>
            <a:endParaRPr/>
          </a:p>
          <a:p>
            <a:pPr indent="-342900" lvl="0" marL="457200" rtl="0" algn="l">
              <a:spcBef>
                <a:spcPts val="0"/>
              </a:spcBef>
              <a:spcAft>
                <a:spcPts val="0"/>
              </a:spcAft>
              <a:buSzPts val="1800"/>
              <a:buChar char="-"/>
            </a:pPr>
            <a:r>
              <a:rPr lang="nl-BE"/>
              <a:t>continuous outcomes</a:t>
            </a:r>
            <a:endParaRPr/>
          </a:p>
          <a:p>
            <a:pPr indent="0" lvl="0" marL="0" rtl="0" algn="l">
              <a:spcBef>
                <a:spcPts val="1000"/>
              </a:spcBef>
              <a:spcAft>
                <a:spcPts val="0"/>
              </a:spcAft>
              <a:buNone/>
            </a:pPr>
            <a:r>
              <a:t/>
            </a:r>
            <a:endParaRPr sz="1000"/>
          </a:p>
          <a:p>
            <a:pPr indent="0" lvl="0" marL="0" rtl="0" algn="l">
              <a:spcBef>
                <a:spcPts val="1000"/>
              </a:spcBef>
              <a:spcAft>
                <a:spcPts val="0"/>
              </a:spcAft>
              <a:buNone/>
            </a:pPr>
            <a:r>
              <a:rPr lang="nl-BE"/>
              <a:t>Operator</a:t>
            </a:r>
            <a:endParaRPr/>
          </a:p>
          <a:p>
            <a:pPr indent="-342900" lvl="0" marL="457200" rtl="0" algn="l">
              <a:spcBef>
                <a:spcPts val="1000"/>
              </a:spcBef>
              <a:spcAft>
                <a:spcPts val="0"/>
              </a:spcAft>
              <a:buSzPts val="1800"/>
              <a:buChar char="-"/>
            </a:pPr>
            <a:r>
              <a:rPr lang="nl-BE"/>
              <a:t>“&lt;0” lower values are favorable</a:t>
            </a:r>
            <a:endParaRPr/>
          </a:p>
        </p:txBody>
      </p:sp>
      <p:sp>
        <p:nvSpPr>
          <p:cNvPr id="473" name="Google Shape;473;g334cb2e176d_1_41"/>
          <p:cNvSpPr txBox="1"/>
          <p:nvPr/>
        </p:nvSpPr>
        <p:spPr>
          <a:xfrm>
            <a:off x="6094500" y="1799275"/>
            <a:ext cx="5130900" cy="25821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1000"/>
              </a:spcBef>
              <a:spcAft>
                <a:spcPts val="0"/>
              </a:spcAft>
              <a:buClr>
                <a:schemeClr val="dk1"/>
              </a:buClr>
              <a:buSzPts val="1100"/>
              <a:buFont typeface="Arial"/>
              <a:buNone/>
            </a:pPr>
            <a:r>
              <a:t/>
            </a:r>
            <a:endParaRPr sz="2000">
              <a:solidFill>
                <a:schemeClr val="dk1"/>
              </a:solidFill>
              <a:latin typeface="Calibri"/>
              <a:ea typeface="Calibri"/>
              <a:cs typeface="Calibri"/>
              <a:sym typeface="Calibri"/>
            </a:endParaRPr>
          </a:p>
          <a:p>
            <a:pPr indent="0" lvl="0" marL="0" rtl="0" algn="l">
              <a:spcBef>
                <a:spcPts val="0"/>
              </a:spcBef>
              <a:spcAft>
                <a:spcPts val="0"/>
              </a:spcAft>
              <a:buNone/>
            </a:pPr>
            <a:r>
              <a:t/>
            </a:r>
            <a:endParaRPr sz="2800">
              <a:solidFill>
                <a:schemeClr val="dk1"/>
              </a:solidFill>
              <a:latin typeface="Calibri"/>
              <a:ea typeface="Calibri"/>
              <a:cs typeface="Calibri"/>
              <a:sym typeface="Calibri"/>
            </a:endParaRPr>
          </a:p>
        </p:txBody>
      </p:sp>
      <p:sp>
        <p:nvSpPr>
          <p:cNvPr id="474" name="Google Shape;474;g334cb2e176d_1_41"/>
          <p:cNvSpPr/>
          <p:nvPr/>
        </p:nvSpPr>
        <p:spPr>
          <a:xfrm>
            <a:off x="8381075" y="4875300"/>
            <a:ext cx="754500" cy="821700"/>
          </a:xfrm>
          <a:prstGeom prst="rect">
            <a:avLst/>
          </a:prstGeom>
          <a:solidFill>
            <a:srgbClr val="000000">
              <a:alpha val="0"/>
            </a:srgbClr>
          </a:solidFill>
          <a:ln cap="flat" cmpd="sng" w="38100">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475" name="Google Shape;475;g334cb2e176d_1_41"/>
          <p:cNvSpPr/>
          <p:nvPr/>
        </p:nvSpPr>
        <p:spPr>
          <a:xfrm>
            <a:off x="7537350" y="4875300"/>
            <a:ext cx="843600" cy="821700"/>
          </a:xfrm>
          <a:prstGeom prst="rect">
            <a:avLst/>
          </a:prstGeom>
          <a:solidFill>
            <a:srgbClr val="000000">
              <a:alpha val="0"/>
            </a:srgbClr>
          </a:solidFill>
          <a:ln cap="flat" cmpd="sng" w="38100">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476" name="Google Shape;476;g334cb2e176d_1_41"/>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nl-BE"/>
              <a:t>‹#›</a:t>
            </a:fld>
            <a:endParaRPr/>
          </a:p>
        </p:txBody>
      </p:sp>
      <p:pic>
        <p:nvPicPr>
          <p:cNvPr id="477" name="Google Shape;477;g334cb2e176d_1_41"/>
          <p:cNvPicPr preferRelativeResize="0"/>
          <p:nvPr/>
        </p:nvPicPr>
        <p:blipFill>
          <a:blip r:embed="rId4">
            <a:alphaModFix/>
          </a:blip>
          <a:stretch>
            <a:fillRect/>
          </a:stretch>
        </p:blipFill>
        <p:spPr>
          <a:xfrm>
            <a:off x="9764475" y="3782038"/>
            <a:ext cx="1714500" cy="1038225"/>
          </a:xfrm>
          <a:prstGeom prst="rect">
            <a:avLst/>
          </a:prstGeom>
          <a:noFill/>
          <a:ln>
            <a:noFill/>
          </a:ln>
        </p:spPr>
      </p:pic>
      <p:pic>
        <p:nvPicPr>
          <p:cNvPr id="478" name="Google Shape;478;g334cb2e176d_1_41"/>
          <p:cNvPicPr preferRelativeResize="0"/>
          <p:nvPr/>
        </p:nvPicPr>
        <p:blipFill>
          <a:blip r:embed="rId5">
            <a:alphaModFix/>
          </a:blip>
          <a:stretch>
            <a:fillRect/>
          </a:stretch>
        </p:blipFill>
        <p:spPr>
          <a:xfrm>
            <a:off x="1885025" y="5772150"/>
            <a:ext cx="6496050" cy="10287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4"/>
          <p:cNvSpPr txBox="1"/>
          <p:nvPr>
            <p:ph type="title"/>
          </p:nvPr>
        </p:nvSpPr>
        <p:spPr>
          <a:xfrm>
            <a:off x="370581" y="3001142"/>
            <a:ext cx="2652019"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4400"/>
              <a:buFont typeface="Calibri"/>
              <a:buNone/>
            </a:pPr>
            <a:r>
              <a:rPr lang="nl-BE"/>
              <a:t>Agenda</a:t>
            </a:r>
            <a:endParaRPr/>
          </a:p>
        </p:txBody>
      </p:sp>
      <p:sp>
        <p:nvSpPr>
          <p:cNvPr id="115" name="Google Shape;115;p4"/>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nl-BE"/>
              <a:t>‹#›</a:t>
            </a:fld>
            <a:endParaRPr/>
          </a:p>
        </p:txBody>
      </p:sp>
      <p:sp>
        <p:nvSpPr>
          <p:cNvPr id="116" name="Google Shape;116;p4"/>
          <p:cNvSpPr txBox="1"/>
          <p:nvPr>
            <p:ph idx="1" type="body"/>
          </p:nvPr>
        </p:nvSpPr>
        <p:spPr>
          <a:xfrm>
            <a:off x="3218350" y="89425"/>
            <a:ext cx="6526800" cy="6662100"/>
          </a:xfrm>
          <a:prstGeom prst="rect">
            <a:avLst/>
          </a:prstGeom>
          <a:noFill/>
          <a:ln>
            <a:noFill/>
          </a:ln>
        </p:spPr>
        <p:txBody>
          <a:bodyPr anchorCtr="0" anchor="t" bIns="45700" lIns="91425" spcFirstLastPara="1" rIns="91425" wrap="square" tIns="45700">
            <a:noAutofit/>
          </a:bodyPr>
          <a:lstStyle/>
          <a:p>
            <a:pPr indent="-216534" lvl="0" marL="228600" rtl="0" algn="l">
              <a:lnSpc>
                <a:spcPct val="120000"/>
              </a:lnSpc>
              <a:spcBef>
                <a:spcPts val="0"/>
              </a:spcBef>
              <a:spcAft>
                <a:spcPts val="0"/>
              </a:spcAft>
              <a:buClr>
                <a:schemeClr val="dk1"/>
              </a:buClr>
              <a:buSzPts val="2600"/>
              <a:buChar char="•"/>
            </a:pPr>
            <a:r>
              <a:rPr lang="nl-BE" sz="2600"/>
              <a:t>Motivating examples</a:t>
            </a:r>
            <a:endParaRPr sz="2600"/>
          </a:p>
          <a:p>
            <a:pPr indent="-418973" lvl="1" marL="914400" rtl="0" algn="l">
              <a:lnSpc>
                <a:spcPct val="120000"/>
              </a:lnSpc>
              <a:spcBef>
                <a:spcPts val="500"/>
              </a:spcBef>
              <a:spcAft>
                <a:spcPts val="0"/>
              </a:spcAft>
              <a:buClr>
                <a:schemeClr val="dk1"/>
              </a:buClr>
              <a:buSzPts val="1800"/>
              <a:buFont typeface="Calibri"/>
              <a:buAutoNum type="arabicPeriod"/>
            </a:pPr>
            <a:r>
              <a:rPr lang="nl-BE" sz="1800"/>
              <a:t>Time-to-first event</a:t>
            </a:r>
            <a:endParaRPr sz="1800"/>
          </a:p>
          <a:p>
            <a:pPr indent="-418973" lvl="1" marL="914400" rtl="0" algn="l">
              <a:lnSpc>
                <a:spcPct val="120000"/>
              </a:lnSpc>
              <a:spcBef>
                <a:spcPts val="500"/>
              </a:spcBef>
              <a:spcAft>
                <a:spcPts val="0"/>
              </a:spcAft>
              <a:buClr>
                <a:schemeClr val="dk1"/>
              </a:buClr>
              <a:buSzPts val="1800"/>
              <a:buFont typeface="Calibri"/>
              <a:buAutoNum type="arabicPeriod"/>
            </a:pPr>
            <a:r>
              <a:rPr lang="nl-BE" sz="1800"/>
              <a:t>Benefit-risk assessment</a:t>
            </a:r>
            <a:endParaRPr sz="1800"/>
          </a:p>
          <a:p>
            <a:pPr indent="-418973" lvl="1" marL="914400" rtl="0" algn="l">
              <a:lnSpc>
                <a:spcPct val="120000"/>
              </a:lnSpc>
              <a:spcBef>
                <a:spcPts val="500"/>
              </a:spcBef>
              <a:spcAft>
                <a:spcPts val="0"/>
              </a:spcAft>
              <a:buClr>
                <a:schemeClr val="dk1"/>
              </a:buClr>
              <a:buSzPts val="1800"/>
              <a:buFont typeface="Calibri"/>
              <a:buAutoNum type="arabicPeriod"/>
            </a:pPr>
            <a:r>
              <a:rPr lang="nl-BE" sz="1800"/>
              <a:t>Multivariate outcomes of different types</a:t>
            </a:r>
            <a:endParaRPr sz="1800"/>
          </a:p>
          <a:p>
            <a:pPr indent="-216534" lvl="0" marL="228600" rtl="0" algn="l">
              <a:lnSpc>
                <a:spcPct val="120000"/>
              </a:lnSpc>
              <a:spcBef>
                <a:spcPts val="1000"/>
              </a:spcBef>
              <a:spcAft>
                <a:spcPts val="0"/>
              </a:spcAft>
              <a:buClr>
                <a:schemeClr val="dk1"/>
              </a:buClr>
              <a:buSzPts val="2600"/>
              <a:buChar char="•"/>
            </a:pPr>
            <a:r>
              <a:rPr lang="nl-BE" sz="2600"/>
              <a:t>Concept of GPC</a:t>
            </a:r>
            <a:endParaRPr sz="2600"/>
          </a:p>
          <a:p>
            <a:pPr indent="-279400" lvl="0" marL="228600" rtl="0" algn="l">
              <a:lnSpc>
                <a:spcPct val="120000"/>
              </a:lnSpc>
              <a:spcBef>
                <a:spcPts val="1000"/>
              </a:spcBef>
              <a:spcAft>
                <a:spcPts val="0"/>
              </a:spcAft>
              <a:buSzPts val="2600"/>
              <a:buChar char="•"/>
            </a:pPr>
            <a:r>
              <a:rPr lang="nl-BE" sz="2600"/>
              <a:t>Introduction to the         package BuyseTest</a:t>
            </a:r>
            <a:endParaRPr sz="2600"/>
          </a:p>
          <a:p>
            <a:pPr indent="-228600" lvl="1" marL="685800" rtl="0" algn="l">
              <a:lnSpc>
                <a:spcPct val="120000"/>
              </a:lnSpc>
              <a:spcBef>
                <a:spcPts val="500"/>
              </a:spcBef>
              <a:spcAft>
                <a:spcPts val="0"/>
              </a:spcAft>
              <a:buSzPts val="1800"/>
              <a:buFont typeface="Calibri"/>
              <a:buAutoNum type="arabicPeriod"/>
            </a:pPr>
            <a:r>
              <a:rPr lang="nl-BE" sz="1800"/>
              <a:t>Measures of treatment effect</a:t>
            </a:r>
            <a:endParaRPr sz="1800"/>
          </a:p>
          <a:p>
            <a:pPr indent="-228600" lvl="1" marL="685800" rtl="0" algn="l">
              <a:lnSpc>
                <a:spcPct val="120000"/>
              </a:lnSpc>
              <a:spcBef>
                <a:spcPts val="500"/>
              </a:spcBef>
              <a:spcAft>
                <a:spcPts val="0"/>
              </a:spcAft>
              <a:buSzPts val="1800"/>
              <a:buFont typeface="Calibri"/>
              <a:buAutoNum type="arabicPeriod"/>
            </a:pPr>
            <a:r>
              <a:rPr lang="nl-BE" sz="1800"/>
              <a:t>Statistical inference</a:t>
            </a:r>
            <a:endParaRPr sz="1800"/>
          </a:p>
          <a:p>
            <a:pPr indent="-216534" lvl="0" marL="228600" rtl="0" algn="l">
              <a:lnSpc>
                <a:spcPct val="120000"/>
              </a:lnSpc>
              <a:spcBef>
                <a:spcPts val="1000"/>
              </a:spcBef>
              <a:spcAft>
                <a:spcPts val="0"/>
              </a:spcAft>
              <a:buClr>
                <a:schemeClr val="dk1"/>
              </a:buClr>
              <a:buSzPts val="2600"/>
              <a:buChar char="•"/>
            </a:pPr>
            <a:r>
              <a:rPr lang="nl-BE" sz="2600"/>
              <a:t>Examples, revisited</a:t>
            </a:r>
            <a:endParaRPr sz="2600"/>
          </a:p>
          <a:p>
            <a:pPr indent="0" lvl="0" marL="228600" rtl="0" algn="l">
              <a:lnSpc>
                <a:spcPct val="120000"/>
              </a:lnSpc>
              <a:spcBef>
                <a:spcPts val="1000"/>
              </a:spcBef>
              <a:spcAft>
                <a:spcPts val="0"/>
              </a:spcAft>
              <a:buNone/>
            </a:pPr>
            <a:r>
              <a:t/>
            </a:r>
            <a:endParaRPr sz="2600"/>
          </a:p>
        </p:txBody>
      </p:sp>
      <p:cxnSp>
        <p:nvCxnSpPr>
          <p:cNvPr id="117" name="Google Shape;117;p4"/>
          <p:cNvCxnSpPr/>
          <p:nvPr/>
        </p:nvCxnSpPr>
        <p:spPr>
          <a:xfrm>
            <a:off x="3311340" y="2428367"/>
            <a:ext cx="8097900" cy="0"/>
          </a:xfrm>
          <a:prstGeom prst="straightConnector1">
            <a:avLst/>
          </a:prstGeom>
          <a:noFill/>
          <a:ln cap="flat" cmpd="sng" w="19050">
            <a:solidFill>
              <a:schemeClr val="accent1"/>
            </a:solidFill>
            <a:prstDash val="solid"/>
            <a:miter lim="800000"/>
            <a:headEnd len="sm" w="sm" type="none"/>
            <a:tailEnd len="sm" w="sm" type="none"/>
          </a:ln>
        </p:spPr>
      </p:cxnSp>
      <p:cxnSp>
        <p:nvCxnSpPr>
          <p:cNvPr id="118" name="Google Shape;118;p4"/>
          <p:cNvCxnSpPr/>
          <p:nvPr/>
        </p:nvCxnSpPr>
        <p:spPr>
          <a:xfrm>
            <a:off x="3311340" y="4409567"/>
            <a:ext cx="8097900" cy="0"/>
          </a:xfrm>
          <a:prstGeom prst="straightConnector1">
            <a:avLst/>
          </a:prstGeom>
          <a:noFill/>
          <a:ln cap="flat" cmpd="sng" w="19050">
            <a:solidFill>
              <a:schemeClr val="accent1"/>
            </a:solidFill>
            <a:prstDash val="solid"/>
            <a:miter lim="800000"/>
            <a:headEnd len="sm" w="sm" type="none"/>
            <a:tailEnd len="sm" w="sm" type="none"/>
          </a:ln>
        </p:spPr>
      </p:cxnSp>
      <p:pic>
        <p:nvPicPr>
          <p:cNvPr id="119" name="Google Shape;119;p4"/>
          <p:cNvPicPr preferRelativeResize="0"/>
          <p:nvPr/>
        </p:nvPicPr>
        <p:blipFill>
          <a:blip r:embed="rId3">
            <a:alphaModFix/>
          </a:blip>
          <a:stretch>
            <a:fillRect/>
          </a:stretch>
        </p:blipFill>
        <p:spPr>
          <a:xfrm>
            <a:off x="6198472" y="2505550"/>
            <a:ext cx="442851" cy="34320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 name="Shape 483"/>
        <p:cNvGrpSpPr/>
        <p:nvPr/>
      </p:nvGrpSpPr>
      <p:grpSpPr>
        <a:xfrm>
          <a:off x="0" y="0"/>
          <a:ext cx="0" cy="0"/>
          <a:chOff x="0" y="0"/>
          <a:chExt cx="0" cy="0"/>
        </a:xfrm>
      </p:grpSpPr>
      <p:sp>
        <p:nvSpPr>
          <p:cNvPr id="484" name="Google Shape;484;g334cb2e176d_1_75"/>
          <p:cNvSpPr txBox="1"/>
          <p:nvPr>
            <p:ph type="title"/>
          </p:nvPr>
        </p:nvSpPr>
        <p:spPr>
          <a:xfrm>
            <a:off x="831850" y="2044700"/>
            <a:ext cx="10515600" cy="22863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None/>
            </a:pPr>
            <a:r>
              <a:rPr lang="nl-BE"/>
              <a:t>Software for GPC </a:t>
            </a:r>
            <a:endParaRPr/>
          </a:p>
          <a:p>
            <a:pPr indent="0" lvl="0" marL="0" rtl="0" algn="l">
              <a:spcBef>
                <a:spcPts val="0"/>
              </a:spcBef>
              <a:spcAft>
                <a:spcPts val="0"/>
              </a:spcAft>
              <a:buNone/>
            </a:pPr>
            <a:r>
              <a:rPr lang="nl-BE" sz="3300"/>
              <a:t>Part 2: statistical inference</a:t>
            </a:r>
            <a:endParaRPr sz="5400"/>
          </a:p>
          <a:p>
            <a:pPr indent="0" lvl="0" marL="0" rtl="0" algn="l">
              <a:lnSpc>
                <a:spcPct val="90000"/>
              </a:lnSpc>
              <a:spcBef>
                <a:spcPts val="0"/>
              </a:spcBef>
              <a:spcAft>
                <a:spcPts val="0"/>
              </a:spcAft>
              <a:buClr>
                <a:schemeClr val="dk1"/>
              </a:buClr>
              <a:buSzPts val="6000"/>
              <a:buFont typeface="Calibri"/>
              <a:buNone/>
            </a:pPr>
            <a:r>
              <a:t/>
            </a:r>
            <a:endParaRPr sz="5400"/>
          </a:p>
        </p:txBody>
      </p:sp>
      <p:sp>
        <p:nvSpPr>
          <p:cNvPr id="485" name="Google Shape;485;g334cb2e176d_1_75"/>
          <p:cNvSpPr txBox="1"/>
          <p:nvPr/>
        </p:nvSpPr>
        <p:spPr>
          <a:xfrm>
            <a:off x="1901950" y="5289000"/>
            <a:ext cx="9445500" cy="831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nl-BE" sz="2400">
                <a:solidFill>
                  <a:schemeClr val="dk1"/>
                </a:solidFill>
                <a:latin typeface="Calibri"/>
                <a:ea typeface="Calibri"/>
                <a:cs typeface="Calibri"/>
                <a:sym typeface="Calibri"/>
              </a:rPr>
              <a:t>   code available at </a:t>
            </a:r>
            <a:r>
              <a:rPr lang="nl-BE" sz="2400" u="sng">
                <a:solidFill>
                  <a:schemeClr val="hlink"/>
                </a:solidFill>
                <a:latin typeface="Calibri"/>
                <a:ea typeface="Calibri"/>
                <a:cs typeface="Calibri"/>
                <a:sym typeface="Calibri"/>
                <a:hlinkClick r:id="rId3"/>
              </a:rPr>
              <a:t>https://github.com/bozenne/tutorial-DagStat2025-GPC</a:t>
            </a:r>
            <a:r>
              <a:rPr lang="nl-BE" sz="2400">
                <a:solidFill>
                  <a:schemeClr val="dk1"/>
                </a:solidFill>
                <a:latin typeface="Calibri"/>
                <a:ea typeface="Calibri"/>
                <a:cs typeface="Calibri"/>
                <a:sym typeface="Calibri"/>
              </a:rPr>
              <a:t> </a:t>
            </a:r>
            <a:endParaRPr sz="2400">
              <a:solidFill>
                <a:schemeClr val="dk1"/>
              </a:solidFill>
              <a:latin typeface="Calibri"/>
              <a:ea typeface="Calibri"/>
              <a:cs typeface="Calibri"/>
              <a:sym typeface="Calibri"/>
            </a:endParaRPr>
          </a:p>
          <a:p>
            <a:pPr indent="0" lvl="0" marL="0" marR="0" rtl="0" algn="l">
              <a:spcBef>
                <a:spcPts val="0"/>
              </a:spcBef>
              <a:spcAft>
                <a:spcPts val="0"/>
              </a:spcAft>
              <a:buNone/>
            </a:pPr>
            <a:r>
              <a:rPr lang="nl-BE" sz="2400">
                <a:solidFill>
                  <a:schemeClr val="dk1"/>
                </a:solidFill>
                <a:latin typeface="Calibri"/>
                <a:ea typeface="Calibri"/>
                <a:cs typeface="Calibri"/>
                <a:sym typeface="Calibri"/>
              </a:rPr>
              <a:t>                           file BuyseTest_intro.R</a:t>
            </a:r>
            <a:endParaRPr sz="2400">
              <a:solidFill>
                <a:schemeClr val="dk1"/>
              </a:solidFill>
              <a:latin typeface="Calibri"/>
              <a:ea typeface="Calibri"/>
              <a:cs typeface="Calibri"/>
              <a:sym typeface="Calibri"/>
            </a:endParaRPr>
          </a:p>
        </p:txBody>
      </p:sp>
      <p:pic>
        <p:nvPicPr>
          <p:cNvPr id="486" name="Google Shape;486;g334cb2e176d_1_75"/>
          <p:cNvPicPr preferRelativeResize="0"/>
          <p:nvPr/>
        </p:nvPicPr>
        <p:blipFill>
          <a:blip r:embed="rId4">
            <a:alphaModFix/>
          </a:blip>
          <a:stretch>
            <a:fillRect/>
          </a:stretch>
        </p:blipFill>
        <p:spPr>
          <a:xfrm>
            <a:off x="1518978" y="5218053"/>
            <a:ext cx="636076" cy="492945"/>
          </a:xfrm>
          <a:prstGeom prst="rect">
            <a:avLst/>
          </a:prstGeom>
          <a:noFill/>
          <a:ln>
            <a:noFill/>
          </a:ln>
        </p:spPr>
      </p:pic>
      <p:sp>
        <p:nvSpPr>
          <p:cNvPr id="487" name="Google Shape;487;g334cb2e176d_1_75"/>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nl-BE"/>
              <a:t>‹#›</a:t>
            </a:fld>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2" name="Shape 492"/>
        <p:cNvGrpSpPr/>
        <p:nvPr/>
      </p:nvGrpSpPr>
      <p:grpSpPr>
        <a:xfrm>
          <a:off x="0" y="0"/>
          <a:ext cx="0" cy="0"/>
          <a:chOff x="0" y="0"/>
          <a:chExt cx="0" cy="0"/>
        </a:xfrm>
      </p:grpSpPr>
      <p:sp>
        <p:nvSpPr>
          <p:cNvPr id="493" name="Google Shape;493;g334cb2e176d_1_83"/>
          <p:cNvSpPr txBox="1"/>
          <p:nvPr/>
        </p:nvSpPr>
        <p:spPr>
          <a:xfrm>
            <a:off x="128501" y="283375"/>
            <a:ext cx="11949600" cy="1325700"/>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chemeClr val="dk1"/>
              </a:buClr>
              <a:buSzPts val="4400"/>
              <a:buFont typeface="Calibri"/>
              <a:buNone/>
            </a:pPr>
            <a:r>
              <a:rPr lang="nl-BE" sz="4400">
                <a:solidFill>
                  <a:schemeClr val="dk1"/>
                </a:solidFill>
                <a:latin typeface="Calibri"/>
                <a:ea typeface="Calibri"/>
                <a:cs typeface="Calibri"/>
                <a:sym typeface="Calibri"/>
              </a:rPr>
              <a:t>Inferential methods in Buyse</a:t>
            </a:r>
            <a:r>
              <a:rPr lang="nl-BE" sz="4400">
                <a:solidFill>
                  <a:schemeClr val="dk1"/>
                </a:solidFill>
                <a:latin typeface="Calibri"/>
                <a:ea typeface="Calibri"/>
                <a:cs typeface="Calibri"/>
                <a:sym typeface="Calibri"/>
              </a:rPr>
              <a:t> Test</a:t>
            </a:r>
            <a:endParaRPr sz="4400">
              <a:solidFill>
                <a:schemeClr val="dk1"/>
              </a:solidFill>
              <a:latin typeface="Calibri"/>
              <a:ea typeface="Calibri"/>
              <a:cs typeface="Calibri"/>
              <a:sym typeface="Calibri"/>
            </a:endParaRPr>
          </a:p>
        </p:txBody>
      </p:sp>
      <p:grpSp>
        <p:nvGrpSpPr>
          <p:cNvPr id="494" name="Google Shape;494;g334cb2e176d_1_83"/>
          <p:cNvGrpSpPr/>
          <p:nvPr/>
        </p:nvGrpSpPr>
        <p:grpSpPr>
          <a:xfrm>
            <a:off x="2786075" y="1439665"/>
            <a:ext cx="2662701" cy="1200239"/>
            <a:chOff x="0" y="0"/>
            <a:chExt cx="2664300" cy="1598400"/>
          </a:xfrm>
        </p:grpSpPr>
        <p:sp>
          <p:nvSpPr>
            <p:cNvPr id="495" name="Google Shape;495;g334cb2e176d_1_83"/>
            <p:cNvSpPr/>
            <p:nvPr/>
          </p:nvSpPr>
          <p:spPr>
            <a:xfrm>
              <a:off x="0" y="0"/>
              <a:ext cx="2664300" cy="1598400"/>
            </a:xfrm>
            <a:prstGeom prst="rect">
              <a:avLst/>
            </a:prstGeom>
            <a:solidFill>
              <a:srgbClr val="599BD5"/>
            </a:solidFill>
            <a:ln cap="flat" cmpd="sng" w="12700">
              <a:solidFill>
                <a:schemeClr val="lt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alibri"/>
                <a:ea typeface="Calibri"/>
                <a:cs typeface="Calibri"/>
                <a:sym typeface="Calibri"/>
              </a:endParaRPr>
            </a:p>
          </p:txBody>
        </p:sp>
        <p:sp>
          <p:nvSpPr>
            <p:cNvPr id="496" name="Google Shape;496;g334cb2e176d_1_83"/>
            <p:cNvSpPr txBox="1"/>
            <p:nvPr/>
          </p:nvSpPr>
          <p:spPr>
            <a:xfrm>
              <a:off x="0" y="304435"/>
              <a:ext cx="2664300" cy="958200"/>
            </a:xfrm>
            <a:prstGeom prst="rect">
              <a:avLst/>
            </a:prstGeom>
            <a:noFill/>
            <a:ln>
              <a:noFill/>
            </a:ln>
          </p:spPr>
          <p:txBody>
            <a:bodyPr anchorCtr="0" anchor="ctr" bIns="137150" lIns="137150" spcFirstLastPara="1" rIns="137150" wrap="square" tIns="137150">
              <a:noAutofit/>
            </a:bodyPr>
            <a:lstStyle/>
            <a:p>
              <a:pPr indent="0" lvl="0" marL="0" marR="0" rtl="0" algn="ctr">
                <a:lnSpc>
                  <a:spcPct val="90000"/>
                </a:lnSpc>
                <a:spcBef>
                  <a:spcPts val="0"/>
                </a:spcBef>
                <a:spcAft>
                  <a:spcPts val="0"/>
                </a:spcAft>
                <a:buClr>
                  <a:schemeClr val="lt1"/>
                </a:buClr>
                <a:buSzPts val="3600"/>
                <a:buFont typeface="Calibri"/>
                <a:buNone/>
              </a:pPr>
              <a:r>
                <a:rPr lang="nl-BE" sz="3600">
                  <a:solidFill>
                    <a:schemeClr val="lt1"/>
                  </a:solidFill>
                  <a:latin typeface="Calibri"/>
                  <a:ea typeface="Calibri"/>
                  <a:cs typeface="Calibri"/>
                  <a:sym typeface="Calibri"/>
                </a:rPr>
                <a:t>permutation</a:t>
              </a:r>
              <a:endParaRPr sz="3600">
                <a:solidFill>
                  <a:schemeClr val="lt1"/>
                </a:solidFill>
                <a:latin typeface="Calibri"/>
                <a:ea typeface="Calibri"/>
                <a:cs typeface="Calibri"/>
                <a:sym typeface="Calibri"/>
              </a:endParaRPr>
            </a:p>
          </p:txBody>
        </p:sp>
      </p:grpSp>
      <p:grpSp>
        <p:nvGrpSpPr>
          <p:cNvPr id="497" name="Google Shape;497;g334cb2e176d_1_83"/>
          <p:cNvGrpSpPr/>
          <p:nvPr/>
        </p:nvGrpSpPr>
        <p:grpSpPr>
          <a:xfrm>
            <a:off x="2785275" y="3794125"/>
            <a:ext cx="2664304" cy="1200239"/>
            <a:chOff x="0" y="0"/>
            <a:chExt cx="2664304" cy="1598400"/>
          </a:xfrm>
        </p:grpSpPr>
        <p:sp>
          <p:nvSpPr>
            <p:cNvPr id="498" name="Google Shape;498;g334cb2e176d_1_83"/>
            <p:cNvSpPr/>
            <p:nvPr/>
          </p:nvSpPr>
          <p:spPr>
            <a:xfrm>
              <a:off x="0" y="0"/>
              <a:ext cx="2664300" cy="1598400"/>
            </a:xfrm>
            <a:prstGeom prst="rect">
              <a:avLst/>
            </a:prstGeom>
            <a:solidFill>
              <a:srgbClr val="599BD5"/>
            </a:solidFill>
            <a:ln cap="flat" cmpd="sng" w="12700">
              <a:solidFill>
                <a:schemeClr val="lt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alibri"/>
                <a:ea typeface="Calibri"/>
                <a:cs typeface="Calibri"/>
                <a:sym typeface="Calibri"/>
              </a:endParaRPr>
            </a:p>
          </p:txBody>
        </p:sp>
        <p:sp>
          <p:nvSpPr>
            <p:cNvPr id="499" name="Google Shape;499;g334cb2e176d_1_83"/>
            <p:cNvSpPr txBox="1"/>
            <p:nvPr/>
          </p:nvSpPr>
          <p:spPr>
            <a:xfrm>
              <a:off x="4" y="179975"/>
              <a:ext cx="2664300" cy="1201500"/>
            </a:xfrm>
            <a:prstGeom prst="rect">
              <a:avLst/>
            </a:prstGeom>
            <a:noFill/>
            <a:ln>
              <a:noFill/>
            </a:ln>
          </p:spPr>
          <p:txBody>
            <a:bodyPr anchorCtr="0" anchor="ctr" bIns="137150" lIns="137150" spcFirstLastPara="1" rIns="137150" wrap="square" tIns="137150">
              <a:noAutofit/>
            </a:bodyPr>
            <a:lstStyle/>
            <a:p>
              <a:pPr indent="0" lvl="0" marL="0" marR="0" rtl="0" algn="ctr">
                <a:lnSpc>
                  <a:spcPct val="90000"/>
                </a:lnSpc>
                <a:spcBef>
                  <a:spcPts val="0"/>
                </a:spcBef>
                <a:spcAft>
                  <a:spcPts val="0"/>
                </a:spcAft>
                <a:buClr>
                  <a:schemeClr val="lt1"/>
                </a:buClr>
                <a:buSzPts val="3600"/>
                <a:buFont typeface="Calibri"/>
                <a:buNone/>
              </a:pPr>
              <a:r>
                <a:rPr lang="nl-BE" sz="3600">
                  <a:solidFill>
                    <a:schemeClr val="lt1"/>
                  </a:solidFill>
                  <a:latin typeface="Calibri"/>
                  <a:ea typeface="Calibri"/>
                  <a:cs typeface="Calibri"/>
                  <a:sym typeface="Calibri"/>
                </a:rPr>
                <a:t>studentized permutation</a:t>
              </a:r>
              <a:endParaRPr sz="3600">
                <a:solidFill>
                  <a:schemeClr val="lt1"/>
                </a:solidFill>
                <a:latin typeface="Calibri"/>
                <a:ea typeface="Calibri"/>
                <a:cs typeface="Calibri"/>
                <a:sym typeface="Calibri"/>
              </a:endParaRPr>
            </a:p>
          </p:txBody>
        </p:sp>
      </p:grpSp>
      <p:sp>
        <p:nvSpPr>
          <p:cNvPr id="500" name="Google Shape;500;g334cb2e176d_1_83"/>
          <p:cNvSpPr txBox="1"/>
          <p:nvPr/>
        </p:nvSpPr>
        <p:spPr>
          <a:xfrm>
            <a:off x="12003582" y="2104708"/>
            <a:ext cx="1333800" cy="369300"/>
          </a:xfrm>
          <a:prstGeom prst="rect">
            <a:avLst/>
          </a:pr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nl-BE" sz="1800">
                <a:latin typeface="Calibri"/>
                <a:ea typeface="Calibri"/>
                <a:cs typeface="Calibri"/>
                <a:sym typeface="Calibri"/>
              </a:rPr>
              <a:t> </a:t>
            </a:r>
            <a:endParaRPr/>
          </a:p>
        </p:txBody>
      </p:sp>
      <p:grpSp>
        <p:nvGrpSpPr>
          <p:cNvPr id="501" name="Google Shape;501;g334cb2e176d_1_83"/>
          <p:cNvGrpSpPr/>
          <p:nvPr/>
        </p:nvGrpSpPr>
        <p:grpSpPr>
          <a:xfrm>
            <a:off x="9018575" y="2891750"/>
            <a:ext cx="2573286" cy="1066428"/>
            <a:chOff x="0" y="208614"/>
            <a:chExt cx="2686383" cy="1420200"/>
          </a:xfrm>
        </p:grpSpPr>
        <p:sp>
          <p:nvSpPr>
            <p:cNvPr id="502" name="Google Shape;502;g334cb2e176d_1_83"/>
            <p:cNvSpPr/>
            <p:nvPr/>
          </p:nvSpPr>
          <p:spPr>
            <a:xfrm>
              <a:off x="22083" y="208614"/>
              <a:ext cx="2664300" cy="1420200"/>
            </a:xfrm>
            <a:prstGeom prst="rect">
              <a:avLst/>
            </a:prstGeom>
            <a:solidFill>
              <a:srgbClr val="599BD5"/>
            </a:solidFill>
            <a:ln cap="flat" cmpd="sng" w="12700">
              <a:solidFill>
                <a:schemeClr val="lt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alibri"/>
                <a:ea typeface="Calibri"/>
                <a:cs typeface="Calibri"/>
                <a:sym typeface="Calibri"/>
              </a:endParaRPr>
            </a:p>
          </p:txBody>
        </p:sp>
        <p:sp>
          <p:nvSpPr>
            <p:cNvPr id="503" name="Google Shape;503;g334cb2e176d_1_83"/>
            <p:cNvSpPr txBox="1"/>
            <p:nvPr/>
          </p:nvSpPr>
          <p:spPr>
            <a:xfrm>
              <a:off x="0" y="405913"/>
              <a:ext cx="2664300" cy="958200"/>
            </a:xfrm>
            <a:prstGeom prst="rect">
              <a:avLst/>
            </a:prstGeom>
            <a:noFill/>
            <a:ln>
              <a:noFill/>
            </a:ln>
          </p:spPr>
          <p:txBody>
            <a:bodyPr anchorCtr="0" anchor="ctr" bIns="137150" lIns="137150" spcFirstLastPara="1" rIns="137150" wrap="square" tIns="137150">
              <a:noAutofit/>
            </a:bodyPr>
            <a:lstStyle/>
            <a:p>
              <a:pPr indent="0" lvl="0" marL="0" marR="0" rtl="0" algn="ctr">
                <a:lnSpc>
                  <a:spcPct val="90000"/>
                </a:lnSpc>
                <a:spcBef>
                  <a:spcPts val="0"/>
                </a:spcBef>
                <a:spcAft>
                  <a:spcPts val="0"/>
                </a:spcAft>
                <a:buClr>
                  <a:schemeClr val="lt1"/>
                </a:buClr>
                <a:buSzPts val="3600"/>
                <a:buFont typeface="Calibri"/>
                <a:buNone/>
              </a:pPr>
              <a:r>
                <a:rPr lang="nl-BE" sz="3600">
                  <a:solidFill>
                    <a:schemeClr val="lt1"/>
                  </a:solidFill>
                  <a:latin typeface="Calibri"/>
                  <a:ea typeface="Calibri"/>
                  <a:cs typeface="Calibri"/>
                  <a:sym typeface="Calibri"/>
                </a:rPr>
                <a:t>bootstrap</a:t>
              </a:r>
              <a:endParaRPr sz="3600">
                <a:solidFill>
                  <a:schemeClr val="lt1"/>
                </a:solidFill>
                <a:latin typeface="Calibri"/>
                <a:ea typeface="Calibri"/>
                <a:cs typeface="Calibri"/>
                <a:sym typeface="Calibri"/>
              </a:endParaRPr>
            </a:p>
          </p:txBody>
        </p:sp>
      </p:grpSp>
      <p:grpSp>
        <p:nvGrpSpPr>
          <p:cNvPr id="504" name="Google Shape;504;g334cb2e176d_1_83"/>
          <p:cNvGrpSpPr/>
          <p:nvPr/>
        </p:nvGrpSpPr>
        <p:grpSpPr>
          <a:xfrm>
            <a:off x="9018475" y="4042351"/>
            <a:ext cx="2573181" cy="1066527"/>
            <a:chOff x="0" y="491803"/>
            <a:chExt cx="2664300" cy="1106700"/>
          </a:xfrm>
        </p:grpSpPr>
        <p:sp>
          <p:nvSpPr>
            <p:cNvPr id="505" name="Google Shape;505;g334cb2e176d_1_83"/>
            <p:cNvSpPr/>
            <p:nvPr/>
          </p:nvSpPr>
          <p:spPr>
            <a:xfrm>
              <a:off x="0" y="491803"/>
              <a:ext cx="2664300" cy="1106700"/>
            </a:xfrm>
            <a:prstGeom prst="rect">
              <a:avLst/>
            </a:prstGeom>
            <a:solidFill>
              <a:srgbClr val="599BD5"/>
            </a:solidFill>
            <a:ln cap="flat" cmpd="sng" w="12700">
              <a:solidFill>
                <a:schemeClr val="lt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alibri"/>
                <a:ea typeface="Calibri"/>
                <a:cs typeface="Calibri"/>
                <a:sym typeface="Calibri"/>
              </a:endParaRPr>
            </a:p>
          </p:txBody>
        </p:sp>
        <p:sp>
          <p:nvSpPr>
            <p:cNvPr id="506" name="Google Shape;506;g334cb2e176d_1_83"/>
            <p:cNvSpPr txBox="1"/>
            <p:nvPr/>
          </p:nvSpPr>
          <p:spPr>
            <a:xfrm>
              <a:off x="0" y="553492"/>
              <a:ext cx="2664300" cy="958200"/>
            </a:xfrm>
            <a:prstGeom prst="rect">
              <a:avLst/>
            </a:prstGeom>
            <a:noFill/>
            <a:ln>
              <a:noFill/>
            </a:ln>
          </p:spPr>
          <p:txBody>
            <a:bodyPr anchorCtr="0" anchor="ctr" bIns="137150" lIns="137150" spcFirstLastPara="1" rIns="137150" wrap="square" tIns="137150">
              <a:noAutofit/>
            </a:bodyPr>
            <a:lstStyle/>
            <a:p>
              <a:pPr indent="0" lvl="0" marL="0" marR="0" rtl="0" algn="ctr">
                <a:lnSpc>
                  <a:spcPct val="90000"/>
                </a:lnSpc>
                <a:spcBef>
                  <a:spcPts val="0"/>
                </a:spcBef>
                <a:spcAft>
                  <a:spcPts val="0"/>
                </a:spcAft>
                <a:buClr>
                  <a:schemeClr val="lt1"/>
                </a:buClr>
                <a:buSzPts val="3600"/>
                <a:buFont typeface="Calibri"/>
                <a:buNone/>
              </a:pPr>
              <a:r>
                <a:rPr lang="nl-BE" sz="3600">
                  <a:solidFill>
                    <a:schemeClr val="lt1"/>
                  </a:solidFill>
                  <a:latin typeface="Calibri"/>
                  <a:ea typeface="Calibri"/>
                  <a:cs typeface="Calibri"/>
                  <a:sym typeface="Calibri"/>
                </a:rPr>
                <a:t>studentized bootstrap</a:t>
              </a:r>
              <a:endParaRPr sz="3600">
                <a:solidFill>
                  <a:schemeClr val="lt1"/>
                </a:solidFill>
                <a:latin typeface="Calibri"/>
                <a:ea typeface="Calibri"/>
                <a:cs typeface="Calibri"/>
                <a:sym typeface="Calibri"/>
              </a:endParaRPr>
            </a:p>
          </p:txBody>
        </p:sp>
      </p:grpSp>
      <p:grpSp>
        <p:nvGrpSpPr>
          <p:cNvPr id="507" name="Google Shape;507;g334cb2e176d_1_83"/>
          <p:cNvGrpSpPr/>
          <p:nvPr/>
        </p:nvGrpSpPr>
        <p:grpSpPr>
          <a:xfrm>
            <a:off x="6513975" y="4042348"/>
            <a:ext cx="2135436" cy="1035923"/>
            <a:chOff x="0" y="0"/>
            <a:chExt cx="2664300" cy="1598400"/>
          </a:xfrm>
        </p:grpSpPr>
        <p:sp>
          <p:nvSpPr>
            <p:cNvPr id="508" name="Google Shape;508;g334cb2e176d_1_83"/>
            <p:cNvSpPr/>
            <p:nvPr/>
          </p:nvSpPr>
          <p:spPr>
            <a:xfrm>
              <a:off x="0" y="0"/>
              <a:ext cx="2664300" cy="1598400"/>
            </a:xfrm>
            <a:prstGeom prst="rect">
              <a:avLst/>
            </a:prstGeom>
            <a:solidFill>
              <a:srgbClr val="00B050"/>
            </a:solidFill>
            <a:ln cap="flat" cmpd="sng" w="12700">
              <a:solidFill>
                <a:schemeClr val="lt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alibri"/>
                <a:ea typeface="Calibri"/>
                <a:cs typeface="Calibri"/>
                <a:sym typeface="Calibri"/>
              </a:endParaRPr>
            </a:p>
          </p:txBody>
        </p:sp>
        <p:sp>
          <p:nvSpPr>
            <p:cNvPr id="509" name="Google Shape;509;g334cb2e176d_1_83"/>
            <p:cNvSpPr txBox="1"/>
            <p:nvPr/>
          </p:nvSpPr>
          <p:spPr>
            <a:xfrm>
              <a:off x="0" y="373720"/>
              <a:ext cx="2664300" cy="958200"/>
            </a:xfrm>
            <a:prstGeom prst="rect">
              <a:avLst/>
            </a:prstGeom>
            <a:solidFill>
              <a:srgbClr val="00B050"/>
            </a:solidFill>
            <a:ln>
              <a:noFill/>
            </a:ln>
          </p:spPr>
          <p:txBody>
            <a:bodyPr anchorCtr="0" anchor="ctr" bIns="137150" lIns="137150" spcFirstLastPara="1" rIns="137150" wrap="square" tIns="137150">
              <a:noAutofit/>
            </a:bodyPr>
            <a:lstStyle/>
            <a:p>
              <a:pPr indent="0" lvl="0" marL="0" marR="0" rtl="0" algn="ctr">
                <a:lnSpc>
                  <a:spcPct val="90000"/>
                </a:lnSpc>
                <a:spcBef>
                  <a:spcPts val="0"/>
                </a:spcBef>
                <a:spcAft>
                  <a:spcPts val="0"/>
                </a:spcAft>
                <a:buClr>
                  <a:schemeClr val="lt1"/>
                </a:buClr>
                <a:buSzPts val="3600"/>
                <a:buFont typeface="Calibri"/>
                <a:buNone/>
              </a:pPr>
              <a:r>
                <a:rPr lang="nl-BE" sz="3600">
                  <a:solidFill>
                    <a:schemeClr val="lt1"/>
                  </a:solidFill>
                  <a:latin typeface="Calibri"/>
                  <a:ea typeface="Calibri"/>
                  <a:cs typeface="Calibri"/>
                  <a:sym typeface="Calibri"/>
                </a:rPr>
                <a:t>u-statistic</a:t>
              </a:r>
              <a:endParaRPr sz="3600">
                <a:solidFill>
                  <a:schemeClr val="lt1"/>
                </a:solidFill>
                <a:latin typeface="Calibri"/>
                <a:ea typeface="Calibri"/>
                <a:cs typeface="Calibri"/>
                <a:sym typeface="Calibri"/>
              </a:endParaRPr>
            </a:p>
            <a:p>
              <a:pPr indent="0" lvl="0" marL="0" marR="0" rtl="0" algn="l">
                <a:lnSpc>
                  <a:spcPct val="90000"/>
                </a:lnSpc>
                <a:spcBef>
                  <a:spcPts val="0"/>
                </a:spcBef>
                <a:spcAft>
                  <a:spcPts val="0"/>
                </a:spcAft>
                <a:buNone/>
              </a:pPr>
              <a:r>
                <a:rPr lang="nl-BE" sz="1800">
                  <a:solidFill>
                    <a:schemeClr val="lt1"/>
                  </a:solidFill>
                  <a:latin typeface="Calibri"/>
                  <a:ea typeface="Calibri"/>
                  <a:cs typeface="Calibri"/>
                  <a:sym typeface="Calibri"/>
                </a:rPr>
                <a:t>+ </a:t>
              </a:r>
              <a:r>
                <a:rPr lang="nl-BE" sz="1800">
                  <a:solidFill>
                    <a:schemeClr val="lt1"/>
                  </a:solidFill>
                  <a:latin typeface="Calibri"/>
                  <a:ea typeface="Calibri"/>
                  <a:cs typeface="Calibri"/>
                  <a:sym typeface="Calibri"/>
                </a:rPr>
                <a:t>transformation</a:t>
              </a:r>
              <a:endParaRPr sz="1800">
                <a:solidFill>
                  <a:schemeClr val="lt1"/>
                </a:solidFill>
                <a:latin typeface="Calibri"/>
                <a:ea typeface="Calibri"/>
                <a:cs typeface="Calibri"/>
                <a:sym typeface="Calibri"/>
              </a:endParaRPr>
            </a:p>
          </p:txBody>
        </p:sp>
      </p:grpSp>
      <p:sp>
        <p:nvSpPr>
          <p:cNvPr id="510" name="Google Shape;510;g334cb2e176d_1_83"/>
          <p:cNvSpPr/>
          <p:nvPr/>
        </p:nvSpPr>
        <p:spPr>
          <a:xfrm>
            <a:off x="9499274" y="6131725"/>
            <a:ext cx="573900" cy="349200"/>
          </a:xfrm>
          <a:prstGeom prst="rect">
            <a:avLst/>
          </a:prstGeom>
          <a:solidFill>
            <a:srgbClr val="00B050"/>
          </a:solidFill>
          <a:ln cap="flat" cmpd="sng" w="12700">
            <a:solidFill>
              <a:schemeClr val="lt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alibri"/>
              <a:ea typeface="Calibri"/>
              <a:cs typeface="Calibri"/>
              <a:sym typeface="Calibri"/>
            </a:endParaRPr>
          </a:p>
        </p:txBody>
      </p:sp>
      <p:sp>
        <p:nvSpPr>
          <p:cNvPr id="511" name="Google Shape;511;g334cb2e176d_1_83"/>
          <p:cNvSpPr/>
          <p:nvPr/>
        </p:nvSpPr>
        <p:spPr>
          <a:xfrm>
            <a:off x="5841675" y="6147941"/>
            <a:ext cx="573900" cy="349200"/>
          </a:xfrm>
          <a:prstGeom prst="rect">
            <a:avLst/>
          </a:prstGeom>
          <a:solidFill>
            <a:srgbClr val="599BD5"/>
          </a:solidFill>
          <a:ln cap="flat" cmpd="sng" w="12700">
            <a:solidFill>
              <a:schemeClr val="lt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alibri"/>
              <a:ea typeface="Calibri"/>
              <a:cs typeface="Calibri"/>
              <a:sym typeface="Calibri"/>
            </a:endParaRPr>
          </a:p>
        </p:txBody>
      </p:sp>
      <p:sp>
        <p:nvSpPr>
          <p:cNvPr id="512" name="Google Shape;512;g334cb2e176d_1_83"/>
          <p:cNvSpPr/>
          <p:nvPr/>
        </p:nvSpPr>
        <p:spPr>
          <a:xfrm>
            <a:off x="2786072" y="1439625"/>
            <a:ext cx="110400" cy="1200300"/>
          </a:xfrm>
          <a:prstGeom prst="rect">
            <a:avLst/>
          </a:prstGeom>
          <a:solidFill>
            <a:srgbClr val="00B050"/>
          </a:solidFill>
          <a:ln cap="flat" cmpd="sng" w="12700">
            <a:solidFill>
              <a:schemeClr val="lt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alibri"/>
              <a:ea typeface="Calibri"/>
              <a:cs typeface="Calibri"/>
              <a:sym typeface="Calibri"/>
            </a:endParaRPr>
          </a:p>
        </p:txBody>
      </p:sp>
      <p:sp>
        <p:nvSpPr>
          <p:cNvPr id="513" name="Google Shape;513;g334cb2e176d_1_83"/>
          <p:cNvSpPr txBox="1"/>
          <p:nvPr/>
        </p:nvSpPr>
        <p:spPr>
          <a:xfrm>
            <a:off x="1576175" y="4980829"/>
            <a:ext cx="5180400" cy="1200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nl-BE" sz="2800">
                <a:solidFill>
                  <a:schemeClr val="dk1"/>
                </a:solidFill>
                <a:latin typeface="Calibri"/>
                <a:ea typeface="Calibri"/>
                <a:cs typeface="Calibri"/>
                <a:sym typeface="Calibri"/>
              </a:rPr>
              <a:t>no CI but </a:t>
            </a:r>
            <a:r>
              <a:rPr lang="nl-BE" sz="2800">
                <a:solidFill>
                  <a:schemeClr val="dk1"/>
                </a:solidFill>
                <a:latin typeface="Calibri"/>
                <a:ea typeface="Calibri"/>
                <a:cs typeface="Calibri"/>
                <a:sym typeface="Calibri"/>
              </a:rPr>
              <a:t>exact </a:t>
            </a:r>
            <a:endParaRPr sz="2800">
              <a:solidFill>
                <a:schemeClr val="dk1"/>
              </a:solidFill>
              <a:latin typeface="Calibri"/>
              <a:ea typeface="Calibri"/>
              <a:cs typeface="Calibri"/>
              <a:sym typeface="Calibri"/>
            </a:endParaRPr>
          </a:p>
          <a:p>
            <a:pPr indent="0" lvl="0" marL="0" rtl="0" algn="ctr">
              <a:spcBef>
                <a:spcPts val="0"/>
              </a:spcBef>
              <a:spcAft>
                <a:spcPts val="0"/>
              </a:spcAft>
              <a:buNone/>
            </a:pPr>
            <a:r>
              <a:rPr lang="nl-BE" sz="2800">
                <a:solidFill>
                  <a:schemeClr val="dk1"/>
                </a:solidFill>
                <a:latin typeface="Calibri"/>
                <a:ea typeface="Calibri"/>
                <a:cs typeface="Calibri"/>
                <a:sym typeface="Calibri"/>
              </a:rPr>
              <a:t>(under exchangeability)</a:t>
            </a:r>
            <a:endParaRPr sz="2800">
              <a:solidFill>
                <a:schemeClr val="dk1"/>
              </a:solidFill>
              <a:latin typeface="Calibri"/>
              <a:ea typeface="Calibri"/>
              <a:cs typeface="Calibri"/>
              <a:sym typeface="Calibri"/>
            </a:endParaRPr>
          </a:p>
          <a:p>
            <a:pPr indent="0" lvl="0" marL="0" rtl="0" algn="ctr">
              <a:spcBef>
                <a:spcPts val="0"/>
              </a:spcBef>
              <a:spcAft>
                <a:spcPts val="0"/>
              </a:spcAft>
              <a:buNone/>
            </a:pPr>
            <a:r>
              <a:rPr lang="nl-BE" sz="2800">
                <a:solidFill>
                  <a:schemeClr val="dk1"/>
                </a:solidFill>
                <a:latin typeface="Calibri"/>
                <a:ea typeface="Calibri"/>
                <a:cs typeface="Calibri"/>
                <a:sym typeface="Calibri"/>
              </a:rPr>
              <a:t> </a:t>
            </a:r>
            <a:endParaRPr sz="2800">
              <a:solidFill>
                <a:schemeClr val="dk1"/>
              </a:solidFill>
              <a:latin typeface="Calibri"/>
              <a:ea typeface="Calibri"/>
              <a:cs typeface="Calibri"/>
              <a:sym typeface="Calibri"/>
            </a:endParaRPr>
          </a:p>
        </p:txBody>
      </p:sp>
      <p:sp>
        <p:nvSpPr>
          <p:cNvPr id="514" name="Google Shape;514;g334cb2e176d_1_83"/>
          <p:cNvSpPr txBox="1"/>
          <p:nvPr/>
        </p:nvSpPr>
        <p:spPr>
          <a:xfrm>
            <a:off x="6478525" y="6017400"/>
            <a:ext cx="2859600" cy="85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nl-BE" sz="2800">
                <a:solidFill>
                  <a:schemeClr val="dk1"/>
                </a:solidFill>
                <a:latin typeface="Calibri"/>
                <a:ea typeface="Calibri"/>
                <a:cs typeface="Calibri"/>
                <a:sym typeface="Calibri"/>
              </a:rPr>
              <a:t>resampling </a:t>
            </a:r>
            <a:r>
              <a:rPr lang="nl-BE" sz="2800">
                <a:solidFill>
                  <a:schemeClr val="dk1"/>
                </a:solidFill>
                <a:latin typeface="Calibri"/>
                <a:ea typeface="Calibri"/>
                <a:cs typeface="Calibri"/>
                <a:sym typeface="Calibri"/>
              </a:rPr>
              <a:t>(slow)</a:t>
            </a:r>
            <a:endParaRPr sz="2800">
              <a:solidFill>
                <a:schemeClr val="dk1"/>
              </a:solidFill>
              <a:latin typeface="Calibri"/>
              <a:ea typeface="Calibri"/>
              <a:cs typeface="Calibri"/>
              <a:sym typeface="Calibri"/>
            </a:endParaRPr>
          </a:p>
        </p:txBody>
      </p:sp>
      <p:sp>
        <p:nvSpPr>
          <p:cNvPr id="515" name="Google Shape;515;g334cb2e176d_1_83"/>
          <p:cNvSpPr txBox="1"/>
          <p:nvPr/>
        </p:nvSpPr>
        <p:spPr>
          <a:xfrm>
            <a:off x="10063000" y="5983725"/>
            <a:ext cx="3957900" cy="85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nl-BE" sz="2800">
                <a:solidFill>
                  <a:schemeClr val="dk1"/>
                </a:solidFill>
                <a:latin typeface="Calibri"/>
                <a:ea typeface="Calibri"/>
                <a:cs typeface="Calibri"/>
                <a:sym typeface="Calibri"/>
              </a:rPr>
              <a:t>analytic (fast)</a:t>
            </a:r>
            <a:endParaRPr sz="2800">
              <a:solidFill>
                <a:schemeClr val="dk1"/>
              </a:solidFill>
              <a:latin typeface="Calibri"/>
              <a:ea typeface="Calibri"/>
              <a:cs typeface="Calibri"/>
              <a:sym typeface="Calibri"/>
            </a:endParaRPr>
          </a:p>
        </p:txBody>
      </p:sp>
      <p:sp>
        <p:nvSpPr>
          <p:cNvPr id="516" name="Google Shape;516;g334cb2e176d_1_83"/>
          <p:cNvSpPr txBox="1"/>
          <p:nvPr/>
        </p:nvSpPr>
        <p:spPr>
          <a:xfrm>
            <a:off x="7528925" y="5192938"/>
            <a:ext cx="3957900" cy="85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nl-BE" sz="2800">
                <a:solidFill>
                  <a:schemeClr val="dk1"/>
                </a:solidFill>
                <a:latin typeface="Calibri"/>
                <a:ea typeface="Calibri"/>
                <a:cs typeface="Calibri"/>
                <a:sym typeface="Calibri"/>
              </a:rPr>
              <a:t>asymptotically valid</a:t>
            </a:r>
            <a:endParaRPr sz="2800">
              <a:solidFill>
                <a:schemeClr val="dk1"/>
              </a:solidFill>
              <a:latin typeface="Calibri"/>
              <a:ea typeface="Calibri"/>
              <a:cs typeface="Calibri"/>
              <a:sym typeface="Calibri"/>
            </a:endParaRPr>
          </a:p>
        </p:txBody>
      </p:sp>
      <p:sp>
        <p:nvSpPr>
          <p:cNvPr id="517" name="Google Shape;517;g334cb2e176d_1_83"/>
          <p:cNvSpPr/>
          <p:nvPr/>
        </p:nvSpPr>
        <p:spPr>
          <a:xfrm>
            <a:off x="2451325" y="4676450"/>
            <a:ext cx="3268050" cy="450925"/>
          </a:xfrm>
          <a:custGeom>
            <a:rect b="b" l="l" r="r" t="t"/>
            <a:pathLst>
              <a:path extrusionOk="0" h="18037" w="130722">
                <a:moveTo>
                  <a:pt x="0" y="0"/>
                </a:moveTo>
                <a:lnTo>
                  <a:pt x="15158" y="17311"/>
                </a:lnTo>
                <a:lnTo>
                  <a:pt x="118734" y="18037"/>
                </a:lnTo>
                <a:lnTo>
                  <a:pt x="130722" y="3284"/>
                </a:lnTo>
              </a:path>
            </a:pathLst>
          </a:custGeom>
          <a:noFill/>
          <a:ln cap="flat" cmpd="sng" w="28575">
            <a:solidFill>
              <a:schemeClr val="dk2"/>
            </a:solidFill>
            <a:prstDash val="solid"/>
            <a:round/>
            <a:headEnd len="med" w="med" type="none"/>
            <a:tailEnd len="med" w="med" type="none"/>
          </a:ln>
        </p:spPr>
      </p:sp>
      <p:sp>
        <p:nvSpPr>
          <p:cNvPr id="518" name="Google Shape;518;g334cb2e176d_1_83"/>
          <p:cNvSpPr/>
          <p:nvPr/>
        </p:nvSpPr>
        <p:spPr>
          <a:xfrm>
            <a:off x="6083050" y="4727775"/>
            <a:ext cx="5939625" cy="455850"/>
          </a:xfrm>
          <a:custGeom>
            <a:rect b="b" l="l" r="r" t="t"/>
            <a:pathLst>
              <a:path extrusionOk="0" h="18234" w="237585">
                <a:moveTo>
                  <a:pt x="0" y="0"/>
                </a:moveTo>
                <a:lnTo>
                  <a:pt x="15158" y="17311"/>
                </a:lnTo>
                <a:lnTo>
                  <a:pt x="223070" y="18234"/>
                </a:lnTo>
                <a:lnTo>
                  <a:pt x="237585" y="3115"/>
                </a:lnTo>
              </a:path>
            </a:pathLst>
          </a:custGeom>
          <a:noFill/>
          <a:ln cap="flat" cmpd="sng" w="28575">
            <a:solidFill>
              <a:schemeClr val="dk2"/>
            </a:solidFill>
            <a:prstDash val="solid"/>
            <a:round/>
            <a:headEnd len="med" w="med" type="none"/>
            <a:tailEnd len="med" w="med" type="none"/>
          </a:ln>
        </p:spPr>
      </p:sp>
      <p:sp>
        <p:nvSpPr>
          <p:cNvPr id="519" name="Google Shape;519;g334cb2e176d_1_83"/>
          <p:cNvSpPr txBox="1"/>
          <p:nvPr/>
        </p:nvSpPr>
        <p:spPr>
          <a:xfrm>
            <a:off x="128500" y="1429700"/>
            <a:ext cx="2664300" cy="1719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nl-BE" sz="1800">
                <a:solidFill>
                  <a:schemeClr val="dk1"/>
                </a:solidFill>
                <a:latin typeface="Noto Sans Symbols SemiBold"/>
                <a:ea typeface="Noto Sans Symbols SemiBold"/>
                <a:cs typeface="Noto Sans Symbols SemiBold"/>
                <a:sym typeface="Noto Sans Symbols SemiBold"/>
              </a:rPr>
              <a:t>H</a:t>
            </a:r>
            <a:r>
              <a:rPr baseline="-25000" i="1" lang="nl-BE" sz="1800">
                <a:solidFill>
                  <a:schemeClr val="dk1"/>
                </a:solidFill>
                <a:latin typeface="Noto Sans Symbols SemiBold"/>
                <a:ea typeface="Noto Sans Symbols SemiBold"/>
                <a:cs typeface="Noto Sans Symbols SemiBold"/>
                <a:sym typeface="Noto Sans Symbols SemiBold"/>
              </a:rPr>
              <a:t>0 </a:t>
            </a:r>
            <a:r>
              <a:rPr lang="nl-BE" sz="1800">
                <a:solidFill>
                  <a:schemeClr val="dk1"/>
                </a:solidFill>
                <a:latin typeface="Noto Sans Symbols SemiBold"/>
                <a:ea typeface="Noto Sans Symbols SemiBold"/>
                <a:cs typeface="Noto Sans Symbols SemiBold"/>
                <a:sym typeface="Noto Sans Symbols SemiBold"/>
              </a:rPr>
              <a:t>: F</a:t>
            </a:r>
            <a:r>
              <a:rPr baseline="-25000" lang="nl-BE" sz="1800">
                <a:solidFill>
                  <a:schemeClr val="dk1"/>
                </a:solidFill>
                <a:latin typeface="Noto Sans Symbols SemiBold"/>
                <a:ea typeface="Noto Sans Symbols SemiBold"/>
                <a:cs typeface="Noto Sans Symbols SemiBold"/>
                <a:sym typeface="Noto Sans Symbols SemiBold"/>
              </a:rPr>
              <a:t>e </a:t>
            </a:r>
            <a:r>
              <a:rPr lang="nl-BE" sz="1800">
                <a:solidFill>
                  <a:schemeClr val="dk1"/>
                </a:solidFill>
                <a:latin typeface="Noto Sans Symbols SemiBold"/>
                <a:ea typeface="Noto Sans Symbols SemiBold"/>
                <a:cs typeface="Noto Sans Symbols SemiBold"/>
                <a:sym typeface="Noto Sans Symbols SemiBold"/>
              </a:rPr>
              <a:t>= F</a:t>
            </a:r>
            <a:r>
              <a:rPr baseline="-25000" lang="nl-BE" sz="1800">
                <a:solidFill>
                  <a:schemeClr val="dk1"/>
                </a:solidFill>
                <a:latin typeface="Noto Sans Symbols SemiBold"/>
                <a:ea typeface="Noto Sans Symbols SemiBold"/>
                <a:cs typeface="Noto Sans Symbols SemiBold"/>
                <a:sym typeface="Noto Sans Symbols SemiBold"/>
              </a:rPr>
              <a:t>c  </a:t>
            </a:r>
            <a:endParaRPr baseline="-25000" sz="1800">
              <a:solidFill>
                <a:schemeClr val="dk1"/>
              </a:solidFill>
              <a:latin typeface="Noto Sans Symbols SemiBold"/>
              <a:ea typeface="Noto Sans Symbols SemiBold"/>
              <a:cs typeface="Noto Sans Symbols SemiBold"/>
              <a:sym typeface="Noto Sans Symbols SemiBold"/>
            </a:endParaRPr>
          </a:p>
          <a:p>
            <a:pPr indent="0" lvl="0" marL="0" rtl="0" algn="ctr">
              <a:spcBef>
                <a:spcPts val="0"/>
              </a:spcBef>
              <a:spcAft>
                <a:spcPts val="0"/>
              </a:spcAft>
              <a:buNone/>
            </a:pPr>
            <a:r>
              <a:rPr lang="nl-BE" sz="2800">
                <a:solidFill>
                  <a:schemeClr val="dk1"/>
                </a:solidFill>
                <a:latin typeface="Calibri"/>
                <a:ea typeface="Calibri"/>
                <a:cs typeface="Calibri"/>
                <a:sym typeface="Calibri"/>
              </a:rPr>
              <a:t>outcome distribution</a:t>
            </a:r>
            <a:endParaRPr sz="2800">
              <a:solidFill>
                <a:schemeClr val="dk1"/>
              </a:solidFill>
              <a:latin typeface="Calibri"/>
              <a:ea typeface="Calibri"/>
              <a:cs typeface="Calibri"/>
              <a:sym typeface="Calibri"/>
            </a:endParaRPr>
          </a:p>
          <a:p>
            <a:pPr indent="0" lvl="0" marL="0" rtl="0" algn="ctr">
              <a:spcBef>
                <a:spcPts val="0"/>
              </a:spcBef>
              <a:spcAft>
                <a:spcPts val="0"/>
              </a:spcAft>
              <a:buNone/>
            </a:pPr>
            <a:r>
              <a:t/>
            </a:r>
            <a:endParaRPr baseline="-25000" sz="1800">
              <a:solidFill>
                <a:schemeClr val="dk1"/>
              </a:solidFill>
              <a:latin typeface="Noto Sans Symbols SemiBold"/>
              <a:ea typeface="Noto Sans Symbols SemiBold"/>
              <a:cs typeface="Noto Sans Symbols SemiBold"/>
              <a:sym typeface="Noto Sans Symbols SemiBold"/>
            </a:endParaRPr>
          </a:p>
        </p:txBody>
      </p:sp>
      <p:sp>
        <p:nvSpPr>
          <p:cNvPr id="520" name="Google Shape;520;g334cb2e176d_1_83"/>
          <p:cNvSpPr txBox="1"/>
          <p:nvPr/>
        </p:nvSpPr>
        <p:spPr>
          <a:xfrm>
            <a:off x="-83425" y="3734150"/>
            <a:ext cx="2945700" cy="151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nl-BE" sz="1800">
                <a:solidFill>
                  <a:schemeClr val="dk1"/>
                </a:solidFill>
                <a:latin typeface="Noto Sans Symbols SemiBold"/>
                <a:ea typeface="Noto Sans Symbols SemiBold"/>
                <a:cs typeface="Noto Sans Symbols SemiBold"/>
                <a:sym typeface="Noto Sans Symbols SemiBold"/>
              </a:rPr>
              <a:t>              </a:t>
            </a:r>
            <a:r>
              <a:rPr i="1" lang="nl-BE" sz="1800">
                <a:solidFill>
                  <a:schemeClr val="dk1"/>
                </a:solidFill>
                <a:latin typeface="Noto Sans Symbols SemiBold"/>
                <a:ea typeface="Noto Sans Symbols SemiBold"/>
                <a:cs typeface="Noto Sans Symbols SemiBold"/>
                <a:sym typeface="Noto Sans Symbols SemiBold"/>
              </a:rPr>
              <a:t>H</a:t>
            </a:r>
            <a:r>
              <a:rPr baseline="-25000" i="1" lang="nl-BE" sz="1800">
                <a:solidFill>
                  <a:schemeClr val="dk1"/>
                </a:solidFill>
                <a:latin typeface="Noto Sans Symbols SemiBold"/>
                <a:ea typeface="Noto Sans Symbols SemiBold"/>
                <a:cs typeface="Noto Sans Symbols SemiBold"/>
                <a:sym typeface="Noto Sans Symbols SemiBold"/>
              </a:rPr>
              <a:t>0 </a:t>
            </a:r>
            <a:r>
              <a:rPr lang="nl-BE" sz="1800">
                <a:solidFill>
                  <a:schemeClr val="dk1"/>
                </a:solidFill>
                <a:latin typeface="Noto Sans Symbols SemiBold"/>
                <a:ea typeface="Noto Sans Symbols SemiBold"/>
                <a:cs typeface="Noto Sans Symbols SemiBold"/>
                <a:sym typeface="Noto Sans Symbols SemiBold"/>
              </a:rPr>
              <a:t>: </a:t>
            </a:r>
            <a:r>
              <a:rPr lang="nl-BE" sz="2000">
                <a:solidFill>
                  <a:schemeClr val="dk1"/>
                </a:solidFill>
                <a:latin typeface="Calibri"/>
                <a:ea typeface="Calibri"/>
                <a:cs typeface="Calibri"/>
                <a:sym typeface="Calibri"/>
              </a:rPr>
              <a:t>Δ</a:t>
            </a:r>
            <a:r>
              <a:rPr baseline="-25000" lang="nl-BE" sz="1800">
                <a:solidFill>
                  <a:schemeClr val="dk1"/>
                </a:solidFill>
                <a:latin typeface="Noto Sans Symbols SemiBold"/>
                <a:ea typeface="Noto Sans Symbols SemiBold"/>
                <a:cs typeface="Noto Sans Symbols SemiBold"/>
                <a:sym typeface="Noto Sans Symbols SemiBold"/>
              </a:rPr>
              <a:t> </a:t>
            </a:r>
            <a:r>
              <a:rPr lang="nl-BE" sz="1800">
                <a:solidFill>
                  <a:schemeClr val="dk1"/>
                </a:solidFill>
                <a:latin typeface="Noto Sans Symbols SemiBold"/>
                <a:ea typeface="Noto Sans Symbols SemiBold"/>
                <a:cs typeface="Noto Sans Symbols SemiBold"/>
                <a:sym typeface="Noto Sans Symbols SemiBold"/>
              </a:rPr>
              <a:t>= 0 </a:t>
            </a:r>
            <a:endParaRPr sz="1800">
              <a:solidFill>
                <a:schemeClr val="dk1"/>
              </a:solidFill>
              <a:latin typeface="Noto Sans Symbols SemiBold"/>
              <a:ea typeface="Noto Sans Symbols SemiBold"/>
              <a:cs typeface="Noto Sans Symbols SemiBold"/>
              <a:sym typeface="Noto Sans Symbols SemiBold"/>
            </a:endParaRPr>
          </a:p>
          <a:p>
            <a:pPr indent="0" lvl="0" marL="0" rtl="0" algn="ctr">
              <a:spcBef>
                <a:spcPts val="0"/>
              </a:spcBef>
              <a:spcAft>
                <a:spcPts val="0"/>
              </a:spcAft>
              <a:buNone/>
            </a:pPr>
            <a:r>
              <a:rPr lang="nl-BE" sz="2800">
                <a:solidFill>
                  <a:schemeClr val="dk1"/>
                </a:solidFill>
                <a:latin typeface="Calibri"/>
                <a:ea typeface="Calibri"/>
                <a:cs typeface="Calibri"/>
                <a:sym typeface="Calibri"/>
              </a:rPr>
              <a:t>Net Treatment </a:t>
            </a:r>
            <a:endParaRPr sz="2800">
              <a:solidFill>
                <a:schemeClr val="dk1"/>
              </a:solidFill>
              <a:latin typeface="Calibri"/>
              <a:ea typeface="Calibri"/>
              <a:cs typeface="Calibri"/>
              <a:sym typeface="Calibri"/>
            </a:endParaRPr>
          </a:p>
          <a:p>
            <a:pPr indent="0" lvl="0" marL="0" rtl="0" algn="ctr">
              <a:spcBef>
                <a:spcPts val="0"/>
              </a:spcBef>
              <a:spcAft>
                <a:spcPts val="0"/>
              </a:spcAft>
              <a:buNone/>
            </a:pPr>
            <a:r>
              <a:rPr lang="nl-BE" sz="2800">
                <a:solidFill>
                  <a:schemeClr val="dk1"/>
                </a:solidFill>
                <a:latin typeface="Calibri"/>
                <a:ea typeface="Calibri"/>
                <a:cs typeface="Calibri"/>
                <a:sym typeface="Calibri"/>
              </a:rPr>
              <a:t>Benefit</a:t>
            </a:r>
            <a:endParaRPr sz="2800">
              <a:solidFill>
                <a:schemeClr val="dk1"/>
              </a:solidFill>
              <a:latin typeface="Calibri"/>
              <a:ea typeface="Calibri"/>
              <a:cs typeface="Calibri"/>
              <a:sym typeface="Calibri"/>
            </a:endParaRPr>
          </a:p>
          <a:p>
            <a:pPr indent="0" lvl="0" marL="0" rtl="0" algn="l">
              <a:spcBef>
                <a:spcPts val="0"/>
              </a:spcBef>
              <a:spcAft>
                <a:spcPts val="0"/>
              </a:spcAft>
              <a:buNone/>
            </a:pPr>
            <a:r>
              <a:t/>
            </a:r>
            <a:endParaRPr sz="1800">
              <a:solidFill>
                <a:schemeClr val="dk1"/>
              </a:solidFill>
              <a:latin typeface="Noto Sans Symbols SemiBold"/>
              <a:ea typeface="Noto Sans Symbols SemiBold"/>
              <a:cs typeface="Noto Sans Symbols SemiBold"/>
              <a:sym typeface="Noto Sans Symbols SemiBold"/>
            </a:endParaRPr>
          </a:p>
        </p:txBody>
      </p:sp>
      <p:grpSp>
        <p:nvGrpSpPr>
          <p:cNvPr id="521" name="Google Shape;521;g334cb2e176d_1_83"/>
          <p:cNvGrpSpPr/>
          <p:nvPr/>
        </p:nvGrpSpPr>
        <p:grpSpPr>
          <a:xfrm>
            <a:off x="6513975" y="2891748"/>
            <a:ext cx="2135436" cy="1035923"/>
            <a:chOff x="0" y="0"/>
            <a:chExt cx="2664300" cy="1598400"/>
          </a:xfrm>
        </p:grpSpPr>
        <p:sp>
          <p:nvSpPr>
            <p:cNvPr id="522" name="Google Shape;522;g334cb2e176d_1_83"/>
            <p:cNvSpPr/>
            <p:nvPr/>
          </p:nvSpPr>
          <p:spPr>
            <a:xfrm>
              <a:off x="0" y="0"/>
              <a:ext cx="2664300" cy="1598400"/>
            </a:xfrm>
            <a:prstGeom prst="rect">
              <a:avLst/>
            </a:prstGeom>
            <a:solidFill>
              <a:srgbClr val="00B050"/>
            </a:solidFill>
            <a:ln cap="flat" cmpd="sng" w="12700">
              <a:solidFill>
                <a:schemeClr val="lt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alibri"/>
                <a:ea typeface="Calibri"/>
                <a:cs typeface="Calibri"/>
                <a:sym typeface="Calibri"/>
              </a:endParaRPr>
            </a:p>
          </p:txBody>
        </p:sp>
        <p:sp>
          <p:nvSpPr>
            <p:cNvPr id="523" name="Google Shape;523;g334cb2e176d_1_83"/>
            <p:cNvSpPr txBox="1"/>
            <p:nvPr/>
          </p:nvSpPr>
          <p:spPr>
            <a:xfrm>
              <a:off x="0" y="373720"/>
              <a:ext cx="2664300" cy="958200"/>
            </a:xfrm>
            <a:prstGeom prst="rect">
              <a:avLst/>
            </a:prstGeom>
            <a:solidFill>
              <a:srgbClr val="00B050"/>
            </a:solidFill>
            <a:ln>
              <a:noFill/>
            </a:ln>
          </p:spPr>
          <p:txBody>
            <a:bodyPr anchorCtr="0" anchor="ctr" bIns="137150" lIns="137150" spcFirstLastPara="1" rIns="137150" wrap="square" tIns="137150">
              <a:noAutofit/>
            </a:bodyPr>
            <a:lstStyle/>
            <a:p>
              <a:pPr indent="0" lvl="0" marL="0" marR="0" rtl="0" algn="ctr">
                <a:lnSpc>
                  <a:spcPct val="90000"/>
                </a:lnSpc>
                <a:spcBef>
                  <a:spcPts val="0"/>
                </a:spcBef>
                <a:spcAft>
                  <a:spcPts val="0"/>
                </a:spcAft>
                <a:buClr>
                  <a:schemeClr val="lt1"/>
                </a:buClr>
                <a:buSzPts val="3600"/>
                <a:buFont typeface="Calibri"/>
                <a:buNone/>
              </a:pPr>
              <a:r>
                <a:rPr lang="nl-BE" sz="3600">
                  <a:solidFill>
                    <a:schemeClr val="lt1"/>
                  </a:solidFill>
                  <a:latin typeface="Calibri"/>
                  <a:ea typeface="Calibri"/>
                  <a:cs typeface="Calibri"/>
                  <a:sym typeface="Calibri"/>
                </a:rPr>
                <a:t>u-statistic</a:t>
              </a:r>
              <a:endParaRPr sz="3600">
                <a:solidFill>
                  <a:schemeClr val="lt1"/>
                </a:solidFill>
                <a:latin typeface="Calibri"/>
                <a:ea typeface="Calibri"/>
                <a:cs typeface="Calibri"/>
                <a:sym typeface="Calibri"/>
              </a:endParaRPr>
            </a:p>
          </p:txBody>
        </p:sp>
      </p:grpSp>
      <p:cxnSp>
        <p:nvCxnSpPr>
          <p:cNvPr id="524" name="Google Shape;524;g334cb2e176d_1_83"/>
          <p:cNvCxnSpPr/>
          <p:nvPr/>
        </p:nvCxnSpPr>
        <p:spPr>
          <a:xfrm>
            <a:off x="8679488" y="3429000"/>
            <a:ext cx="309000" cy="0"/>
          </a:xfrm>
          <a:prstGeom prst="straightConnector1">
            <a:avLst/>
          </a:prstGeom>
          <a:noFill/>
          <a:ln cap="flat" cmpd="sng" w="114300">
            <a:solidFill>
              <a:schemeClr val="dk2"/>
            </a:solidFill>
            <a:prstDash val="solid"/>
            <a:round/>
            <a:headEnd len="med" w="med" type="none"/>
            <a:tailEnd len="med" w="med" type="none"/>
          </a:ln>
        </p:spPr>
      </p:cxnSp>
      <p:pic>
        <p:nvPicPr>
          <p:cNvPr id="525" name="Google Shape;525;g334cb2e176d_1_83"/>
          <p:cNvPicPr preferRelativeResize="0"/>
          <p:nvPr/>
        </p:nvPicPr>
        <p:blipFill rotWithShape="1">
          <a:blip r:embed="rId4">
            <a:alphaModFix/>
          </a:blip>
          <a:srcRect b="36614" l="15363" r="16293" t="37710"/>
          <a:stretch/>
        </p:blipFill>
        <p:spPr>
          <a:xfrm>
            <a:off x="8549609" y="3294175"/>
            <a:ext cx="568782" cy="213675"/>
          </a:xfrm>
          <a:prstGeom prst="rect">
            <a:avLst/>
          </a:prstGeom>
          <a:noFill/>
          <a:ln>
            <a:noFill/>
          </a:ln>
        </p:spPr>
      </p:pic>
      <p:pic>
        <p:nvPicPr>
          <p:cNvPr id="526" name="Google Shape;526;g334cb2e176d_1_83"/>
          <p:cNvPicPr preferRelativeResize="0"/>
          <p:nvPr/>
        </p:nvPicPr>
        <p:blipFill rotWithShape="1">
          <a:blip r:embed="rId4">
            <a:alphaModFix/>
          </a:blip>
          <a:srcRect b="36614" l="15363" r="16293" t="37710"/>
          <a:stretch/>
        </p:blipFill>
        <p:spPr>
          <a:xfrm>
            <a:off x="2854959" y="6337612"/>
            <a:ext cx="568782" cy="213675"/>
          </a:xfrm>
          <a:prstGeom prst="rect">
            <a:avLst/>
          </a:prstGeom>
          <a:noFill/>
          <a:ln>
            <a:noFill/>
          </a:ln>
        </p:spPr>
      </p:pic>
      <p:sp>
        <p:nvSpPr>
          <p:cNvPr id="527" name="Google Shape;527;g334cb2e176d_1_83"/>
          <p:cNvSpPr txBox="1"/>
          <p:nvPr/>
        </p:nvSpPr>
        <p:spPr>
          <a:xfrm>
            <a:off x="3248025" y="6047050"/>
            <a:ext cx="2408400" cy="85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nl-BE" sz="1800">
                <a:solidFill>
                  <a:schemeClr val="dk1"/>
                </a:solidFill>
                <a:latin typeface="Calibri"/>
                <a:ea typeface="Calibri"/>
                <a:cs typeface="Calibri"/>
                <a:sym typeface="Calibri"/>
              </a:rPr>
              <a:t>Anderson &amp; Verbeeck</a:t>
            </a:r>
            <a:endParaRPr sz="1800">
              <a:solidFill>
                <a:schemeClr val="dk1"/>
              </a:solidFill>
              <a:latin typeface="Calibri"/>
              <a:ea typeface="Calibri"/>
              <a:cs typeface="Calibri"/>
              <a:sym typeface="Calibri"/>
            </a:endParaRPr>
          </a:p>
          <a:p>
            <a:pPr indent="0" lvl="0" marL="0" rtl="0" algn="ctr">
              <a:spcBef>
                <a:spcPts val="0"/>
              </a:spcBef>
              <a:spcAft>
                <a:spcPts val="0"/>
              </a:spcAft>
              <a:buNone/>
            </a:pPr>
            <a:r>
              <a:rPr lang="nl-BE" sz="1800">
                <a:solidFill>
                  <a:schemeClr val="dk1"/>
                </a:solidFill>
                <a:latin typeface="Calibri"/>
                <a:ea typeface="Calibri"/>
                <a:cs typeface="Calibri"/>
                <a:sym typeface="Calibri"/>
              </a:rPr>
              <a:t>Mathematics 2023</a:t>
            </a:r>
            <a:endParaRPr sz="1800">
              <a:solidFill>
                <a:schemeClr val="dk1"/>
              </a:solidFill>
              <a:latin typeface="Calibri"/>
              <a:ea typeface="Calibri"/>
              <a:cs typeface="Calibri"/>
              <a:sym typeface="Calibri"/>
            </a:endParaRPr>
          </a:p>
        </p:txBody>
      </p:sp>
      <p:sp>
        <p:nvSpPr>
          <p:cNvPr id="528" name="Google Shape;528;g334cb2e176d_1_83"/>
          <p:cNvSpPr txBox="1"/>
          <p:nvPr/>
        </p:nvSpPr>
        <p:spPr>
          <a:xfrm>
            <a:off x="204700" y="5990400"/>
            <a:ext cx="2662800" cy="45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nl-BE" sz="2500">
                <a:solidFill>
                  <a:schemeClr val="dk1"/>
                </a:solidFill>
                <a:latin typeface="Calibri"/>
                <a:ea typeface="Calibri"/>
                <a:cs typeface="Calibri"/>
                <a:sym typeface="Calibri"/>
              </a:rPr>
              <a:t>studentized</a:t>
            </a:r>
            <a:r>
              <a:rPr lang="nl-BE" sz="1500">
                <a:solidFill>
                  <a:schemeClr val="dk1"/>
                </a:solidFill>
                <a:latin typeface="Calibri"/>
                <a:ea typeface="Calibri"/>
                <a:cs typeface="Calibri"/>
                <a:sym typeface="Calibri"/>
              </a:rPr>
              <a:t>:</a:t>
            </a:r>
            <a:r>
              <a:rPr lang="nl-BE" sz="3600">
                <a:solidFill>
                  <a:schemeClr val="dk1"/>
                </a:solidFill>
                <a:latin typeface="Calibri"/>
                <a:ea typeface="Calibri"/>
                <a:cs typeface="Calibri"/>
                <a:sym typeface="Calibri"/>
              </a:rPr>
              <a:t> </a:t>
            </a:r>
            <a:r>
              <a:rPr lang="nl-BE" sz="2500">
                <a:solidFill>
                  <a:schemeClr val="dk1"/>
                </a:solidFill>
                <a:latin typeface="Calibri"/>
                <a:ea typeface="Calibri"/>
                <a:cs typeface="Calibri"/>
                <a:sym typeface="Calibri"/>
              </a:rPr>
              <a:t>Δ/σ</a:t>
            </a:r>
            <a:r>
              <a:rPr baseline="-25000" lang="nl-BE" sz="2500">
                <a:solidFill>
                  <a:schemeClr val="dk1"/>
                </a:solidFill>
                <a:latin typeface="Calibri"/>
                <a:ea typeface="Calibri"/>
                <a:cs typeface="Calibri"/>
                <a:sym typeface="Calibri"/>
              </a:rPr>
              <a:t>Δ</a:t>
            </a:r>
            <a:endParaRPr baseline="-25000" sz="3300">
              <a:solidFill>
                <a:schemeClr val="dk1"/>
              </a:solidFill>
              <a:latin typeface="Calibri"/>
              <a:ea typeface="Calibri"/>
              <a:cs typeface="Calibri"/>
              <a:sym typeface="Calibri"/>
            </a:endParaRPr>
          </a:p>
        </p:txBody>
      </p:sp>
      <p:sp>
        <p:nvSpPr>
          <p:cNvPr id="529" name="Google Shape;529;g334cb2e176d_1_83"/>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nl-BE"/>
              <a:t>‹#›</a:t>
            </a:fld>
            <a:endParaRPr/>
          </a:p>
        </p:txBody>
      </p:sp>
      <p:sp>
        <p:nvSpPr>
          <p:cNvPr id="530" name="Google Shape;530;g334cb2e176d_1_83"/>
          <p:cNvSpPr/>
          <p:nvPr/>
        </p:nvSpPr>
        <p:spPr>
          <a:xfrm>
            <a:off x="9064700" y="2891725"/>
            <a:ext cx="110400" cy="1066500"/>
          </a:xfrm>
          <a:prstGeom prst="rect">
            <a:avLst/>
          </a:prstGeom>
          <a:solidFill>
            <a:srgbClr val="00B050"/>
          </a:solidFill>
          <a:ln cap="flat" cmpd="sng" w="12700">
            <a:solidFill>
              <a:schemeClr val="lt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5" name="Shape 535"/>
        <p:cNvGrpSpPr/>
        <p:nvPr/>
      </p:nvGrpSpPr>
      <p:grpSpPr>
        <a:xfrm>
          <a:off x="0" y="0"/>
          <a:ext cx="0" cy="0"/>
          <a:chOff x="0" y="0"/>
          <a:chExt cx="0" cy="0"/>
        </a:xfrm>
      </p:grpSpPr>
      <p:pic>
        <p:nvPicPr>
          <p:cNvPr id="536" name="Google Shape;536;g33533fe8fa9_0_105"/>
          <p:cNvPicPr preferRelativeResize="0"/>
          <p:nvPr/>
        </p:nvPicPr>
        <p:blipFill rotWithShape="1">
          <a:blip r:embed="rId3">
            <a:alphaModFix/>
          </a:blip>
          <a:srcRect b="58667" l="0" r="0" t="4644"/>
          <a:stretch/>
        </p:blipFill>
        <p:spPr>
          <a:xfrm>
            <a:off x="400900" y="819850"/>
            <a:ext cx="7877175" cy="2491625"/>
          </a:xfrm>
          <a:prstGeom prst="rect">
            <a:avLst/>
          </a:prstGeom>
          <a:noFill/>
          <a:ln>
            <a:noFill/>
          </a:ln>
        </p:spPr>
      </p:pic>
      <p:sp>
        <p:nvSpPr>
          <p:cNvPr id="537" name="Google Shape;537;g33533fe8fa9_0_105"/>
          <p:cNvSpPr txBox="1"/>
          <p:nvPr/>
        </p:nvSpPr>
        <p:spPr>
          <a:xfrm>
            <a:off x="-152400" y="0"/>
            <a:ext cx="12192000" cy="225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nl-BE" sz="4400">
                <a:solidFill>
                  <a:schemeClr val="dk1"/>
                </a:solidFill>
                <a:latin typeface="Calibri"/>
                <a:ea typeface="Calibri"/>
                <a:cs typeface="Calibri"/>
                <a:sym typeface="Calibri"/>
              </a:rPr>
              <a:t>Results from a simulation study</a:t>
            </a:r>
            <a:endParaRPr sz="4400">
              <a:solidFill>
                <a:schemeClr val="dk1"/>
              </a:solidFill>
              <a:latin typeface="Calibri"/>
              <a:ea typeface="Calibri"/>
              <a:cs typeface="Calibri"/>
              <a:sym typeface="Calibri"/>
            </a:endParaRPr>
          </a:p>
        </p:txBody>
      </p:sp>
      <p:pic>
        <p:nvPicPr>
          <p:cNvPr id="538" name="Google Shape;538;g33533fe8fa9_0_105"/>
          <p:cNvPicPr preferRelativeResize="0"/>
          <p:nvPr/>
        </p:nvPicPr>
        <p:blipFill rotWithShape="1">
          <a:blip r:embed="rId3">
            <a:alphaModFix/>
          </a:blip>
          <a:srcRect b="-5" l="0" r="0" t="47951"/>
          <a:stretch/>
        </p:blipFill>
        <p:spPr>
          <a:xfrm>
            <a:off x="402850" y="3297269"/>
            <a:ext cx="7877175" cy="3535050"/>
          </a:xfrm>
          <a:prstGeom prst="rect">
            <a:avLst/>
          </a:prstGeom>
          <a:noFill/>
          <a:ln>
            <a:noFill/>
          </a:ln>
        </p:spPr>
      </p:pic>
      <p:pic>
        <p:nvPicPr>
          <p:cNvPr id="539" name="Google Shape;539;g33533fe8fa9_0_105"/>
          <p:cNvPicPr preferRelativeResize="0"/>
          <p:nvPr/>
        </p:nvPicPr>
        <p:blipFill>
          <a:blip r:embed="rId4">
            <a:alphaModFix/>
          </a:blip>
          <a:stretch>
            <a:fillRect/>
          </a:stretch>
        </p:blipFill>
        <p:spPr>
          <a:xfrm>
            <a:off x="9665175" y="2954300"/>
            <a:ext cx="1714500" cy="2447925"/>
          </a:xfrm>
          <a:prstGeom prst="rect">
            <a:avLst/>
          </a:prstGeom>
          <a:noFill/>
          <a:ln>
            <a:noFill/>
          </a:ln>
        </p:spPr>
      </p:pic>
      <p:sp>
        <p:nvSpPr>
          <p:cNvPr id="540" name="Google Shape;540;g33533fe8fa9_0_105"/>
          <p:cNvSpPr txBox="1"/>
          <p:nvPr/>
        </p:nvSpPr>
        <p:spPr>
          <a:xfrm>
            <a:off x="10046175" y="2340800"/>
            <a:ext cx="1149900" cy="61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nl-BE" sz="2800">
                <a:solidFill>
                  <a:schemeClr val="dk1"/>
                </a:solidFill>
                <a:latin typeface="Calibri"/>
                <a:ea typeface="Calibri"/>
                <a:cs typeface="Calibri"/>
                <a:sym typeface="Calibri"/>
              </a:rPr>
              <a:t>From</a:t>
            </a:r>
            <a:endParaRPr sz="2800">
              <a:solidFill>
                <a:schemeClr val="dk1"/>
              </a:solidFill>
              <a:latin typeface="Calibri"/>
              <a:ea typeface="Calibri"/>
              <a:cs typeface="Calibri"/>
              <a:sym typeface="Calibri"/>
            </a:endParaRPr>
          </a:p>
        </p:txBody>
      </p:sp>
      <p:sp>
        <p:nvSpPr>
          <p:cNvPr id="541" name="Google Shape;541;g33533fe8fa9_0_105"/>
          <p:cNvSpPr txBox="1"/>
          <p:nvPr/>
        </p:nvSpPr>
        <p:spPr>
          <a:xfrm>
            <a:off x="9665175" y="5402225"/>
            <a:ext cx="1714500" cy="61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nl-BE" sz="2800">
                <a:solidFill>
                  <a:schemeClr val="dk1"/>
                </a:solidFill>
                <a:latin typeface="Calibri"/>
                <a:ea typeface="Calibri"/>
                <a:cs typeface="Calibri"/>
                <a:sym typeface="Calibri"/>
              </a:rPr>
              <a:t>chapter 3</a:t>
            </a:r>
            <a:endParaRPr sz="2800">
              <a:solidFill>
                <a:schemeClr val="dk1"/>
              </a:solidFill>
              <a:latin typeface="Calibri"/>
              <a:ea typeface="Calibri"/>
              <a:cs typeface="Calibri"/>
              <a:sym typeface="Calibri"/>
            </a:endParaRPr>
          </a:p>
        </p:txBody>
      </p:sp>
      <p:cxnSp>
        <p:nvCxnSpPr>
          <p:cNvPr id="542" name="Google Shape;542;g33533fe8fa9_0_105"/>
          <p:cNvCxnSpPr/>
          <p:nvPr/>
        </p:nvCxnSpPr>
        <p:spPr>
          <a:xfrm flipH="1">
            <a:off x="7657900" y="1383000"/>
            <a:ext cx="710100" cy="613500"/>
          </a:xfrm>
          <a:prstGeom prst="straightConnector1">
            <a:avLst/>
          </a:prstGeom>
          <a:noFill/>
          <a:ln cap="flat" cmpd="sng" w="38100">
            <a:solidFill>
              <a:srgbClr val="C00000"/>
            </a:solidFill>
            <a:prstDash val="solid"/>
            <a:round/>
            <a:headEnd len="med" w="med" type="none"/>
            <a:tailEnd len="med" w="med" type="stealth"/>
          </a:ln>
        </p:spPr>
      </p:cxnSp>
      <p:sp>
        <p:nvSpPr>
          <p:cNvPr id="543" name="Google Shape;543;g33533fe8fa9_0_105"/>
          <p:cNvSpPr txBox="1"/>
          <p:nvPr/>
        </p:nvSpPr>
        <p:spPr>
          <a:xfrm>
            <a:off x="8368000" y="882600"/>
            <a:ext cx="2647500" cy="111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nl-BE" sz="2800">
                <a:solidFill>
                  <a:schemeClr val="dk1"/>
                </a:solidFill>
                <a:latin typeface="Calibri"/>
                <a:ea typeface="Calibri"/>
                <a:cs typeface="Calibri"/>
                <a:sym typeface="Calibri"/>
              </a:rPr>
              <a:t>heteroscedastic</a:t>
            </a:r>
            <a:r>
              <a:rPr lang="nl-BE" sz="2800">
                <a:solidFill>
                  <a:schemeClr val="dk1"/>
                </a:solidFill>
                <a:latin typeface="Calibri"/>
                <a:ea typeface="Calibri"/>
                <a:cs typeface="Calibri"/>
                <a:sym typeface="Calibri"/>
              </a:rPr>
              <a:t> outcome</a:t>
            </a:r>
            <a:endParaRPr sz="2800">
              <a:solidFill>
                <a:schemeClr val="dk1"/>
              </a:solidFill>
              <a:latin typeface="Calibri"/>
              <a:ea typeface="Calibri"/>
              <a:cs typeface="Calibri"/>
              <a:sym typeface="Calibri"/>
            </a:endParaRPr>
          </a:p>
          <a:p>
            <a:pPr indent="0" lvl="0" marL="0" rtl="0" algn="l">
              <a:spcBef>
                <a:spcPts val="0"/>
              </a:spcBef>
              <a:spcAft>
                <a:spcPts val="0"/>
              </a:spcAft>
              <a:buNone/>
            </a:pPr>
            <a:r>
              <a:t/>
            </a:r>
            <a:endParaRPr sz="2800">
              <a:solidFill>
                <a:schemeClr val="dk1"/>
              </a:solidFill>
              <a:latin typeface="Calibri"/>
              <a:ea typeface="Calibri"/>
              <a:cs typeface="Calibri"/>
              <a:sym typeface="Calibri"/>
            </a:endParaRPr>
          </a:p>
        </p:txBody>
      </p:sp>
      <p:sp>
        <p:nvSpPr>
          <p:cNvPr id="544" name="Google Shape;544;g33533fe8fa9_0_105"/>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nl-BE"/>
              <a:t>‹#›</a:t>
            </a:fld>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9" name="Shape 549"/>
        <p:cNvGrpSpPr/>
        <p:nvPr/>
      </p:nvGrpSpPr>
      <p:grpSpPr>
        <a:xfrm>
          <a:off x="0" y="0"/>
          <a:ext cx="0" cy="0"/>
          <a:chOff x="0" y="0"/>
          <a:chExt cx="0" cy="0"/>
        </a:xfrm>
      </p:grpSpPr>
      <p:pic>
        <p:nvPicPr>
          <p:cNvPr id="550" name="Google Shape;550;g33533fe8fa9_0_67"/>
          <p:cNvPicPr preferRelativeResize="0"/>
          <p:nvPr/>
        </p:nvPicPr>
        <p:blipFill>
          <a:blip r:embed="rId3">
            <a:alphaModFix/>
          </a:blip>
          <a:stretch>
            <a:fillRect/>
          </a:stretch>
        </p:blipFill>
        <p:spPr>
          <a:xfrm>
            <a:off x="5724468" y="4279088"/>
            <a:ext cx="5824464" cy="1576900"/>
          </a:xfrm>
          <a:prstGeom prst="rect">
            <a:avLst/>
          </a:prstGeom>
          <a:noFill/>
          <a:ln>
            <a:noFill/>
          </a:ln>
        </p:spPr>
      </p:pic>
      <p:pic>
        <p:nvPicPr>
          <p:cNvPr id="551" name="Google Shape;551;g33533fe8fa9_0_67"/>
          <p:cNvPicPr preferRelativeResize="0"/>
          <p:nvPr/>
        </p:nvPicPr>
        <p:blipFill rotWithShape="1">
          <a:blip r:embed="rId4">
            <a:alphaModFix/>
          </a:blip>
          <a:srcRect b="17191" l="0" r="13889" t="0"/>
          <a:stretch/>
        </p:blipFill>
        <p:spPr>
          <a:xfrm>
            <a:off x="5627900" y="1384300"/>
            <a:ext cx="5463826" cy="2242024"/>
          </a:xfrm>
          <a:prstGeom prst="rect">
            <a:avLst/>
          </a:prstGeom>
          <a:noFill/>
          <a:ln>
            <a:noFill/>
          </a:ln>
        </p:spPr>
      </p:pic>
      <p:sp>
        <p:nvSpPr>
          <p:cNvPr id="552" name="Google Shape;552;g33533fe8fa9_0_67"/>
          <p:cNvSpPr txBox="1"/>
          <p:nvPr/>
        </p:nvSpPr>
        <p:spPr>
          <a:xfrm>
            <a:off x="128501" y="283375"/>
            <a:ext cx="11949600" cy="1325700"/>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chemeClr val="dk1"/>
              </a:buClr>
              <a:buSzPts val="4400"/>
              <a:buFont typeface="Calibri"/>
              <a:buNone/>
            </a:pPr>
            <a:r>
              <a:rPr lang="nl-BE" sz="4400">
                <a:solidFill>
                  <a:schemeClr val="dk1"/>
                </a:solidFill>
                <a:latin typeface="Calibri"/>
                <a:ea typeface="Calibri"/>
                <a:cs typeface="Calibri"/>
                <a:sym typeface="Calibri"/>
              </a:rPr>
              <a:t>Inference based on U-statistic theory</a:t>
            </a:r>
            <a:endParaRPr sz="4400">
              <a:solidFill>
                <a:schemeClr val="dk1"/>
              </a:solidFill>
              <a:latin typeface="Calibri"/>
              <a:ea typeface="Calibri"/>
              <a:cs typeface="Calibri"/>
              <a:sym typeface="Calibri"/>
            </a:endParaRPr>
          </a:p>
        </p:txBody>
      </p:sp>
      <p:sp>
        <p:nvSpPr>
          <p:cNvPr id="553" name="Google Shape;553;g33533fe8fa9_0_67"/>
          <p:cNvSpPr txBox="1"/>
          <p:nvPr/>
        </p:nvSpPr>
        <p:spPr>
          <a:xfrm>
            <a:off x="475675" y="1384300"/>
            <a:ext cx="6667500" cy="103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nl-BE" sz="2800">
                <a:solidFill>
                  <a:schemeClr val="dk1"/>
                </a:solidFill>
                <a:latin typeface="Calibri"/>
                <a:ea typeface="Calibri"/>
                <a:cs typeface="Calibri"/>
                <a:sym typeface="Calibri"/>
              </a:rPr>
              <a:t>Toy example</a:t>
            </a:r>
            <a:endParaRPr sz="2800">
              <a:solidFill>
                <a:schemeClr val="dk1"/>
              </a:solidFill>
              <a:latin typeface="Calibri"/>
              <a:ea typeface="Calibri"/>
              <a:cs typeface="Calibri"/>
              <a:sym typeface="Calibri"/>
            </a:endParaRPr>
          </a:p>
          <a:p>
            <a:pPr indent="-381000" lvl="0" marL="457200" rtl="0" algn="l">
              <a:spcBef>
                <a:spcPts val="0"/>
              </a:spcBef>
              <a:spcAft>
                <a:spcPts val="0"/>
              </a:spcAft>
              <a:buClr>
                <a:schemeClr val="dk1"/>
              </a:buClr>
              <a:buSzPts val="2400"/>
              <a:buFont typeface="Calibri"/>
              <a:buChar char="-"/>
            </a:pPr>
            <a:r>
              <a:rPr lang="nl-BE" sz="2400">
                <a:solidFill>
                  <a:schemeClr val="dk1"/>
                </a:solidFill>
                <a:latin typeface="Calibri"/>
                <a:ea typeface="Calibri"/>
                <a:cs typeface="Calibri"/>
                <a:sym typeface="Calibri"/>
              </a:rPr>
              <a:t>10 observation in each arm</a:t>
            </a:r>
            <a:endParaRPr sz="2400">
              <a:solidFill>
                <a:schemeClr val="dk1"/>
              </a:solidFill>
              <a:latin typeface="Calibri"/>
              <a:ea typeface="Calibri"/>
              <a:cs typeface="Calibri"/>
              <a:sym typeface="Calibri"/>
            </a:endParaRPr>
          </a:p>
          <a:p>
            <a:pPr indent="0" lvl="0" marL="0" rtl="0" algn="l">
              <a:spcBef>
                <a:spcPts val="0"/>
              </a:spcBef>
              <a:spcAft>
                <a:spcPts val="0"/>
              </a:spcAft>
              <a:buNone/>
            </a:pPr>
            <a:r>
              <a:t/>
            </a:r>
            <a:endParaRPr sz="2800">
              <a:solidFill>
                <a:schemeClr val="dk1"/>
              </a:solidFill>
              <a:latin typeface="Calibri"/>
              <a:ea typeface="Calibri"/>
              <a:cs typeface="Calibri"/>
              <a:sym typeface="Calibri"/>
            </a:endParaRPr>
          </a:p>
          <a:p>
            <a:pPr indent="0" lvl="0" marL="0" rtl="0" algn="l">
              <a:spcBef>
                <a:spcPts val="0"/>
              </a:spcBef>
              <a:spcAft>
                <a:spcPts val="0"/>
              </a:spcAft>
              <a:buNone/>
            </a:pPr>
            <a:r>
              <a:rPr lang="nl-BE" sz="2800">
                <a:solidFill>
                  <a:schemeClr val="dk1"/>
                </a:solidFill>
                <a:latin typeface="Calibri"/>
                <a:ea typeface="Calibri"/>
                <a:cs typeface="Calibri"/>
                <a:sym typeface="Calibri"/>
              </a:rPr>
              <a:t>Net Treatment Benefit (</a:t>
            </a:r>
            <a:r>
              <a:rPr lang="nl-BE" sz="2000">
                <a:solidFill>
                  <a:schemeClr val="dk1"/>
                </a:solidFill>
                <a:latin typeface="Calibri"/>
                <a:ea typeface="Calibri"/>
                <a:cs typeface="Calibri"/>
                <a:sym typeface="Calibri"/>
              </a:rPr>
              <a:t>Δ</a:t>
            </a:r>
            <a:r>
              <a:rPr lang="nl-BE" sz="2800">
                <a:solidFill>
                  <a:schemeClr val="dk1"/>
                </a:solidFill>
                <a:latin typeface="Calibri"/>
                <a:ea typeface="Calibri"/>
                <a:cs typeface="Calibri"/>
                <a:sym typeface="Calibri"/>
              </a:rPr>
              <a:t>)</a:t>
            </a:r>
            <a:endParaRPr sz="2800">
              <a:solidFill>
                <a:schemeClr val="dk1"/>
              </a:solidFill>
              <a:latin typeface="Calibri"/>
              <a:ea typeface="Calibri"/>
              <a:cs typeface="Calibri"/>
              <a:sym typeface="Calibri"/>
            </a:endParaRPr>
          </a:p>
          <a:p>
            <a:pPr indent="-381000" lvl="0" marL="457200" rtl="0" algn="l">
              <a:spcBef>
                <a:spcPts val="0"/>
              </a:spcBef>
              <a:spcAft>
                <a:spcPts val="0"/>
              </a:spcAft>
              <a:buClr>
                <a:schemeClr val="dk1"/>
              </a:buClr>
              <a:buSzPts val="2400"/>
              <a:buFont typeface="Calibri"/>
              <a:buChar char="-"/>
            </a:pPr>
            <a:r>
              <a:rPr lang="nl-BE" sz="2400">
                <a:solidFill>
                  <a:schemeClr val="dk1"/>
                </a:solidFill>
                <a:latin typeface="Calibri"/>
                <a:ea typeface="Calibri"/>
                <a:cs typeface="Calibri"/>
                <a:sym typeface="Calibri"/>
              </a:rPr>
              <a:t>estimated U=(26-74)/100=-0.48</a:t>
            </a:r>
            <a:endParaRPr sz="2400">
              <a:solidFill>
                <a:schemeClr val="dk1"/>
              </a:solidFill>
              <a:latin typeface="Calibri"/>
              <a:ea typeface="Calibri"/>
              <a:cs typeface="Calibri"/>
              <a:sym typeface="Calibri"/>
            </a:endParaRPr>
          </a:p>
        </p:txBody>
      </p:sp>
      <p:sp>
        <p:nvSpPr>
          <p:cNvPr id="554" name="Google Shape;554;g33533fe8fa9_0_67"/>
          <p:cNvSpPr txBox="1"/>
          <p:nvPr/>
        </p:nvSpPr>
        <p:spPr>
          <a:xfrm>
            <a:off x="404575" y="4222275"/>
            <a:ext cx="5064900" cy="263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nl-BE" sz="2800">
                <a:solidFill>
                  <a:schemeClr val="dk1"/>
                </a:solidFill>
                <a:latin typeface="Calibri"/>
                <a:ea typeface="Calibri"/>
                <a:cs typeface="Calibri"/>
                <a:sym typeface="Calibri"/>
              </a:rPr>
              <a:t>Theory: H-decomposition</a:t>
            </a:r>
            <a:endParaRPr sz="2800">
              <a:solidFill>
                <a:schemeClr val="dk1"/>
              </a:solidFill>
              <a:latin typeface="Calibri"/>
              <a:ea typeface="Calibri"/>
              <a:cs typeface="Calibri"/>
              <a:sym typeface="Calibri"/>
            </a:endParaRPr>
          </a:p>
          <a:p>
            <a:pPr indent="-381000" lvl="0" marL="457200" rtl="0" algn="l">
              <a:spcBef>
                <a:spcPts val="0"/>
              </a:spcBef>
              <a:spcAft>
                <a:spcPts val="0"/>
              </a:spcAft>
              <a:buClr>
                <a:schemeClr val="dk1"/>
              </a:buClr>
              <a:buSzPts val="2400"/>
              <a:buFont typeface="Calibri"/>
              <a:buChar char="-"/>
            </a:pPr>
            <a:r>
              <a:rPr lang="nl-BE" sz="2400">
                <a:solidFill>
                  <a:schemeClr val="dk1"/>
                </a:solidFill>
                <a:latin typeface="Calibri"/>
                <a:ea typeface="Calibri"/>
                <a:cs typeface="Calibri"/>
                <a:sym typeface="Calibri"/>
              </a:rPr>
              <a:t>first order: similar to </a:t>
            </a:r>
            <a:r>
              <a:rPr lang="nl-BE" sz="2400">
                <a:solidFill>
                  <a:schemeClr val="dk1"/>
                </a:solidFill>
                <a:latin typeface="Calibri"/>
                <a:ea typeface="Calibri"/>
                <a:cs typeface="Calibri"/>
                <a:sym typeface="Calibri"/>
              </a:rPr>
              <a:t>jackknife</a:t>
            </a:r>
            <a:endParaRPr sz="2400">
              <a:solidFill>
                <a:schemeClr val="dk1"/>
              </a:solidFill>
              <a:latin typeface="Calibri"/>
              <a:ea typeface="Calibri"/>
              <a:cs typeface="Calibri"/>
              <a:sym typeface="Calibri"/>
            </a:endParaRPr>
          </a:p>
          <a:p>
            <a:pPr indent="-381000" lvl="0" marL="457200" rtl="0" algn="l">
              <a:spcBef>
                <a:spcPts val="0"/>
              </a:spcBef>
              <a:spcAft>
                <a:spcPts val="0"/>
              </a:spcAft>
              <a:buClr>
                <a:schemeClr val="dk1"/>
              </a:buClr>
              <a:buSzPts val="2400"/>
              <a:buFont typeface="Calibri"/>
              <a:buChar char="-"/>
            </a:pPr>
            <a:r>
              <a:rPr lang="nl-BE" sz="2400">
                <a:solidFill>
                  <a:schemeClr val="dk1"/>
                </a:solidFill>
                <a:latin typeface="Calibri"/>
                <a:ea typeface="Calibri"/>
                <a:cs typeface="Calibri"/>
                <a:sym typeface="Calibri"/>
              </a:rPr>
              <a:t>second order: asymptotically</a:t>
            </a:r>
            <a:endParaRPr sz="2400">
              <a:solidFill>
                <a:schemeClr val="dk1"/>
              </a:solidFill>
              <a:latin typeface="Calibri"/>
              <a:ea typeface="Calibri"/>
              <a:cs typeface="Calibri"/>
              <a:sym typeface="Calibri"/>
            </a:endParaRPr>
          </a:p>
          <a:p>
            <a:pPr indent="0" lvl="0" marL="457200" rtl="0" algn="l">
              <a:spcBef>
                <a:spcPts val="0"/>
              </a:spcBef>
              <a:spcAft>
                <a:spcPts val="0"/>
              </a:spcAft>
              <a:buNone/>
            </a:pPr>
            <a:r>
              <a:rPr lang="nl-BE" sz="2400">
                <a:solidFill>
                  <a:schemeClr val="dk1"/>
                </a:solidFill>
                <a:latin typeface="Calibri"/>
                <a:ea typeface="Calibri"/>
                <a:cs typeface="Calibri"/>
                <a:sym typeface="Calibri"/>
              </a:rPr>
              <a:t>                          neglectable</a:t>
            </a:r>
            <a:endParaRPr sz="2400">
              <a:solidFill>
                <a:schemeClr val="dk1"/>
              </a:solidFill>
              <a:latin typeface="Calibri"/>
              <a:ea typeface="Calibri"/>
              <a:cs typeface="Calibri"/>
              <a:sym typeface="Calibri"/>
            </a:endParaRPr>
          </a:p>
          <a:p>
            <a:pPr indent="0" lvl="0" marL="0" rtl="0" algn="l">
              <a:spcBef>
                <a:spcPts val="0"/>
              </a:spcBef>
              <a:spcAft>
                <a:spcPts val="0"/>
              </a:spcAft>
              <a:buNone/>
            </a:pPr>
            <a:r>
              <a:t/>
            </a:r>
            <a:endParaRPr sz="2400">
              <a:solidFill>
                <a:schemeClr val="dk1"/>
              </a:solidFill>
              <a:latin typeface="Calibri"/>
              <a:ea typeface="Calibri"/>
              <a:cs typeface="Calibri"/>
              <a:sym typeface="Calibri"/>
            </a:endParaRPr>
          </a:p>
          <a:p>
            <a:pPr indent="0" lvl="0" marL="457200" rtl="0" algn="l">
              <a:spcBef>
                <a:spcPts val="0"/>
              </a:spcBef>
              <a:spcAft>
                <a:spcPts val="0"/>
              </a:spcAft>
              <a:buNone/>
            </a:pPr>
            <a:r>
              <a:t/>
            </a:r>
            <a:endParaRPr sz="2800">
              <a:solidFill>
                <a:schemeClr val="dk1"/>
              </a:solidFill>
              <a:latin typeface="Calibri"/>
              <a:ea typeface="Calibri"/>
              <a:cs typeface="Calibri"/>
              <a:sym typeface="Calibri"/>
            </a:endParaRPr>
          </a:p>
        </p:txBody>
      </p:sp>
      <p:sp>
        <p:nvSpPr>
          <p:cNvPr id="555" name="Google Shape;555;g33533fe8fa9_0_67"/>
          <p:cNvSpPr/>
          <p:nvPr/>
        </p:nvSpPr>
        <p:spPr>
          <a:xfrm>
            <a:off x="8610600" y="5192025"/>
            <a:ext cx="2275800" cy="365100"/>
          </a:xfrm>
          <a:prstGeom prst="rect">
            <a:avLst/>
          </a:prstGeom>
          <a:solidFill>
            <a:srgbClr val="000000">
              <a:alpha val="0"/>
            </a:srgbClr>
          </a:solidFill>
          <a:ln cap="flat" cmpd="sng" w="38100">
            <a:solidFill>
              <a:srgbClr val="0070C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0070C0"/>
              </a:solidFill>
              <a:latin typeface="Calibri"/>
              <a:ea typeface="Calibri"/>
              <a:cs typeface="Calibri"/>
              <a:sym typeface="Calibri"/>
            </a:endParaRPr>
          </a:p>
        </p:txBody>
      </p:sp>
      <p:sp>
        <p:nvSpPr>
          <p:cNvPr id="556" name="Google Shape;556;g33533fe8fa9_0_67"/>
          <p:cNvSpPr/>
          <p:nvPr/>
        </p:nvSpPr>
        <p:spPr>
          <a:xfrm>
            <a:off x="9810175" y="3320450"/>
            <a:ext cx="710100" cy="194100"/>
          </a:xfrm>
          <a:prstGeom prst="rect">
            <a:avLst/>
          </a:prstGeom>
          <a:solidFill>
            <a:srgbClr val="000000">
              <a:alpha val="0"/>
            </a:srgbClr>
          </a:solidFill>
          <a:ln cap="flat" cmpd="sng" w="38100">
            <a:solidFill>
              <a:srgbClr val="00B05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0070C0"/>
              </a:solidFill>
              <a:latin typeface="Calibri"/>
              <a:ea typeface="Calibri"/>
              <a:cs typeface="Calibri"/>
              <a:sym typeface="Calibri"/>
            </a:endParaRPr>
          </a:p>
        </p:txBody>
      </p:sp>
      <p:cxnSp>
        <p:nvCxnSpPr>
          <p:cNvPr id="557" name="Google Shape;557;g33533fe8fa9_0_67"/>
          <p:cNvCxnSpPr/>
          <p:nvPr/>
        </p:nvCxnSpPr>
        <p:spPr>
          <a:xfrm flipH="1" rot="10800000">
            <a:off x="2717625" y="3457850"/>
            <a:ext cx="797100" cy="900"/>
          </a:xfrm>
          <a:prstGeom prst="straightConnector1">
            <a:avLst/>
          </a:prstGeom>
          <a:noFill/>
          <a:ln cap="flat" cmpd="sng" w="38100">
            <a:solidFill>
              <a:srgbClr val="00B050"/>
            </a:solidFill>
            <a:prstDash val="solid"/>
            <a:round/>
            <a:headEnd len="med" w="med" type="none"/>
            <a:tailEnd len="med" w="med" type="none"/>
          </a:ln>
        </p:spPr>
      </p:cxnSp>
      <p:sp>
        <p:nvSpPr>
          <p:cNvPr id="558" name="Google Shape;558;g33533fe8fa9_0_67"/>
          <p:cNvSpPr/>
          <p:nvPr/>
        </p:nvSpPr>
        <p:spPr>
          <a:xfrm>
            <a:off x="10689950" y="1883050"/>
            <a:ext cx="332400" cy="1325700"/>
          </a:xfrm>
          <a:prstGeom prst="rect">
            <a:avLst/>
          </a:prstGeom>
          <a:solidFill>
            <a:srgbClr val="000000">
              <a:alpha val="0"/>
            </a:srgbClr>
          </a:solidFill>
          <a:ln cap="flat" cmpd="sng" w="38100">
            <a:solidFill>
              <a:srgbClr val="0070C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0070C0"/>
              </a:solidFill>
              <a:latin typeface="Calibri"/>
              <a:ea typeface="Calibri"/>
              <a:cs typeface="Calibri"/>
              <a:sym typeface="Calibri"/>
            </a:endParaRPr>
          </a:p>
        </p:txBody>
      </p:sp>
      <p:sp>
        <p:nvSpPr>
          <p:cNvPr id="559" name="Google Shape;559;g33533fe8fa9_0_67"/>
          <p:cNvSpPr/>
          <p:nvPr/>
        </p:nvSpPr>
        <p:spPr>
          <a:xfrm>
            <a:off x="8610600" y="5557125"/>
            <a:ext cx="2275800" cy="365100"/>
          </a:xfrm>
          <a:prstGeom prst="rect">
            <a:avLst/>
          </a:prstGeom>
          <a:solidFill>
            <a:srgbClr val="000000">
              <a:alpha val="0"/>
            </a:srgbClr>
          </a:solidFill>
          <a:ln cap="flat" cmpd="sng" w="3810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0070C0"/>
              </a:solidFill>
              <a:latin typeface="Calibri"/>
              <a:ea typeface="Calibri"/>
              <a:cs typeface="Calibri"/>
              <a:sym typeface="Calibri"/>
            </a:endParaRPr>
          </a:p>
        </p:txBody>
      </p:sp>
      <p:sp>
        <p:nvSpPr>
          <p:cNvPr id="560" name="Google Shape;560;g33533fe8fa9_0_67"/>
          <p:cNvSpPr/>
          <p:nvPr/>
        </p:nvSpPr>
        <p:spPr>
          <a:xfrm>
            <a:off x="6452200" y="3320450"/>
            <a:ext cx="3223200" cy="276600"/>
          </a:xfrm>
          <a:prstGeom prst="rect">
            <a:avLst/>
          </a:prstGeom>
          <a:solidFill>
            <a:srgbClr val="000000">
              <a:alpha val="0"/>
            </a:srgbClr>
          </a:solidFill>
          <a:ln cap="flat" cmpd="sng" w="3810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0070C0"/>
              </a:solidFill>
              <a:latin typeface="Calibri"/>
              <a:ea typeface="Calibri"/>
              <a:cs typeface="Calibri"/>
              <a:sym typeface="Calibri"/>
            </a:endParaRPr>
          </a:p>
        </p:txBody>
      </p:sp>
      <p:sp>
        <p:nvSpPr>
          <p:cNvPr id="561" name="Google Shape;561;g33533fe8fa9_0_67"/>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nl-BE"/>
              <a:t>‹#›</a:t>
            </a:fld>
            <a:endParaRPr/>
          </a:p>
        </p:txBody>
      </p:sp>
      <p:sp>
        <p:nvSpPr>
          <p:cNvPr id="562" name="Google Shape;562;g33533fe8fa9_0_67"/>
          <p:cNvSpPr txBox="1"/>
          <p:nvPr/>
        </p:nvSpPr>
        <p:spPr>
          <a:xfrm>
            <a:off x="1937200" y="3943450"/>
            <a:ext cx="79512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800">
              <a:solidFill>
                <a:schemeClr val="dk1"/>
              </a:solidFill>
              <a:latin typeface="Calibri"/>
              <a:ea typeface="Calibri"/>
              <a:cs typeface="Calibri"/>
              <a:sym typeface="Calibri"/>
            </a:endParaRPr>
          </a:p>
        </p:txBody>
      </p:sp>
      <p:sp>
        <p:nvSpPr>
          <p:cNvPr id="563" name="Google Shape;563;g33533fe8fa9_0_67"/>
          <p:cNvSpPr txBox="1"/>
          <p:nvPr/>
        </p:nvSpPr>
        <p:spPr>
          <a:xfrm>
            <a:off x="7470075" y="6326650"/>
            <a:ext cx="4335300" cy="424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nl-BE" sz="1600">
                <a:solidFill>
                  <a:schemeClr val="dk1"/>
                </a:solidFill>
                <a:latin typeface="Calibri"/>
                <a:ea typeface="Calibri"/>
                <a:cs typeface="Calibri"/>
                <a:sym typeface="Calibri"/>
              </a:rPr>
              <a:t>Ozenne et al. SMMR (2021)</a:t>
            </a:r>
            <a:endParaRPr i="1" sz="1600">
              <a:solidFill>
                <a:schemeClr val="dk1"/>
              </a:solidFill>
              <a:latin typeface="Calibri"/>
              <a:ea typeface="Calibri"/>
              <a:cs typeface="Calibri"/>
              <a:sym typeface="Calibri"/>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8" name="Shape 568"/>
        <p:cNvGrpSpPr/>
        <p:nvPr/>
      </p:nvGrpSpPr>
      <p:grpSpPr>
        <a:xfrm>
          <a:off x="0" y="0"/>
          <a:ext cx="0" cy="0"/>
          <a:chOff x="0" y="0"/>
          <a:chExt cx="0" cy="0"/>
        </a:xfrm>
      </p:grpSpPr>
      <p:sp>
        <p:nvSpPr>
          <p:cNvPr id="569" name="Google Shape;569;g334cb2e176d_1_161"/>
          <p:cNvSpPr txBox="1"/>
          <p:nvPr/>
        </p:nvSpPr>
        <p:spPr>
          <a:xfrm>
            <a:off x="128501" y="283375"/>
            <a:ext cx="11949600" cy="1325700"/>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chemeClr val="dk1"/>
              </a:buClr>
              <a:buSzPts val="4400"/>
              <a:buFont typeface="Calibri"/>
              <a:buNone/>
            </a:pPr>
            <a:r>
              <a:rPr lang="nl-BE" sz="4400">
                <a:solidFill>
                  <a:schemeClr val="dk1"/>
                </a:solidFill>
                <a:latin typeface="Calibri"/>
                <a:ea typeface="Calibri"/>
                <a:cs typeface="Calibri"/>
                <a:sym typeface="Calibri"/>
              </a:rPr>
              <a:t>Inference based on U-statistic theory</a:t>
            </a:r>
            <a:endParaRPr sz="4400">
              <a:solidFill>
                <a:schemeClr val="dk1"/>
              </a:solidFill>
              <a:latin typeface="Calibri"/>
              <a:ea typeface="Calibri"/>
              <a:cs typeface="Calibri"/>
              <a:sym typeface="Calibri"/>
            </a:endParaRPr>
          </a:p>
        </p:txBody>
      </p:sp>
      <p:pic>
        <p:nvPicPr>
          <p:cNvPr id="570" name="Google Shape;570;g334cb2e176d_1_161"/>
          <p:cNvPicPr preferRelativeResize="0"/>
          <p:nvPr/>
        </p:nvPicPr>
        <p:blipFill>
          <a:blip r:embed="rId3">
            <a:alphaModFix/>
          </a:blip>
          <a:stretch>
            <a:fillRect/>
          </a:stretch>
        </p:blipFill>
        <p:spPr>
          <a:xfrm>
            <a:off x="5695362" y="4054875"/>
            <a:ext cx="6345226" cy="2707575"/>
          </a:xfrm>
          <a:prstGeom prst="rect">
            <a:avLst/>
          </a:prstGeom>
          <a:noFill/>
          <a:ln>
            <a:noFill/>
          </a:ln>
        </p:spPr>
      </p:pic>
      <p:sp>
        <p:nvSpPr>
          <p:cNvPr id="571" name="Google Shape;571;g334cb2e176d_1_161"/>
          <p:cNvSpPr txBox="1"/>
          <p:nvPr/>
        </p:nvSpPr>
        <p:spPr>
          <a:xfrm>
            <a:off x="294325" y="4026975"/>
            <a:ext cx="5064900" cy="252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nl-BE" sz="2800">
                <a:solidFill>
                  <a:schemeClr val="dk1"/>
                </a:solidFill>
                <a:latin typeface="Calibri"/>
                <a:ea typeface="Calibri"/>
                <a:cs typeface="Calibri"/>
                <a:sym typeface="Calibri"/>
              </a:rPr>
              <a:t>Implementation</a:t>
            </a:r>
            <a:r>
              <a:rPr lang="nl-BE" sz="2800">
                <a:solidFill>
                  <a:schemeClr val="dk1"/>
                </a:solidFill>
                <a:latin typeface="Calibri"/>
                <a:ea typeface="Calibri"/>
                <a:cs typeface="Calibri"/>
                <a:sym typeface="Calibri"/>
              </a:rPr>
              <a:t>:</a:t>
            </a:r>
            <a:endParaRPr sz="2800">
              <a:solidFill>
                <a:schemeClr val="dk1"/>
              </a:solidFill>
              <a:latin typeface="Calibri"/>
              <a:ea typeface="Calibri"/>
              <a:cs typeface="Calibri"/>
              <a:sym typeface="Calibri"/>
            </a:endParaRPr>
          </a:p>
          <a:p>
            <a:pPr indent="-381000" lvl="0" marL="457200" rtl="0" algn="l">
              <a:spcBef>
                <a:spcPts val="0"/>
              </a:spcBef>
              <a:spcAft>
                <a:spcPts val="0"/>
              </a:spcAft>
              <a:buClr>
                <a:schemeClr val="dk1"/>
              </a:buClr>
              <a:buSzPts val="2400"/>
              <a:buFont typeface="Calibri"/>
              <a:buChar char="-"/>
            </a:pPr>
            <a:r>
              <a:rPr lang="nl-BE" sz="2400">
                <a:solidFill>
                  <a:schemeClr val="dk1"/>
                </a:solidFill>
                <a:latin typeface="Calibri"/>
                <a:ea typeface="Calibri"/>
                <a:cs typeface="Calibri"/>
                <a:sym typeface="Calibri"/>
              </a:rPr>
              <a:t>combine </a:t>
            </a:r>
            <a:r>
              <a:rPr lang="nl-BE" sz="2400">
                <a:solidFill>
                  <a:schemeClr val="dk1"/>
                </a:solidFill>
                <a:latin typeface="Calibri"/>
                <a:ea typeface="Calibri"/>
                <a:cs typeface="Calibri"/>
                <a:sym typeface="Calibri"/>
              </a:rPr>
              <a:t>intermediate results</a:t>
            </a:r>
            <a:endParaRPr sz="2400">
              <a:solidFill>
                <a:schemeClr val="dk1"/>
              </a:solidFill>
              <a:latin typeface="Calibri"/>
              <a:ea typeface="Calibri"/>
              <a:cs typeface="Calibri"/>
              <a:sym typeface="Calibri"/>
            </a:endParaRPr>
          </a:p>
          <a:p>
            <a:pPr indent="0" lvl="0" marL="457200" rtl="0" algn="l">
              <a:spcBef>
                <a:spcPts val="0"/>
              </a:spcBef>
              <a:spcAft>
                <a:spcPts val="0"/>
              </a:spcAft>
              <a:buNone/>
            </a:pPr>
            <a:r>
              <a:rPr lang="nl-BE" sz="2400">
                <a:solidFill>
                  <a:schemeClr val="dk1"/>
                </a:solidFill>
                <a:latin typeface="Calibri"/>
                <a:ea typeface="Calibri"/>
                <a:cs typeface="Calibri"/>
                <a:sym typeface="Calibri"/>
              </a:rPr>
              <a:t>(</a:t>
            </a:r>
            <a:r>
              <a:rPr lang="nl-BE" sz="2400">
                <a:solidFill>
                  <a:schemeClr val="dk1"/>
                </a:solidFill>
                <a:latin typeface="Calibri"/>
                <a:ea typeface="Calibri"/>
                <a:cs typeface="Calibri"/>
                <a:sym typeface="Calibri"/>
              </a:rPr>
              <a:t>nearly no extra calculations)</a:t>
            </a:r>
            <a:endParaRPr sz="2400">
              <a:solidFill>
                <a:schemeClr val="dk1"/>
              </a:solidFill>
              <a:latin typeface="Calibri"/>
              <a:ea typeface="Calibri"/>
              <a:cs typeface="Calibri"/>
              <a:sym typeface="Calibri"/>
            </a:endParaRPr>
          </a:p>
          <a:p>
            <a:pPr indent="-381000" lvl="0" marL="457200" rtl="0" algn="l">
              <a:spcBef>
                <a:spcPts val="0"/>
              </a:spcBef>
              <a:spcAft>
                <a:spcPts val="0"/>
              </a:spcAft>
              <a:buClr>
                <a:schemeClr val="dk1"/>
              </a:buClr>
              <a:buSzPts val="2400"/>
              <a:buFont typeface="Calibri"/>
              <a:buChar char="-"/>
            </a:pPr>
            <a:r>
              <a:rPr lang="nl-BE" sz="2400">
                <a:solidFill>
                  <a:schemeClr val="dk1"/>
                </a:solidFill>
                <a:latin typeface="Calibri"/>
                <a:ea typeface="Calibri"/>
                <a:cs typeface="Calibri"/>
                <a:sym typeface="Calibri"/>
              </a:rPr>
              <a:t>use tanh</a:t>
            </a:r>
            <a:r>
              <a:rPr baseline="30000" lang="nl-BE" sz="2400">
                <a:solidFill>
                  <a:schemeClr val="dk1"/>
                </a:solidFill>
                <a:latin typeface="Calibri"/>
                <a:ea typeface="Calibri"/>
                <a:cs typeface="Calibri"/>
                <a:sym typeface="Calibri"/>
              </a:rPr>
              <a:t>-1</a:t>
            </a:r>
            <a:r>
              <a:rPr lang="nl-BE" sz="2400">
                <a:solidFill>
                  <a:schemeClr val="dk1"/>
                </a:solidFill>
                <a:latin typeface="Calibri"/>
                <a:ea typeface="Calibri"/>
                <a:cs typeface="Calibri"/>
                <a:sym typeface="Calibri"/>
              </a:rPr>
              <a:t> transformation to be range preserving (better small sample performance)</a:t>
            </a:r>
            <a:endParaRPr sz="2400">
              <a:solidFill>
                <a:schemeClr val="dk1"/>
              </a:solidFill>
              <a:latin typeface="Calibri"/>
              <a:ea typeface="Calibri"/>
              <a:cs typeface="Calibri"/>
              <a:sym typeface="Calibri"/>
            </a:endParaRPr>
          </a:p>
          <a:p>
            <a:pPr indent="0" lvl="0" marL="0" rtl="0" algn="l">
              <a:spcBef>
                <a:spcPts val="0"/>
              </a:spcBef>
              <a:spcAft>
                <a:spcPts val="0"/>
              </a:spcAft>
              <a:buNone/>
            </a:pPr>
            <a:r>
              <a:rPr lang="nl-BE" sz="2400">
                <a:solidFill>
                  <a:schemeClr val="dk1"/>
                </a:solidFill>
                <a:latin typeface="Calibri"/>
                <a:ea typeface="Calibri"/>
                <a:cs typeface="Calibri"/>
                <a:sym typeface="Calibri"/>
              </a:rPr>
              <a:t>      </a:t>
            </a:r>
            <a:endParaRPr sz="2400">
              <a:solidFill>
                <a:schemeClr val="dk1"/>
              </a:solidFill>
              <a:latin typeface="Calibri"/>
              <a:ea typeface="Calibri"/>
              <a:cs typeface="Calibri"/>
              <a:sym typeface="Calibri"/>
            </a:endParaRPr>
          </a:p>
        </p:txBody>
      </p:sp>
      <p:sp>
        <p:nvSpPr>
          <p:cNvPr id="572" name="Google Shape;572;g334cb2e176d_1_161"/>
          <p:cNvSpPr txBox="1"/>
          <p:nvPr/>
        </p:nvSpPr>
        <p:spPr>
          <a:xfrm>
            <a:off x="11920450" y="4136775"/>
            <a:ext cx="210000" cy="21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nl-BE" sz="700">
                <a:solidFill>
                  <a:schemeClr val="dk1"/>
                </a:solidFill>
                <a:latin typeface="Calibri"/>
                <a:ea typeface="Calibri"/>
                <a:cs typeface="Calibri"/>
                <a:sym typeface="Calibri"/>
              </a:rPr>
              <a:t>2</a:t>
            </a:r>
            <a:endParaRPr sz="700">
              <a:solidFill>
                <a:schemeClr val="dk1"/>
              </a:solidFill>
              <a:latin typeface="Calibri"/>
              <a:ea typeface="Calibri"/>
              <a:cs typeface="Calibri"/>
              <a:sym typeface="Calibri"/>
            </a:endParaRPr>
          </a:p>
        </p:txBody>
      </p:sp>
      <p:sp>
        <p:nvSpPr>
          <p:cNvPr id="573" name="Google Shape;573;g334cb2e176d_1_161"/>
          <p:cNvSpPr txBox="1"/>
          <p:nvPr/>
        </p:nvSpPr>
        <p:spPr>
          <a:xfrm>
            <a:off x="416475" y="1030550"/>
            <a:ext cx="5824500" cy="302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nl-BE" sz="2800">
                <a:solidFill>
                  <a:schemeClr val="dk1"/>
                </a:solidFill>
                <a:latin typeface="Calibri"/>
                <a:ea typeface="Calibri"/>
                <a:cs typeface="Calibri"/>
                <a:sym typeface="Calibri"/>
              </a:rPr>
              <a:t>Variance estimation:</a:t>
            </a:r>
            <a:endParaRPr sz="3200">
              <a:solidFill>
                <a:schemeClr val="dk1"/>
              </a:solidFill>
              <a:latin typeface="Calibri"/>
              <a:ea typeface="Calibri"/>
              <a:cs typeface="Calibri"/>
              <a:sym typeface="Calibri"/>
            </a:endParaRPr>
          </a:p>
          <a:p>
            <a:pPr indent="-381000" lvl="0" marL="457200" rtl="0" algn="l">
              <a:spcBef>
                <a:spcPts val="0"/>
              </a:spcBef>
              <a:spcAft>
                <a:spcPts val="0"/>
              </a:spcAft>
              <a:buClr>
                <a:schemeClr val="dk1"/>
              </a:buClr>
              <a:buSzPts val="2400"/>
              <a:buFont typeface="Calibri"/>
              <a:buChar char="-"/>
            </a:pPr>
            <a:r>
              <a:rPr lang="nl-BE" sz="2400">
                <a:solidFill>
                  <a:schemeClr val="dk1"/>
                </a:solidFill>
                <a:latin typeface="Calibri"/>
                <a:ea typeface="Calibri"/>
                <a:cs typeface="Calibri"/>
                <a:sym typeface="Calibri"/>
              </a:rPr>
              <a:t>first order: </a:t>
            </a:r>
            <a:endParaRPr sz="2400">
              <a:solidFill>
                <a:schemeClr val="dk1"/>
              </a:solidFill>
              <a:latin typeface="Calibri"/>
              <a:ea typeface="Calibri"/>
              <a:cs typeface="Calibri"/>
              <a:sym typeface="Calibri"/>
            </a:endParaRPr>
          </a:p>
          <a:p>
            <a:pPr indent="0" lvl="0" marL="457200" rtl="0" algn="l">
              <a:spcBef>
                <a:spcPts val="0"/>
              </a:spcBef>
              <a:spcAft>
                <a:spcPts val="0"/>
              </a:spcAft>
              <a:buNone/>
            </a:pPr>
            <a:r>
              <a:rPr lang="nl-BE" sz="2400">
                <a:solidFill>
                  <a:schemeClr val="dk1"/>
                </a:solidFill>
                <a:latin typeface="Calibri"/>
                <a:ea typeface="Calibri"/>
                <a:cs typeface="Calibri"/>
                <a:sym typeface="Calibri"/>
              </a:rPr>
              <a:t>1.536/100+3.376/100=0.04912</a:t>
            </a:r>
            <a:endParaRPr sz="2400">
              <a:solidFill>
                <a:schemeClr val="dk1"/>
              </a:solidFill>
              <a:latin typeface="Calibri"/>
              <a:ea typeface="Calibri"/>
              <a:cs typeface="Calibri"/>
              <a:sym typeface="Calibri"/>
            </a:endParaRPr>
          </a:p>
          <a:p>
            <a:pPr indent="-381000" lvl="0" marL="457200" rtl="0" algn="l">
              <a:spcBef>
                <a:spcPts val="0"/>
              </a:spcBef>
              <a:spcAft>
                <a:spcPts val="0"/>
              </a:spcAft>
              <a:buClr>
                <a:schemeClr val="dk1"/>
              </a:buClr>
              <a:buSzPts val="2400"/>
              <a:buFont typeface="Calibri"/>
              <a:buChar char="-"/>
            </a:pPr>
            <a:r>
              <a:rPr lang="nl-BE" sz="2400">
                <a:solidFill>
                  <a:schemeClr val="dk1"/>
                </a:solidFill>
                <a:latin typeface="Calibri"/>
                <a:ea typeface="Calibri"/>
                <a:cs typeface="Calibri"/>
                <a:sym typeface="Calibri"/>
              </a:rPr>
              <a:t>second </a:t>
            </a:r>
            <a:r>
              <a:rPr lang="nl-BE" sz="2400">
                <a:solidFill>
                  <a:schemeClr val="dk1"/>
                </a:solidFill>
                <a:latin typeface="Calibri"/>
                <a:ea typeface="Calibri"/>
                <a:cs typeface="Calibri"/>
                <a:sym typeface="Calibri"/>
              </a:rPr>
              <a:t>order: </a:t>
            </a:r>
            <a:endParaRPr sz="2400">
              <a:solidFill>
                <a:schemeClr val="dk1"/>
              </a:solidFill>
              <a:latin typeface="Calibri"/>
              <a:ea typeface="Calibri"/>
              <a:cs typeface="Calibri"/>
              <a:sym typeface="Calibri"/>
            </a:endParaRPr>
          </a:p>
          <a:p>
            <a:pPr indent="0" lvl="0" marL="457200" rtl="0" algn="l">
              <a:spcBef>
                <a:spcPts val="0"/>
              </a:spcBef>
              <a:spcAft>
                <a:spcPts val="0"/>
              </a:spcAft>
              <a:buNone/>
            </a:pPr>
            <a:r>
              <a:rPr lang="nl-BE" sz="2400">
                <a:solidFill>
                  <a:schemeClr val="dk1"/>
                </a:solidFill>
                <a:latin typeface="Calibri"/>
                <a:ea typeface="Calibri"/>
                <a:cs typeface="Calibri"/>
                <a:sym typeface="Calibri"/>
              </a:rPr>
              <a:t>9*first order/10 + …  = 0.0519</a:t>
            </a:r>
            <a:endParaRPr sz="2400">
              <a:solidFill>
                <a:schemeClr val="dk1"/>
              </a:solidFill>
              <a:latin typeface="Calibri"/>
              <a:ea typeface="Calibri"/>
              <a:cs typeface="Calibri"/>
              <a:sym typeface="Calibri"/>
            </a:endParaRPr>
          </a:p>
          <a:p>
            <a:pPr indent="0" lvl="0" marL="457200" rtl="0" algn="l">
              <a:spcBef>
                <a:spcPts val="0"/>
              </a:spcBef>
              <a:spcAft>
                <a:spcPts val="0"/>
              </a:spcAft>
              <a:buNone/>
            </a:pPr>
            <a:r>
              <a:rPr lang="nl-BE" sz="2400">
                <a:solidFill>
                  <a:schemeClr val="dk1"/>
                </a:solidFill>
                <a:latin typeface="Calibri"/>
                <a:ea typeface="Calibri"/>
                <a:cs typeface="Calibri"/>
                <a:sym typeface="Calibri"/>
              </a:rPr>
              <a:t>      second order term in presence of ties </a:t>
            </a:r>
            <a:endParaRPr sz="2400">
              <a:solidFill>
                <a:schemeClr val="dk1"/>
              </a:solidFill>
              <a:latin typeface="Calibri"/>
              <a:ea typeface="Calibri"/>
              <a:cs typeface="Calibri"/>
              <a:sym typeface="Calibri"/>
            </a:endParaRPr>
          </a:p>
          <a:p>
            <a:pPr indent="0" lvl="0" marL="457200" rtl="0" algn="l">
              <a:spcBef>
                <a:spcPts val="0"/>
              </a:spcBef>
              <a:spcAft>
                <a:spcPts val="0"/>
              </a:spcAft>
              <a:buNone/>
            </a:pPr>
            <a:r>
              <a:rPr lang="nl-BE" sz="2400">
                <a:solidFill>
                  <a:schemeClr val="dk1"/>
                </a:solidFill>
                <a:latin typeface="Calibri"/>
                <a:ea typeface="Calibri"/>
                <a:cs typeface="Calibri"/>
                <a:sym typeface="Calibri"/>
              </a:rPr>
              <a:t>      see Brunner et al. Stat. Papers (2025).</a:t>
            </a:r>
            <a:endParaRPr sz="2400">
              <a:solidFill>
                <a:schemeClr val="dk1"/>
              </a:solidFill>
              <a:latin typeface="Calibri"/>
              <a:ea typeface="Calibri"/>
              <a:cs typeface="Calibri"/>
              <a:sym typeface="Calibri"/>
            </a:endParaRPr>
          </a:p>
          <a:p>
            <a:pPr indent="0" lvl="0" marL="457200" rtl="0" algn="l">
              <a:spcBef>
                <a:spcPts val="0"/>
              </a:spcBef>
              <a:spcAft>
                <a:spcPts val="0"/>
              </a:spcAft>
              <a:buNone/>
            </a:pPr>
            <a:r>
              <a:t/>
            </a:r>
            <a:endParaRPr sz="2400">
              <a:solidFill>
                <a:schemeClr val="dk1"/>
              </a:solidFill>
              <a:latin typeface="Calibri"/>
              <a:ea typeface="Calibri"/>
              <a:cs typeface="Calibri"/>
              <a:sym typeface="Calibri"/>
            </a:endParaRPr>
          </a:p>
          <a:p>
            <a:pPr indent="0" lvl="0" marL="0" rtl="0" algn="l">
              <a:spcBef>
                <a:spcPts val="0"/>
              </a:spcBef>
              <a:spcAft>
                <a:spcPts val="0"/>
              </a:spcAft>
              <a:buNone/>
            </a:pPr>
            <a:r>
              <a:t/>
            </a:r>
            <a:endParaRPr sz="2400">
              <a:solidFill>
                <a:schemeClr val="dk1"/>
              </a:solidFill>
              <a:latin typeface="Calibri"/>
              <a:ea typeface="Calibri"/>
              <a:cs typeface="Calibri"/>
              <a:sym typeface="Calibri"/>
            </a:endParaRPr>
          </a:p>
          <a:p>
            <a:pPr indent="0" lvl="0" marL="457200" rtl="0" algn="l">
              <a:spcBef>
                <a:spcPts val="0"/>
              </a:spcBef>
              <a:spcAft>
                <a:spcPts val="0"/>
              </a:spcAft>
              <a:buNone/>
            </a:pPr>
            <a:r>
              <a:t/>
            </a:r>
            <a:endParaRPr sz="2800">
              <a:solidFill>
                <a:schemeClr val="dk1"/>
              </a:solidFill>
              <a:latin typeface="Calibri"/>
              <a:ea typeface="Calibri"/>
              <a:cs typeface="Calibri"/>
              <a:sym typeface="Calibri"/>
            </a:endParaRPr>
          </a:p>
        </p:txBody>
      </p:sp>
      <p:sp>
        <p:nvSpPr>
          <p:cNvPr id="574" name="Google Shape;574;g334cb2e176d_1_161"/>
          <p:cNvSpPr/>
          <p:nvPr/>
        </p:nvSpPr>
        <p:spPr>
          <a:xfrm>
            <a:off x="9948093" y="2850000"/>
            <a:ext cx="952800" cy="1034700"/>
          </a:xfrm>
          <a:prstGeom prst="rect">
            <a:avLst/>
          </a:prstGeom>
          <a:solidFill>
            <a:srgbClr val="000000">
              <a:alpha val="0"/>
            </a:srgbClr>
          </a:solidFill>
          <a:ln cap="flat" cmpd="sng" w="38100">
            <a:solidFill>
              <a:srgbClr val="0070C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0070C0"/>
              </a:solidFill>
              <a:latin typeface="Calibri"/>
              <a:ea typeface="Calibri"/>
              <a:cs typeface="Calibri"/>
              <a:sym typeface="Calibri"/>
            </a:endParaRPr>
          </a:p>
        </p:txBody>
      </p:sp>
      <p:sp>
        <p:nvSpPr>
          <p:cNvPr id="575" name="Google Shape;575;g334cb2e176d_1_161"/>
          <p:cNvSpPr/>
          <p:nvPr/>
        </p:nvSpPr>
        <p:spPr>
          <a:xfrm>
            <a:off x="8327400" y="2850000"/>
            <a:ext cx="1024500" cy="1034700"/>
          </a:xfrm>
          <a:prstGeom prst="rect">
            <a:avLst/>
          </a:prstGeom>
          <a:solidFill>
            <a:srgbClr val="000000">
              <a:alpha val="0"/>
            </a:srgbClr>
          </a:solidFill>
          <a:ln cap="flat" cmpd="sng" w="3810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0070C0"/>
              </a:solidFill>
              <a:latin typeface="Calibri"/>
              <a:ea typeface="Calibri"/>
              <a:cs typeface="Calibri"/>
              <a:sym typeface="Calibri"/>
            </a:endParaRPr>
          </a:p>
        </p:txBody>
      </p:sp>
      <p:pic>
        <p:nvPicPr>
          <p:cNvPr id="576" name="Google Shape;576;g334cb2e176d_1_161"/>
          <p:cNvPicPr preferRelativeResize="0"/>
          <p:nvPr/>
        </p:nvPicPr>
        <p:blipFill>
          <a:blip r:embed="rId4">
            <a:alphaModFix/>
          </a:blip>
          <a:stretch>
            <a:fillRect/>
          </a:stretch>
        </p:blipFill>
        <p:spPr>
          <a:xfrm>
            <a:off x="6636388" y="2929329"/>
            <a:ext cx="4371975" cy="838200"/>
          </a:xfrm>
          <a:prstGeom prst="rect">
            <a:avLst/>
          </a:prstGeom>
          <a:noFill/>
          <a:ln>
            <a:noFill/>
          </a:ln>
        </p:spPr>
      </p:pic>
      <p:sp>
        <p:nvSpPr>
          <p:cNvPr id="577" name="Google Shape;577;g334cb2e176d_1_161"/>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nl-BE"/>
              <a:t>‹#›</a:t>
            </a:fld>
            <a:endParaRPr/>
          </a:p>
        </p:txBody>
      </p:sp>
      <p:sp>
        <p:nvSpPr>
          <p:cNvPr id="578" name="Google Shape;578;g334cb2e176d_1_161"/>
          <p:cNvSpPr/>
          <p:nvPr/>
        </p:nvSpPr>
        <p:spPr>
          <a:xfrm>
            <a:off x="9978171" y="6332175"/>
            <a:ext cx="399300" cy="294900"/>
          </a:xfrm>
          <a:prstGeom prst="rect">
            <a:avLst/>
          </a:prstGeom>
          <a:solidFill>
            <a:srgbClr val="000000">
              <a:alpha val="0"/>
            </a:srgbClr>
          </a:solidFill>
          <a:ln cap="flat" cmpd="sng" w="38100">
            <a:solidFill>
              <a:srgbClr val="0070C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0070C0"/>
              </a:solidFill>
              <a:latin typeface="Calibri"/>
              <a:ea typeface="Calibri"/>
              <a:cs typeface="Calibri"/>
              <a:sym typeface="Calibri"/>
            </a:endParaRPr>
          </a:p>
        </p:txBody>
      </p:sp>
      <p:sp>
        <p:nvSpPr>
          <p:cNvPr id="579" name="Google Shape;579;g334cb2e176d_1_161"/>
          <p:cNvSpPr/>
          <p:nvPr/>
        </p:nvSpPr>
        <p:spPr>
          <a:xfrm>
            <a:off x="11549175" y="5962275"/>
            <a:ext cx="399300" cy="247500"/>
          </a:xfrm>
          <a:prstGeom prst="rect">
            <a:avLst/>
          </a:prstGeom>
          <a:solidFill>
            <a:srgbClr val="000000">
              <a:alpha val="0"/>
            </a:srgbClr>
          </a:solidFill>
          <a:ln cap="flat" cmpd="sng" w="3810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0070C0"/>
              </a:solidFill>
              <a:latin typeface="Calibri"/>
              <a:ea typeface="Calibri"/>
              <a:cs typeface="Calibri"/>
              <a:sym typeface="Calibri"/>
            </a:endParaRPr>
          </a:p>
        </p:txBody>
      </p:sp>
      <p:pic>
        <p:nvPicPr>
          <p:cNvPr id="580" name="Google Shape;580;g334cb2e176d_1_161"/>
          <p:cNvPicPr preferRelativeResize="0"/>
          <p:nvPr/>
        </p:nvPicPr>
        <p:blipFill>
          <a:blip r:embed="rId5">
            <a:alphaModFix/>
          </a:blip>
          <a:stretch>
            <a:fillRect/>
          </a:stretch>
        </p:blipFill>
        <p:spPr>
          <a:xfrm>
            <a:off x="6253643" y="1175788"/>
            <a:ext cx="5824464" cy="1576900"/>
          </a:xfrm>
          <a:prstGeom prst="rect">
            <a:avLst/>
          </a:prstGeom>
          <a:noFill/>
          <a:ln>
            <a:noFill/>
          </a:ln>
        </p:spPr>
      </p:pic>
      <p:pic>
        <p:nvPicPr>
          <p:cNvPr id="581" name="Google Shape;581;g334cb2e176d_1_161"/>
          <p:cNvPicPr preferRelativeResize="0"/>
          <p:nvPr/>
        </p:nvPicPr>
        <p:blipFill>
          <a:blip r:embed="rId6">
            <a:alphaModFix/>
          </a:blip>
          <a:stretch>
            <a:fillRect/>
          </a:stretch>
        </p:blipFill>
        <p:spPr>
          <a:xfrm>
            <a:off x="892734" y="2997344"/>
            <a:ext cx="399300" cy="375812"/>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6" name="Shape 586"/>
        <p:cNvGrpSpPr/>
        <p:nvPr/>
      </p:nvGrpSpPr>
      <p:grpSpPr>
        <a:xfrm>
          <a:off x="0" y="0"/>
          <a:ext cx="0" cy="0"/>
          <a:chOff x="0" y="0"/>
          <a:chExt cx="0" cy="0"/>
        </a:xfrm>
      </p:grpSpPr>
      <p:pic>
        <p:nvPicPr>
          <p:cNvPr id="587" name="Google Shape;587;g33533fe8fa9_0_212"/>
          <p:cNvPicPr preferRelativeResize="0"/>
          <p:nvPr/>
        </p:nvPicPr>
        <p:blipFill>
          <a:blip r:embed="rId3">
            <a:alphaModFix/>
          </a:blip>
          <a:stretch>
            <a:fillRect/>
          </a:stretch>
        </p:blipFill>
        <p:spPr>
          <a:xfrm>
            <a:off x="1217050" y="1001298"/>
            <a:ext cx="9167249" cy="5355050"/>
          </a:xfrm>
          <a:prstGeom prst="rect">
            <a:avLst/>
          </a:prstGeom>
          <a:noFill/>
          <a:ln>
            <a:noFill/>
          </a:ln>
        </p:spPr>
      </p:pic>
      <p:sp>
        <p:nvSpPr>
          <p:cNvPr id="588" name="Google Shape;588;g33533fe8fa9_0_212"/>
          <p:cNvSpPr txBox="1"/>
          <p:nvPr/>
        </p:nvSpPr>
        <p:spPr>
          <a:xfrm>
            <a:off x="128501" y="283375"/>
            <a:ext cx="11949600" cy="1325700"/>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chemeClr val="dk1"/>
              </a:buClr>
              <a:buSzPts val="4400"/>
              <a:buFont typeface="Calibri"/>
              <a:buNone/>
            </a:pPr>
            <a:r>
              <a:rPr lang="nl-BE" sz="4400">
                <a:solidFill>
                  <a:schemeClr val="dk1"/>
                </a:solidFill>
                <a:latin typeface="Calibri"/>
                <a:ea typeface="Calibri"/>
                <a:cs typeface="Calibri"/>
                <a:sym typeface="Calibri"/>
              </a:rPr>
              <a:t>Inference based on U-statistic theory (code)</a:t>
            </a:r>
            <a:endParaRPr sz="4400">
              <a:solidFill>
                <a:schemeClr val="dk1"/>
              </a:solidFill>
              <a:latin typeface="Calibri"/>
              <a:ea typeface="Calibri"/>
              <a:cs typeface="Calibri"/>
              <a:sym typeface="Calibri"/>
            </a:endParaRPr>
          </a:p>
        </p:txBody>
      </p:sp>
      <p:cxnSp>
        <p:nvCxnSpPr>
          <p:cNvPr id="589" name="Google Shape;589;g33533fe8fa9_0_212"/>
          <p:cNvCxnSpPr/>
          <p:nvPr/>
        </p:nvCxnSpPr>
        <p:spPr>
          <a:xfrm>
            <a:off x="4624675" y="4300150"/>
            <a:ext cx="1663200" cy="0"/>
          </a:xfrm>
          <a:prstGeom prst="straightConnector1">
            <a:avLst/>
          </a:prstGeom>
          <a:noFill/>
          <a:ln cap="flat" cmpd="sng" w="38100">
            <a:solidFill>
              <a:srgbClr val="C00000"/>
            </a:solidFill>
            <a:prstDash val="solid"/>
            <a:round/>
            <a:headEnd len="med" w="med" type="none"/>
            <a:tailEnd len="med" w="med" type="none"/>
          </a:ln>
        </p:spPr>
      </p:cxnSp>
      <p:sp>
        <p:nvSpPr>
          <p:cNvPr id="590" name="Google Shape;590;g33533fe8fa9_0_212"/>
          <p:cNvSpPr txBox="1"/>
          <p:nvPr/>
        </p:nvSpPr>
        <p:spPr>
          <a:xfrm>
            <a:off x="6530700" y="3650013"/>
            <a:ext cx="4823100" cy="66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nl-BE" sz="2800">
                <a:solidFill>
                  <a:schemeClr val="dk1"/>
                </a:solidFill>
                <a:latin typeface="Calibri"/>
                <a:ea typeface="Calibri"/>
                <a:cs typeface="Calibri"/>
                <a:sym typeface="Calibri"/>
              </a:rPr>
              <a:t>1</a:t>
            </a:r>
            <a:r>
              <a:rPr baseline="30000" lang="nl-BE" sz="2800">
                <a:solidFill>
                  <a:schemeClr val="dk1"/>
                </a:solidFill>
                <a:latin typeface="Calibri"/>
                <a:ea typeface="Calibri"/>
                <a:cs typeface="Calibri"/>
                <a:sym typeface="Calibri"/>
              </a:rPr>
              <a:t>st</a:t>
            </a:r>
            <a:r>
              <a:rPr lang="nl-BE" sz="2800">
                <a:solidFill>
                  <a:schemeClr val="dk1"/>
                </a:solidFill>
                <a:latin typeface="Calibri"/>
                <a:ea typeface="Calibri"/>
                <a:cs typeface="Calibri"/>
                <a:sym typeface="Calibri"/>
              </a:rPr>
              <a:t> order H-decomposition</a:t>
            </a:r>
            <a:endParaRPr sz="28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nl-BE" sz="2800">
                <a:solidFill>
                  <a:schemeClr val="dk1"/>
                </a:solidFill>
                <a:latin typeface="Calibri"/>
                <a:ea typeface="Calibri"/>
                <a:cs typeface="Calibri"/>
                <a:sym typeface="Calibri"/>
              </a:rPr>
              <a:t>(rescaled) </a:t>
            </a:r>
            <a:endParaRPr sz="2800">
              <a:solidFill>
                <a:schemeClr val="dk1"/>
              </a:solidFill>
              <a:latin typeface="Calibri"/>
              <a:ea typeface="Calibri"/>
              <a:cs typeface="Calibri"/>
              <a:sym typeface="Calibri"/>
            </a:endParaRPr>
          </a:p>
        </p:txBody>
      </p:sp>
      <p:sp>
        <p:nvSpPr>
          <p:cNvPr id="591" name="Google Shape;591;g33533fe8fa9_0_212"/>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nl-BE"/>
              <a:t>‹#›</a:t>
            </a:fld>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6" name="Shape 596"/>
        <p:cNvGrpSpPr/>
        <p:nvPr/>
      </p:nvGrpSpPr>
      <p:grpSpPr>
        <a:xfrm>
          <a:off x="0" y="0"/>
          <a:ext cx="0" cy="0"/>
          <a:chOff x="0" y="0"/>
          <a:chExt cx="0" cy="0"/>
        </a:xfrm>
      </p:grpSpPr>
      <p:sp>
        <p:nvSpPr>
          <p:cNvPr id="597" name="Google Shape;597;p44"/>
          <p:cNvSpPr txBox="1"/>
          <p:nvPr/>
        </p:nvSpPr>
        <p:spPr>
          <a:xfrm>
            <a:off x="139114" y="283375"/>
            <a:ext cx="10515601" cy="1325563"/>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chemeClr val="dk1"/>
              </a:buClr>
              <a:buSzPts val="4400"/>
              <a:buFont typeface="Calibri"/>
              <a:buNone/>
            </a:pPr>
            <a:r>
              <a:rPr lang="nl-BE" sz="4400">
                <a:solidFill>
                  <a:schemeClr val="dk1"/>
                </a:solidFill>
                <a:latin typeface="Calibri"/>
                <a:ea typeface="Calibri"/>
                <a:cs typeface="Calibri"/>
                <a:sym typeface="Calibri"/>
              </a:rPr>
              <a:t>Inference based on permutations</a:t>
            </a:r>
            <a:endParaRPr sz="4400">
              <a:solidFill>
                <a:schemeClr val="dk1"/>
              </a:solidFill>
              <a:latin typeface="Calibri"/>
              <a:ea typeface="Calibri"/>
              <a:cs typeface="Calibri"/>
              <a:sym typeface="Calibri"/>
            </a:endParaRPr>
          </a:p>
        </p:txBody>
      </p:sp>
      <p:sp>
        <p:nvSpPr>
          <p:cNvPr id="598" name="Google Shape;598;p44"/>
          <p:cNvSpPr txBox="1"/>
          <p:nvPr/>
        </p:nvSpPr>
        <p:spPr>
          <a:xfrm>
            <a:off x="3299707" y="2987933"/>
            <a:ext cx="1333907" cy="369332"/>
          </a:xfrm>
          <a:prstGeom prst="rect">
            <a:avLst/>
          </a:pr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nl-BE" sz="1800">
                <a:latin typeface="Calibri"/>
                <a:ea typeface="Calibri"/>
                <a:cs typeface="Calibri"/>
                <a:sym typeface="Calibri"/>
              </a:rPr>
              <a:t> </a:t>
            </a:r>
            <a:endParaRPr/>
          </a:p>
        </p:txBody>
      </p:sp>
      <p:sp>
        <p:nvSpPr>
          <p:cNvPr id="599" name="Google Shape;599;p44"/>
          <p:cNvSpPr txBox="1"/>
          <p:nvPr/>
        </p:nvSpPr>
        <p:spPr>
          <a:xfrm>
            <a:off x="3299707" y="4861068"/>
            <a:ext cx="1333907" cy="369332"/>
          </a:xfrm>
          <a:prstGeom prst="rect">
            <a:avLst/>
          </a:pr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nl-BE" sz="1800">
                <a:latin typeface="Calibri"/>
                <a:ea typeface="Calibri"/>
                <a:cs typeface="Calibri"/>
                <a:sym typeface="Calibri"/>
              </a:rPr>
              <a:t> </a:t>
            </a:r>
            <a:endParaRPr/>
          </a:p>
        </p:txBody>
      </p:sp>
      <p:sp>
        <p:nvSpPr>
          <p:cNvPr id="600" name="Google Shape;600;p44"/>
          <p:cNvSpPr txBox="1"/>
          <p:nvPr/>
        </p:nvSpPr>
        <p:spPr>
          <a:xfrm>
            <a:off x="7807977" y="3008379"/>
            <a:ext cx="1333907" cy="369332"/>
          </a:xfrm>
          <a:prstGeom prst="rect">
            <a:avLst/>
          </a:pr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nl-BE" sz="1800">
                <a:latin typeface="Calibri"/>
                <a:ea typeface="Calibri"/>
                <a:cs typeface="Calibri"/>
                <a:sym typeface="Calibri"/>
              </a:rPr>
              <a:t> </a:t>
            </a:r>
            <a:endParaRPr/>
          </a:p>
        </p:txBody>
      </p:sp>
      <p:sp>
        <p:nvSpPr>
          <p:cNvPr id="601" name="Google Shape;601;p44"/>
          <p:cNvSpPr txBox="1"/>
          <p:nvPr/>
        </p:nvSpPr>
        <p:spPr>
          <a:xfrm>
            <a:off x="640425" y="1218775"/>
            <a:ext cx="11263200" cy="2506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nl-BE" sz="2800">
                <a:solidFill>
                  <a:schemeClr val="dk1"/>
                </a:solidFill>
                <a:latin typeface="Calibri"/>
                <a:ea typeface="Calibri"/>
                <a:cs typeface="Calibri"/>
                <a:sym typeface="Calibri"/>
              </a:rPr>
              <a:t>Using resampling:</a:t>
            </a:r>
            <a:endParaRPr sz="2800">
              <a:solidFill>
                <a:schemeClr val="dk1"/>
              </a:solidFill>
              <a:latin typeface="Calibri"/>
              <a:ea typeface="Calibri"/>
              <a:cs typeface="Calibri"/>
              <a:sym typeface="Calibri"/>
            </a:endParaRPr>
          </a:p>
          <a:p>
            <a:pPr indent="-406400" lvl="0" marL="457200" rtl="0" algn="l">
              <a:spcBef>
                <a:spcPts val="0"/>
              </a:spcBef>
              <a:spcAft>
                <a:spcPts val="0"/>
              </a:spcAft>
              <a:buClr>
                <a:schemeClr val="dk1"/>
              </a:buClr>
              <a:buSzPts val="2800"/>
              <a:buFont typeface="Calibri"/>
              <a:buAutoNum type="arabicPeriod"/>
            </a:pPr>
            <a:r>
              <a:rPr lang="nl-BE" sz="2800">
                <a:solidFill>
                  <a:schemeClr val="dk1"/>
                </a:solidFill>
                <a:latin typeface="Calibri"/>
                <a:ea typeface="Calibri"/>
                <a:cs typeface="Calibri"/>
                <a:sym typeface="Calibri"/>
              </a:rPr>
              <a:t>Permute the group labels (possibly within strata) in P different ways.</a:t>
            </a:r>
            <a:endParaRPr sz="2800">
              <a:solidFill>
                <a:schemeClr val="dk1"/>
              </a:solidFill>
              <a:latin typeface="Calibri"/>
              <a:ea typeface="Calibri"/>
              <a:cs typeface="Calibri"/>
              <a:sym typeface="Calibri"/>
            </a:endParaRPr>
          </a:p>
          <a:p>
            <a:pPr indent="-406400" lvl="0" marL="457200" rtl="0" algn="l">
              <a:spcBef>
                <a:spcPts val="0"/>
              </a:spcBef>
              <a:spcAft>
                <a:spcPts val="0"/>
              </a:spcAft>
              <a:buClr>
                <a:schemeClr val="dk1"/>
              </a:buClr>
              <a:buSzPts val="2800"/>
              <a:buFont typeface="Calibri"/>
              <a:buAutoNum type="arabicPeriod"/>
            </a:pPr>
            <a:r>
              <a:rPr lang="nl-BE" sz="2800">
                <a:solidFill>
                  <a:schemeClr val="dk1"/>
                </a:solidFill>
                <a:latin typeface="Calibri"/>
                <a:ea typeface="Calibri"/>
                <a:cs typeface="Calibri"/>
                <a:sym typeface="Calibri"/>
              </a:rPr>
              <a:t>For each estimate the Net Treatment Benefit (</a:t>
            </a:r>
            <a:r>
              <a:rPr lang="nl-BE" sz="2000">
                <a:solidFill>
                  <a:schemeClr val="dk1"/>
                </a:solidFill>
                <a:latin typeface="Calibri"/>
                <a:ea typeface="Calibri"/>
                <a:cs typeface="Calibri"/>
                <a:sym typeface="Calibri"/>
              </a:rPr>
              <a:t>Δ</a:t>
            </a:r>
            <a:r>
              <a:rPr baseline="30000" lang="nl-BE" sz="2000">
                <a:solidFill>
                  <a:schemeClr val="dk1"/>
                </a:solidFill>
                <a:latin typeface="Calibri"/>
                <a:ea typeface="Calibri"/>
                <a:cs typeface="Calibri"/>
                <a:sym typeface="Calibri"/>
              </a:rPr>
              <a:t>𝒫</a:t>
            </a:r>
            <a:r>
              <a:rPr baseline="30000" lang="nl-BE" sz="2000">
                <a:solidFill>
                  <a:schemeClr val="dk1"/>
                </a:solidFill>
                <a:latin typeface="Calibri"/>
                <a:ea typeface="Calibri"/>
                <a:cs typeface="Calibri"/>
                <a:sym typeface="Calibri"/>
              </a:rPr>
              <a:t>(1</a:t>
            </a:r>
            <a:r>
              <a:rPr baseline="30000" lang="nl-BE" sz="2000">
                <a:solidFill>
                  <a:schemeClr val="dk1"/>
                </a:solidFill>
                <a:latin typeface="Calibri"/>
                <a:ea typeface="Calibri"/>
                <a:cs typeface="Calibri"/>
                <a:sym typeface="Calibri"/>
              </a:rPr>
              <a:t>)</a:t>
            </a:r>
            <a:r>
              <a:rPr lang="nl-BE" sz="2800">
                <a:solidFill>
                  <a:schemeClr val="dk1"/>
                </a:solidFill>
                <a:latin typeface="Calibri"/>
                <a:ea typeface="Calibri"/>
                <a:cs typeface="Calibri"/>
                <a:sym typeface="Calibri"/>
              </a:rPr>
              <a:t>,...,</a:t>
            </a:r>
            <a:r>
              <a:rPr lang="nl-BE" sz="2000">
                <a:solidFill>
                  <a:schemeClr val="dk1"/>
                </a:solidFill>
                <a:latin typeface="Calibri"/>
                <a:ea typeface="Calibri"/>
                <a:cs typeface="Calibri"/>
                <a:sym typeface="Calibri"/>
              </a:rPr>
              <a:t>Δ</a:t>
            </a:r>
            <a:r>
              <a:rPr baseline="30000" lang="nl-BE" sz="2000">
                <a:solidFill>
                  <a:schemeClr val="dk1"/>
                </a:solidFill>
                <a:latin typeface="Calibri"/>
                <a:ea typeface="Calibri"/>
                <a:cs typeface="Calibri"/>
                <a:sym typeface="Calibri"/>
              </a:rPr>
              <a:t>𝒫(P)</a:t>
            </a:r>
            <a:r>
              <a:rPr lang="nl-BE" sz="2800">
                <a:solidFill>
                  <a:schemeClr val="dk1"/>
                </a:solidFill>
                <a:latin typeface="Calibri"/>
                <a:ea typeface="Calibri"/>
                <a:cs typeface="Calibri"/>
                <a:sym typeface="Calibri"/>
              </a:rPr>
              <a:t>)</a:t>
            </a:r>
            <a:endParaRPr sz="2800">
              <a:solidFill>
                <a:schemeClr val="dk1"/>
              </a:solidFill>
              <a:latin typeface="Calibri"/>
              <a:ea typeface="Calibri"/>
              <a:cs typeface="Calibri"/>
              <a:sym typeface="Calibri"/>
            </a:endParaRPr>
          </a:p>
          <a:p>
            <a:pPr indent="-406400" lvl="0" marL="457200" rtl="0" algn="l">
              <a:spcBef>
                <a:spcPts val="0"/>
              </a:spcBef>
              <a:spcAft>
                <a:spcPts val="0"/>
              </a:spcAft>
              <a:buClr>
                <a:schemeClr val="dk1"/>
              </a:buClr>
              <a:buSzPts val="2800"/>
              <a:buFont typeface="Calibri"/>
              <a:buAutoNum type="arabicPeriod"/>
            </a:pPr>
            <a:r>
              <a:rPr lang="nl-BE" sz="2800">
                <a:solidFill>
                  <a:schemeClr val="dk1"/>
                </a:solidFill>
                <a:latin typeface="Calibri"/>
                <a:ea typeface="Calibri"/>
                <a:cs typeface="Calibri"/>
                <a:sym typeface="Calibri"/>
              </a:rPr>
              <a:t>Evaluate the frequency of a more extreme result</a:t>
            </a:r>
            <a:endParaRPr sz="2800">
              <a:solidFill>
                <a:schemeClr val="dk1"/>
              </a:solidFill>
              <a:latin typeface="Calibri"/>
              <a:ea typeface="Calibri"/>
              <a:cs typeface="Calibri"/>
              <a:sym typeface="Calibri"/>
            </a:endParaRPr>
          </a:p>
          <a:p>
            <a:pPr indent="0" lvl="0" marL="0" rtl="0" algn="l">
              <a:spcBef>
                <a:spcPts val="0"/>
              </a:spcBef>
              <a:spcAft>
                <a:spcPts val="0"/>
              </a:spcAft>
              <a:buNone/>
            </a:pPr>
            <a:r>
              <a:t/>
            </a:r>
            <a:endParaRPr sz="2800">
              <a:solidFill>
                <a:schemeClr val="dk1"/>
              </a:solidFill>
              <a:latin typeface="Calibri"/>
              <a:ea typeface="Calibri"/>
              <a:cs typeface="Calibri"/>
              <a:sym typeface="Calibri"/>
            </a:endParaRPr>
          </a:p>
        </p:txBody>
      </p:sp>
      <p:pic>
        <p:nvPicPr>
          <p:cNvPr id="602" name="Google Shape;602;p44"/>
          <p:cNvPicPr preferRelativeResize="0"/>
          <p:nvPr/>
        </p:nvPicPr>
        <p:blipFill>
          <a:blip r:embed="rId6">
            <a:alphaModFix/>
          </a:blip>
          <a:stretch>
            <a:fillRect/>
          </a:stretch>
        </p:blipFill>
        <p:spPr>
          <a:xfrm>
            <a:off x="1238600" y="3259020"/>
            <a:ext cx="4852663" cy="1297805"/>
          </a:xfrm>
          <a:prstGeom prst="rect">
            <a:avLst/>
          </a:prstGeom>
          <a:noFill/>
          <a:ln>
            <a:noFill/>
          </a:ln>
        </p:spPr>
      </p:pic>
      <p:sp>
        <p:nvSpPr>
          <p:cNvPr id="603" name="Google Shape;603;p44"/>
          <p:cNvSpPr txBox="1"/>
          <p:nvPr/>
        </p:nvSpPr>
        <p:spPr>
          <a:xfrm>
            <a:off x="464400" y="4228675"/>
            <a:ext cx="11263200" cy="2506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nl-BE" sz="2800">
                <a:solidFill>
                  <a:schemeClr val="dk1"/>
                </a:solidFill>
                <a:latin typeface="Calibri"/>
                <a:ea typeface="Calibri"/>
                <a:cs typeface="Calibri"/>
                <a:sym typeface="Calibri"/>
              </a:rPr>
              <a:t>Using an analytic formula (</a:t>
            </a:r>
            <a:r>
              <a:rPr i="1" lang="nl-BE" sz="2000">
                <a:solidFill>
                  <a:schemeClr val="dk1"/>
                </a:solidFill>
                <a:latin typeface="Calibri"/>
                <a:ea typeface="Calibri"/>
                <a:cs typeface="Calibri"/>
                <a:sym typeface="Calibri"/>
              </a:rPr>
              <a:t>Anderson &amp; Verbeeck, Mathematics, 2023</a:t>
            </a:r>
            <a:r>
              <a:rPr lang="nl-BE" sz="2800">
                <a:solidFill>
                  <a:schemeClr val="dk1"/>
                </a:solidFill>
                <a:latin typeface="Calibri"/>
                <a:ea typeface="Calibri"/>
                <a:cs typeface="Calibri"/>
                <a:sym typeface="Calibri"/>
              </a:rPr>
              <a:t>)</a:t>
            </a:r>
            <a:endParaRPr sz="2800">
              <a:solidFill>
                <a:schemeClr val="dk1"/>
              </a:solidFill>
              <a:latin typeface="Calibri"/>
              <a:ea typeface="Calibri"/>
              <a:cs typeface="Calibri"/>
              <a:sym typeface="Calibri"/>
            </a:endParaRPr>
          </a:p>
          <a:p>
            <a:pPr indent="-406400" lvl="0" marL="457200" rtl="0" algn="l">
              <a:spcBef>
                <a:spcPts val="0"/>
              </a:spcBef>
              <a:spcAft>
                <a:spcPts val="0"/>
              </a:spcAft>
              <a:buClr>
                <a:schemeClr val="dk1"/>
              </a:buClr>
              <a:buSzPts val="2800"/>
              <a:buFont typeface="Calibri"/>
              <a:buChar char="-"/>
            </a:pPr>
            <a:r>
              <a:rPr lang="nl-BE" sz="2800">
                <a:solidFill>
                  <a:schemeClr val="dk1"/>
                </a:solidFill>
                <a:latin typeface="Calibri"/>
                <a:ea typeface="Calibri"/>
                <a:cs typeface="Calibri"/>
                <a:sym typeface="Calibri"/>
              </a:rPr>
              <a:t>matches Wilcoxon’s test p-value (no ties)</a:t>
            </a:r>
            <a:endParaRPr sz="2800">
              <a:solidFill>
                <a:schemeClr val="dk1"/>
              </a:solidFill>
              <a:latin typeface="Calibri"/>
              <a:ea typeface="Calibri"/>
              <a:cs typeface="Calibri"/>
              <a:sym typeface="Calibri"/>
            </a:endParaRPr>
          </a:p>
          <a:p>
            <a:pPr indent="-406400" lvl="0" marL="457200" rtl="0" algn="l">
              <a:spcBef>
                <a:spcPts val="0"/>
              </a:spcBef>
              <a:spcAft>
                <a:spcPts val="0"/>
              </a:spcAft>
              <a:buClr>
                <a:schemeClr val="dk1"/>
              </a:buClr>
              <a:buSzPts val="2800"/>
              <a:buFont typeface="Calibri"/>
              <a:buChar char="-"/>
            </a:pPr>
            <a:r>
              <a:rPr lang="nl-BE" sz="2800">
                <a:solidFill>
                  <a:schemeClr val="dk1"/>
                </a:solidFill>
                <a:latin typeface="Calibri"/>
                <a:ea typeface="Calibri"/>
                <a:cs typeface="Calibri"/>
                <a:sym typeface="Calibri"/>
              </a:rPr>
              <a:t>assumes normally distributed test statistic</a:t>
            </a:r>
            <a:endParaRPr sz="2800">
              <a:solidFill>
                <a:schemeClr val="dk1"/>
              </a:solidFill>
              <a:latin typeface="Calibri"/>
              <a:ea typeface="Calibri"/>
              <a:cs typeface="Calibri"/>
              <a:sym typeface="Calibri"/>
            </a:endParaRPr>
          </a:p>
          <a:p>
            <a:pPr indent="-406400" lvl="0" marL="457200" rtl="0" algn="l">
              <a:spcBef>
                <a:spcPts val="0"/>
              </a:spcBef>
              <a:spcAft>
                <a:spcPts val="0"/>
              </a:spcAft>
              <a:buClr>
                <a:schemeClr val="dk1"/>
              </a:buClr>
              <a:buSzPts val="2800"/>
              <a:buFont typeface="Calibri"/>
              <a:buChar char="-"/>
            </a:pPr>
            <a:r>
              <a:rPr lang="nl-BE" sz="2800">
                <a:solidFill>
                  <a:schemeClr val="dk1"/>
                </a:solidFill>
                <a:latin typeface="Calibri"/>
                <a:ea typeface="Calibri"/>
                <a:cs typeface="Calibri"/>
                <a:sym typeface="Calibri"/>
              </a:rPr>
              <a:t>currently only implemented for Gehan’s score</a:t>
            </a:r>
            <a:endParaRPr sz="2800">
              <a:solidFill>
                <a:schemeClr val="dk1"/>
              </a:solidFill>
              <a:latin typeface="Calibri"/>
              <a:ea typeface="Calibri"/>
              <a:cs typeface="Calibri"/>
              <a:sym typeface="Calibri"/>
            </a:endParaRPr>
          </a:p>
        </p:txBody>
      </p:sp>
      <p:sp>
        <p:nvSpPr>
          <p:cNvPr id="604" name="Google Shape;604;p44"/>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nl-BE"/>
              <a:t>‹#›</a:t>
            </a:fld>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9" name="Shape 609"/>
        <p:cNvGrpSpPr/>
        <p:nvPr/>
      </p:nvGrpSpPr>
      <p:grpSpPr>
        <a:xfrm>
          <a:off x="0" y="0"/>
          <a:ext cx="0" cy="0"/>
          <a:chOff x="0" y="0"/>
          <a:chExt cx="0" cy="0"/>
        </a:xfrm>
      </p:grpSpPr>
      <p:sp>
        <p:nvSpPr>
          <p:cNvPr id="610" name="Google Shape;610;g334cb2e176d_1_175"/>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nl-BE"/>
              <a:t>Equivalence GPC and Wilcoxon rank sum test</a:t>
            </a:r>
            <a:endParaRPr/>
          </a:p>
          <a:p>
            <a:pPr indent="0" lvl="0" marL="0" rtl="0" algn="r">
              <a:spcBef>
                <a:spcPts val="0"/>
              </a:spcBef>
              <a:spcAft>
                <a:spcPts val="0"/>
              </a:spcAft>
              <a:buNone/>
            </a:pPr>
            <a:r>
              <a:rPr lang="nl-BE" sz="2500"/>
              <a:t> (without </a:t>
            </a:r>
            <a:r>
              <a:rPr lang="nl-BE" sz="2500"/>
              <a:t>continuity correction)</a:t>
            </a:r>
            <a:endParaRPr sz="2500"/>
          </a:p>
        </p:txBody>
      </p:sp>
      <p:pic>
        <p:nvPicPr>
          <p:cNvPr id="611" name="Google Shape;611;g334cb2e176d_1_175"/>
          <p:cNvPicPr preferRelativeResize="0"/>
          <p:nvPr/>
        </p:nvPicPr>
        <p:blipFill>
          <a:blip r:embed="rId3">
            <a:alphaModFix/>
          </a:blip>
          <a:stretch>
            <a:fillRect/>
          </a:stretch>
        </p:blipFill>
        <p:spPr>
          <a:xfrm>
            <a:off x="152400" y="1690825"/>
            <a:ext cx="11887200" cy="4774223"/>
          </a:xfrm>
          <a:prstGeom prst="rect">
            <a:avLst/>
          </a:prstGeom>
          <a:noFill/>
          <a:ln>
            <a:noFill/>
          </a:ln>
        </p:spPr>
      </p:pic>
      <p:sp>
        <p:nvSpPr>
          <p:cNvPr id="612" name="Google Shape;612;g334cb2e176d_1_175"/>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nl-BE"/>
              <a:t>‹#›</a:t>
            </a:fld>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7" name="Shape 617"/>
        <p:cNvGrpSpPr/>
        <p:nvPr/>
      </p:nvGrpSpPr>
      <p:grpSpPr>
        <a:xfrm>
          <a:off x="0" y="0"/>
          <a:ext cx="0" cy="0"/>
          <a:chOff x="0" y="0"/>
          <a:chExt cx="0" cy="0"/>
        </a:xfrm>
      </p:grpSpPr>
      <p:sp>
        <p:nvSpPr>
          <p:cNvPr id="618" name="Google Shape;618;g33533fe8fa9_0_124"/>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nl-BE"/>
              <a:t>Argument method.inference</a:t>
            </a:r>
            <a:r>
              <a:rPr lang="nl-BE"/>
              <a:t> in Buyse Test</a:t>
            </a:r>
            <a:endParaRPr/>
          </a:p>
        </p:txBody>
      </p:sp>
      <p:sp>
        <p:nvSpPr>
          <p:cNvPr id="619" name="Google Shape;619;g33533fe8fa9_0_124"/>
          <p:cNvSpPr txBox="1"/>
          <p:nvPr>
            <p:ph idx="1" type="body"/>
          </p:nvPr>
        </p:nvSpPr>
        <p:spPr>
          <a:xfrm>
            <a:off x="838200" y="1825625"/>
            <a:ext cx="4861200" cy="46905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rPr lang="nl-BE"/>
              <a:t>Possible values:</a:t>
            </a:r>
            <a:endParaRPr/>
          </a:p>
          <a:p>
            <a:pPr indent="-292100" lvl="0" marL="457200" rtl="0" algn="l">
              <a:lnSpc>
                <a:spcPct val="115000"/>
              </a:lnSpc>
              <a:spcBef>
                <a:spcPts val="1000"/>
              </a:spcBef>
              <a:spcAft>
                <a:spcPts val="0"/>
              </a:spcAft>
              <a:buSzPts val="1000"/>
              <a:buFont typeface="Courier New"/>
              <a:buChar char="-"/>
            </a:pPr>
            <a:r>
              <a:rPr lang="nl-BE" sz="2000">
                <a:latin typeface="Courier New"/>
                <a:ea typeface="Courier New"/>
                <a:cs typeface="Courier New"/>
                <a:sym typeface="Courier New"/>
              </a:rPr>
              <a:t>"none"</a:t>
            </a:r>
            <a:endParaRPr sz="2000">
              <a:latin typeface="Courier New"/>
              <a:ea typeface="Courier New"/>
              <a:cs typeface="Courier New"/>
              <a:sym typeface="Courier New"/>
            </a:endParaRPr>
          </a:p>
          <a:p>
            <a:pPr indent="-292100" lvl="0" marL="457200" rtl="0" algn="l">
              <a:lnSpc>
                <a:spcPct val="115000"/>
              </a:lnSpc>
              <a:spcBef>
                <a:spcPts val="0"/>
              </a:spcBef>
              <a:spcAft>
                <a:spcPts val="0"/>
              </a:spcAft>
              <a:buSzPts val="1000"/>
              <a:buFont typeface="Courier New"/>
              <a:buChar char="-"/>
            </a:pPr>
            <a:r>
              <a:rPr lang="nl-BE" sz="2000">
                <a:latin typeface="Courier New"/>
                <a:ea typeface="Courier New"/>
                <a:cs typeface="Courier New"/>
                <a:sym typeface="Courier New"/>
              </a:rPr>
              <a:t>"u statistic" </a:t>
            </a:r>
            <a:r>
              <a:rPr lang="nl-BE" sz="2000"/>
              <a:t>(default)</a:t>
            </a:r>
            <a:endParaRPr sz="2000"/>
          </a:p>
          <a:p>
            <a:pPr indent="-292100" lvl="0" marL="457200" rtl="0" algn="l">
              <a:lnSpc>
                <a:spcPct val="115000"/>
              </a:lnSpc>
              <a:spcBef>
                <a:spcPts val="0"/>
              </a:spcBef>
              <a:spcAft>
                <a:spcPts val="0"/>
              </a:spcAft>
              <a:buSzPts val="1000"/>
              <a:buFont typeface="Courier New"/>
              <a:buChar char="-"/>
            </a:pPr>
            <a:r>
              <a:rPr lang="nl-BE" sz="2000">
                <a:latin typeface="Courier New"/>
                <a:ea typeface="Courier New"/>
                <a:cs typeface="Courier New"/>
                <a:sym typeface="Courier New"/>
              </a:rPr>
              <a:t>"</a:t>
            </a:r>
            <a:r>
              <a:rPr lang="nl-BE" sz="2000">
                <a:latin typeface="Courier New"/>
                <a:ea typeface="Courier New"/>
                <a:cs typeface="Courier New"/>
                <a:sym typeface="Courier New"/>
              </a:rPr>
              <a:t>varexact permutation"</a:t>
            </a:r>
            <a:endParaRPr sz="2000">
              <a:latin typeface="Courier New"/>
              <a:ea typeface="Courier New"/>
              <a:cs typeface="Courier New"/>
              <a:sym typeface="Courier New"/>
            </a:endParaRPr>
          </a:p>
          <a:p>
            <a:pPr indent="-292100" lvl="0" marL="457200" rtl="0" algn="l">
              <a:lnSpc>
                <a:spcPct val="115000"/>
              </a:lnSpc>
              <a:spcBef>
                <a:spcPts val="0"/>
              </a:spcBef>
              <a:spcAft>
                <a:spcPts val="0"/>
              </a:spcAft>
              <a:buSzPts val="1000"/>
              <a:buFont typeface="Courier New"/>
              <a:buChar char="-"/>
            </a:pPr>
            <a:r>
              <a:rPr lang="nl-BE" sz="2000">
                <a:latin typeface="Courier New"/>
                <a:ea typeface="Courier New"/>
                <a:cs typeface="Courier New"/>
                <a:sym typeface="Courier New"/>
              </a:rPr>
              <a:t>"permutation"</a:t>
            </a:r>
            <a:endParaRPr sz="2000">
              <a:latin typeface="Courier New"/>
              <a:ea typeface="Courier New"/>
              <a:cs typeface="Courier New"/>
              <a:sym typeface="Courier New"/>
            </a:endParaRPr>
          </a:p>
          <a:p>
            <a:pPr indent="-292100" lvl="0" marL="457200" rtl="0" algn="l">
              <a:lnSpc>
                <a:spcPct val="115000"/>
              </a:lnSpc>
              <a:spcBef>
                <a:spcPts val="0"/>
              </a:spcBef>
              <a:spcAft>
                <a:spcPts val="0"/>
              </a:spcAft>
              <a:buSzPts val="1000"/>
              <a:buFont typeface="Courier New"/>
              <a:buChar char="-"/>
            </a:pPr>
            <a:r>
              <a:rPr lang="nl-BE" sz="2000">
                <a:latin typeface="Courier New"/>
                <a:ea typeface="Courier New"/>
                <a:cs typeface="Courier New"/>
                <a:sym typeface="Courier New"/>
              </a:rPr>
              <a:t>"studentized permutation"</a:t>
            </a:r>
            <a:endParaRPr sz="2000">
              <a:latin typeface="Courier New"/>
              <a:ea typeface="Courier New"/>
              <a:cs typeface="Courier New"/>
              <a:sym typeface="Courier New"/>
            </a:endParaRPr>
          </a:p>
          <a:p>
            <a:pPr indent="-292100" lvl="0" marL="457200" rtl="0" algn="l">
              <a:lnSpc>
                <a:spcPct val="115000"/>
              </a:lnSpc>
              <a:spcBef>
                <a:spcPts val="0"/>
              </a:spcBef>
              <a:spcAft>
                <a:spcPts val="0"/>
              </a:spcAft>
              <a:buSzPts val="1000"/>
              <a:buFont typeface="Courier New"/>
              <a:buChar char="-"/>
            </a:pPr>
            <a:r>
              <a:rPr lang="nl-BE" sz="2000">
                <a:latin typeface="Courier New"/>
                <a:ea typeface="Courier New"/>
                <a:cs typeface="Courier New"/>
                <a:sym typeface="Courier New"/>
              </a:rPr>
              <a:t>"bootstrap"</a:t>
            </a:r>
            <a:endParaRPr sz="2000">
              <a:latin typeface="Courier New"/>
              <a:ea typeface="Courier New"/>
              <a:cs typeface="Courier New"/>
              <a:sym typeface="Courier New"/>
            </a:endParaRPr>
          </a:p>
          <a:p>
            <a:pPr indent="-292100" lvl="0" marL="457200" rtl="0" algn="l">
              <a:lnSpc>
                <a:spcPct val="115000"/>
              </a:lnSpc>
              <a:spcBef>
                <a:spcPts val="0"/>
              </a:spcBef>
              <a:spcAft>
                <a:spcPts val="0"/>
              </a:spcAft>
              <a:buSzPts val="1000"/>
              <a:buFont typeface="Courier New"/>
              <a:buChar char="-"/>
            </a:pPr>
            <a:r>
              <a:rPr lang="nl-BE" sz="2000">
                <a:latin typeface="Courier New"/>
                <a:ea typeface="Courier New"/>
                <a:cs typeface="Courier New"/>
                <a:sym typeface="Courier New"/>
              </a:rPr>
              <a:t>"studentized bootstrap"</a:t>
            </a:r>
            <a:endParaRPr sz="2000">
              <a:latin typeface="Courier New"/>
              <a:ea typeface="Courier New"/>
              <a:cs typeface="Courier New"/>
              <a:sym typeface="Courier New"/>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p:txBody>
      </p:sp>
      <p:sp>
        <p:nvSpPr>
          <p:cNvPr id="620" name="Google Shape;620;g33533fe8fa9_0_124"/>
          <p:cNvSpPr txBox="1"/>
          <p:nvPr>
            <p:ph idx="1" type="body"/>
          </p:nvPr>
        </p:nvSpPr>
        <p:spPr>
          <a:xfrm>
            <a:off x="6286050" y="1756950"/>
            <a:ext cx="5905800" cy="33441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rPr lang="nl-BE"/>
              <a:t>Additional arguments</a:t>
            </a:r>
            <a:endParaRPr/>
          </a:p>
          <a:p>
            <a:pPr indent="0" lvl="0" marL="0" rtl="0" algn="l">
              <a:spcBef>
                <a:spcPts val="1000"/>
              </a:spcBef>
              <a:spcAft>
                <a:spcPts val="0"/>
              </a:spcAft>
              <a:buNone/>
            </a:pPr>
            <a:r>
              <a:t/>
            </a:r>
            <a:endParaRPr sz="1200"/>
          </a:p>
          <a:p>
            <a:pPr indent="0" lvl="0" marL="0" rtl="0" algn="l">
              <a:spcBef>
                <a:spcPts val="1000"/>
              </a:spcBef>
              <a:spcAft>
                <a:spcPts val="0"/>
              </a:spcAft>
              <a:buNone/>
            </a:pPr>
            <a:r>
              <a:rPr lang="nl-BE" sz="2000">
                <a:latin typeface="Courier New"/>
                <a:ea typeface="Courier New"/>
                <a:cs typeface="Courier New"/>
                <a:sym typeface="Courier New"/>
              </a:rPr>
              <a:t>transformation</a:t>
            </a:r>
            <a:r>
              <a:rPr lang="nl-BE" sz="2000"/>
              <a:t> (T/F): in follow-up methods (e.g. summary) </a:t>
            </a:r>
            <a:endParaRPr sz="2000"/>
          </a:p>
          <a:p>
            <a:pPr indent="0" lvl="0" marL="0" rtl="0" algn="l">
              <a:spcBef>
                <a:spcPts val="1000"/>
              </a:spcBef>
              <a:spcAft>
                <a:spcPts val="0"/>
              </a:spcAft>
              <a:buNone/>
            </a:pPr>
            <a:r>
              <a:t/>
            </a:r>
            <a:endParaRPr sz="500"/>
          </a:p>
          <a:p>
            <a:pPr indent="0" lvl="0" marL="0" rtl="0" algn="l">
              <a:spcBef>
                <a:spcPts val="1000"/>
              </a:spcBef>
              <a:spcAft>
                <a:spcPts val="0"/>
              </a:spcAft>
              <a:buNone/>
            </a:pPr>
            <a:r>
              <a:rPr lang="nl-BE" sz="2000">
                <a:latin typeface="Courier New"/>
                <a:ea typeface="Courier New"/>
                <a:cs typeface="Courier New"/>
                <a:sym typeface="Courier New"/>
              </a:rPr>
              <a:t>n.resampling</a:t>
            </a:r>
            <a:r>
              <a:rPr lang="nl-BE" sz="2000"/>
              <a:t>: number of samples</a:t>
            </a:r>
            <a:endParaRPr sz="2000"/>
          </a:p>
          <a:p>
            <a:pPr indent="0" lvl="0" marL="0" rtl="0" algn="l">
              <a:spcBef>
                <a:spcPts val="1000"/>
              </a:spcBef>
              <a:spcAft>
                <a:spcPts val="0"/>
              </a:spcAft>
              <a:buNone/>
            </a:pPr>
            <a:r>
              <a:rPr lang="nl-BE" sz="2000">
                <a:latin typeface="Courier New"/>
                <a:ea typeface="Courier New"/>
                <a:cs typeface="Courier New"/>
                <a:sym typeface="Courier New"/>
              </a:rPr>
              <a:t>strata.resampling</a:t>
            </a:r>
            <a:r>
              <a:rPr lang="nl-BE" sz="2000"/>
              <a:t>: stratified resampling</a:t>
            </a:r>
            <a:endParaRPr sz="2000"/>
          </a:p>
          <a:p>
            <a:pPr indent="0" lvl="0" marL="0" rtl="0" algn="l">
              <a:spcBef>
                <a:spcPts val="1000"/>
              </a:spcBef>
              <a:spcAft>
                <a:spcPts val="0"/>
              </a:spcAft>
              <a:buNone/>
            </a:pPr>
            <a:r>
              <a:rPr lang="nl-BE" sz="2000">
                <a:latin typeface="Courier New"/>
                <a:ea typeface="Courier New"/>
                <a:cs typeface="Courier New"/>
                <a:sym typeface="Courier New"/>
              </a:rPr>
              <a:t>cpus</a:t>
            </a:r>
            <a:r>
              <a:rPr lang="nl-BE" sz="2000"/>
              <a:t>: parallel evaluation</a:t>
            </a:r>
            <a:endParaRPr sz="2000"/>
          </a:p>
          <a:p>
            <a:pPr indent="0" lvl="0" marL="0" rtl="0" algn="l">
              <a:spcBef>
                <a:spcPts val="1000"/>
              </a:spcBef>
              <a:spcAft>
                <a:spcPts val="0"/>
              </a:spcAft>
              <a:buNone/>
            </a:pPr>
            <a:r>
              <a:rPr lang="nl-BE" sz="2000">
                <a:latin typeface="Courier New"/>
                <a:ea typeface="Courier New"/>
                <a:cs typeface="Courier New"/>
                <a:sym typeface="Courier New"/>
              </a:rPr>
              <a:t>seed</a:t>
            </a:r>
            <a:r>
              <a:rPr lang="nl-BE" sz="2000"/>
              <a:t>: for reproducibility</a:t>
            </a:r>
            <a:endParaRPr sz="2000"/>
          </a:p>
        </p:txBody>
      </p:sp>
      <p:sp>
        <p:nvSpPr>
          <p:cNvPr id="621" name="Google Shape;621;g33533fe8fa9_0_124"/>
          <p:cNvSpPr/>
          <p:nvPr/>
        </p:nvSpPr>
        <p:spPr>
          <a:xfrm>
            <a:off x="5030975" y="3480300"/>
            <a:ext cx="417775" cy="1309100"/>
          </a:xfrm>
          <a:custGeom>
            <a:rect b="b" l="l" r="r" t="t"/>
            <a:pathLst>
              <a:path extrusionOk="0" h="52364" w="16711">
                <a:moveTo>
                  <a:pt x="0" y="0"/>
                </a:moveTo>
                <a:lnTo>
                  <a:pt x="16711" y="0"/>
                </a:lnTo>
                <a:lnTo>
                  <a:pt x="15953" y="52364"/>
                </a:lnTo>
                <a:lnTo>
                  <a:pt x="454" y="52364"/>
                </a:lnTo>
              </a:path>
            </a:pathLst>
          </a:custGeom>
          <a:noFill/>
          <a:ln cap="flat" cmpd="sng" w="28575">
            <a:solidFill>
              <a:schemeClr val="dk2"/>
            </a:solidFill>
            <a:prstDash val="solid"/>
            <a:round/>
            <a:headEnd len="med" w="med" type="none"/>
            <a:tailEnd len="med" w="med" type="none"/>
          </a:ln>
        </p:spPr>
      </p:sp>
      <p:cxnSp>
        <p:nvCxnSpPr>
          <p:cNvPr id="622" name="Google Shape;622;g33533fe8fa9_0_124"/>
          <p:cNvCxnSpPr/>
          <p:nvPr/>
        </p:nvCxnSpPr>
        <p:spPr>
          <a:xfrm>
            <a:off x="5481900" y="3963325"/>
            <a:ext cx="771000" cy="0"/>
          </a:xfrm>
          <a:prstGeom prst="straightConnector1">
            <a:avLst/>
          </a:prstGeom>
          <a:noFill/>
          <a:ln cap="flat" cmpd="sng" w="38100">
            <a:solidFill>
              <a:schemeClr val="dk2"/>
            </a:solidFill>
            <a:prstDash val="solid"/>
            <a:round/>
            <a:headEnd len="med" w="med" type="none"/>
            <a:tailEnd len="med" w="med" type="triangle"/>
          </a:ln>
        </p:spPr>
      </p:cxnSp>
      <p:cxnSp>
        <p:nvCxnSpPr>
          <p:cNvPr id="623" name="Google Shape;623;g33533fe8fa9_0_124"/>
          <p:cNvCxnSpPr/>
          <p:nvPr/>
        </p:nvCxnSpPr>
        <p:spPr>
          <a:xfrm>
            <a:off x="4460488" y="2908950"/>
            <a:ext cx="1548300" cy="13200"/>
          </a:xfrm>
          <a:prstGeom prst="straightConnector1">
            <a:avLst/>
          </a:prstGeom>
          <a:noFill/>
          <a:ln cap="flat" cmpd="sng" w="38100">
            <a:solidFill>
              <a:schemeClr val="dk2"/>
            </a:solidFill>
            <a:prstDash val="solid"/>
            <a:round/>
            <a:headEnd len="med" w="med" type="none"/>
            <a:tailEnd len="med" w="med" type="triangle"/>
          </a:ln>
        </p:spPr>
      </p:cxnSp>
      <p:pic>
        <p:nvPicPr>
          <p:cNvPr id="624" name="Google Shape;624;g33533fe8fa9_0_124"/>
          <p:cNvPicPr preferRelativeResize="0"/>
          <p:nvPr/>
        </p:nvPicPr>
        <p:blipFill>
          <a:blip r:embed="rId3">
            <a:alphaModFix/>
          </a:blip>
          <a:stretch>
            <a:fillRect/>
          </a:stretch>
        </p:blipFill>
        <p:spPr>
          <a:xfrm>
            <a:off x="921250" y="5743725"/>
            <a:ext cx="10959098" cy="1040250"/>
          </a:xfrm>
          <a:prstGeom prst="rect">
            <a:avLst/>
          </a:prstGeom>
          <a:noFill/>
          <a:ln>
            <a:noFill/>
          </a:ln>
        </p:spPr>
      </p:pic>
      <p:sp>
        <p:nvSpPr>
          <p:cNvPr id="625" name="Google Shape;625;g33533fe8fa9_0_124"/>
          <p:cNvSpPr txBox="1"/>
          <p:nvPr/>
        </p:nvSpPr>
        <p:spPr>
          <a:xfrm>
            <a:off x="908125" y="5395775"/>
            <a:ext cx="10779900" cy="86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nl-BE" sz="2800">
                <a:solidFill>
                  <a:schemeClr val="dk1"/>
                </a:solidFill>
                <a:latin typeface="Calibri"/>
                <a:ea typeface="Calibri"/>
                <a:cs typeface="Calibri"/>
                <a:sym typeface="Calibri"/>
              </a:rPr>
              <a:t>Change default behavior</a:t>
            </a:r>
            <a:endParaRPr sz="2800">
              <a:solidFill>
                <a:schemeClr val="dk1"/>
              </a:solidFill>
              <a:latin typeface="Calibri"/>
              <a:ea typeface="Calibri"/>
              <a:cs typeface="Calibri"/>
              <a:sym typeface="Calibri"/>
            </a:endParaRPr>
          </a:p>
        </p:txBody>
      </p:sp>
      <p:sp>
        <p:nvSpPr>
          <p:cNvPr id="626" name="Google Shape;626;g33533fe8fa9_0_124"/>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nl-BE"/>
              <a:t>‹#›</a:t>
            </a:fld>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1" name="Shape 631"/>
        <p:cNvGrpSpPr/>
        <p:nvPr/>
      </p:nvGrpSpPr>
      <p:grpSpPr>
        <a:xfrm>
          <a:off x="0" y="0"/>
          <a:ext cx="0" cy="0"/>
          <a:chOff x="0" y="0"/>
          <a:chExt cx="0" cy="0"/>
        </a:xfrm>
      </p:grpSpPr>
      <p:sp>
        <p:nvSpPr>
          <p:cNvPr id="632" name="Google Shape;632;p54"/>
          <p:cNvSpPr txBox="1"/>
          <p:nvPr>
            <p:ph type="title"/>
          </p:nvPr>
        </p:nvSpPr>
        <p:spPr>
          <a:xfrm>
            <a:off x="831850" y="2699135"/>
            <a:ext cx="10515600" cy="805723"/>
          </a:xfrm>
          <a:prstGeom prst="rect">
            <a:avLst/>
          </a:prstGeom>
          <a:noFill/>
          <a:ln>
            <a:noFill/>
          </a:ln>
        </p:spPr>
        <p:txBody>
          <a:bodyPr anchorCtr="0" anchor="b"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Calibri"/>
              <a:buNone/>
            </a:pPr>
            <a:r>
              <a:rPr lang="nl-BE"/>
              <a:t>Examples revisited</a:t>
            </a:r>
            <a:endParaRPr/>
          </a:p>
        </p:txBody>
      </p:sp>
      <p:sp>
        <p:nvSpPr>
          <p:cNvPr id="633" name="Google Shape;633;p54"/>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nl-BE"/>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5"/>
          <p:cNvSpPr txBox="1"/>
          <p:nvPr>
            <p:ph type="title"/>
          </p:nvPr>
        </p:nvSpPr>
        <p:spPr>
          <a:xfrm>
            <a:off x="370581" y="3001142"/>
            <a:ext cx="2652019"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4400"/>
              <a:buFont typeface="Calibri"/>
              <a:buNone/>
            </a:pPr>
            <a:r>
              <a:rPr lang="nl-BE"/>
              <a:t>Agenda</a:t>
            </a:r>
            <a:endParaRPr/>
          </a:p>
        </p:txBody>
      </p:sp>
      <p:sp>
        <p:nvSpPr>
          <p:cNvPr id="125" name="Google Shape;125;p5"/>
          <p:cNvSpPr txBox="1"/>
          <p:nvPr>
            <p:ph idx="1" type="body"/>
          </p:nvPr>
        </p:nvSpPr>
        <p:spPr>
          <a:xfrm>
            <a:off x="3218350" y="89425"/>
            <a:ext cx="6526800" cy="6662100"/>
          </a:xfrm>
          <a:prstGeom prst="rect">
            <a:avLst/>
          </a:prstGeom>
          <a:noFill/>
          <a:ln>
            <a:noFill/>
          </a:ln>
        </p:spPr>
        <p:txBody>
          <a:bodyPr anchorCtr="0" anchor="t" bIns="45700" lIns="91425" spcFirstLastPara="1" rIns="91425" wrap="square" tIns="45700">
            <a:noAutofit/>
          </a:bodyPr>
          <a:lstStyle/>
          <a:p>
            <a:pPr indent="-216534" lvl="0" marL="228600" rtl="0" algn="l">
              <a:lnSpc>
                <a:spcPct val="120000"/>
              </a:lnSpc>
              <a:spcBef>
                <a:spcPts val="0"/>
              </a:spcBef>
              <a:spcAft>
                <a:spcPts val="0"/>
              </a:spcAft>
              <a:buClr>
                <a:schemeClr val="dk1"/>
              </a:buClr>
              <a:buSzPts val="2600"/>
              <a:buChar char="•"/>
            </a:pPr>
            <a:r>
              <a:rPr lang="nl-BE" sz="2600"/>
              <a:t>Motivating examples</a:t>
            </a:r>
            <a:endParaRPr sz="2600"/>
          </a:p>
          <a:p>
            <a:pPr indent="-418973" lvl="1" marL="914400" rtl="0" algn="l">
              <a:lnSpc>
                <a:spcPct val="120000"/>
              </a:lnSpc>
              <a:spcBef>
                <a:spcPts val="500"/>
              </a:spcBef>
              <a:spcAft>
                <a:spcPts val="0"/>
              </a:spcAft>
              <a:buClr>
                <a:schemeClr val="dk1"/>
              </a:buClr>
              <a:buSzPts val="1800"/>
              <a:buFont typeface="Calibri"/>
              <a:buAutoNum type="arabicPeriod"/>
            </a:pPr>
            <a:r>
              <a:rPr lang="nl-BE" sz="1800"/>
              <a:t>Time-to-first event</a:t>
            </a:r>
            <a:endParaRPr sz="1800"/>
          </a:p>
          <a:p>
            <a:pPr indent="-418973" lvl="1" marL="914400" rtl="0" algn="l">
              <a:lnSpc>
                <a:spcPct val="120000"/>
              </a:lnSpc>
              <a:spcBef>
                <a:spcPts val="500"/>
              </a:spcBef>
              <a:spcAft>
                <a:spcPts val="0"/>
              </a:spcAft>
              <a:buClr>
                <a:schemeClr val="dk1"/>
              </a:buClr>
              <a:buSzPts val="1800"/>
              <a:buFont typeface="Calibri"/>
              <a:buAutoNum type="arabicPeriod"/>
            </a:pPr>
            <a:r>
              <a:rPr lang="nl-BE" sz="1800"/>
              <a:t>Benefit-risk assessment</a:t>
            </a:r>
            <a:endParaRPr sz="1800"/>
          </a:p>
          <a:p>
            <a:pPr indent="-418973" lvl="1" marL="914400" rtl="0" algn="l">
              <a:lnSpc>
                <a:spcPct val="120000"/>
              </a:lnSpc>
              <a:spcBef>
                <a:spcPts val="500"/>
              </a:spcBef>
              <a:spcAft>
                <a:spcPts val="0"/>
              </a:spcAft>
              <a:buClr>
                <a:schemeClr val="dk1"/>
              </a:buClr>
              <a:buSzPts val="1800"/>
              <a:buFont typeface="Calibri"/>
              <a:buAutoNum type="arabicPeriod"/>
            </a:pPr>
            <a:r>
              <a:rPr lang="nl-BE" sz="1800"/>
              <a:t>Multivariate outcomes of different types</a:t>
            </a:r>
            <a:endParaRPr sz="1800"/>
          </a:p>
          <a:p>
            <a:pPr indent="-216534" lvl="0" marL="228600" rtl="0" algn="l">
              <a:lnSpc>
                <a:spcPct val="120000"/>
              </a:lnSpc>
              <a:spcBef>
                <a:spcPts val="1000"/>
              </a:spcBef>
              <a:spcAft>
                <a:spcPts val="0"/>
              </a:spcAft>
              <a:buClr>
                <a:schemeClr val="dk1"/>
              </a:buClr>
              <a:buSzPts val="2600"/>
              <a:buChar char="•"/>
            </a:pPr>
            <a:r>
              <a:rPr lang="nl-BE" sz="2600"/>
              <a:t>Concept of GPC</a:t>
            </a:r>
            <a:endParaRPr sz="2600"/>
          </a:p>
          <a:p>
            <a:pPr indent="-279400" lvl="0" marL="228600" rtl="0" algn="l">
              <a:lnSpc>
                <a:spcPct val="120000"/>
              </a:lnSpc>
              <a:spcBef>
                <a:spcPts val="1000"/>
              </a:spcBef>
              <a:spcAft>
                <a:spcPts val="0"/>
              </a:spcAft>
              <a:buSzPts val="2600"/>
              <a:buChar char="•"/>
            </a:pPr>
            <a:r>
              <a:rPr lang="nl-BE" sz="2600"/>
              <a:t>Introduction to the         package BuyseTest</a:t>
            </a:r>
            <a:endParaRPr sz="2600"/>
          </a:p>
          <a:p>
            <a:pPr indent="-228600" lvl="1" marL="685800" rtl="0" algn="l">
              <a:lnSpc>
                <a:spcPct val="120000"/>
              </a:lnSpc>
              <a:spcBef>
                <a:spcPts val="500"/>
              </a:spcBef>
              <a:spcAft>
                <a:spcPts val="0"/>
              </a:spcAft>
              <a:buSzPts val="1800"/>
              <a:buFont typeface="Calibri"/>
              <a:buAutoNum type="arabicPeriod"/>
            </a:pPr>
            <a:r>
              <a:rPr lang="nl-BE" sz="1800"/>
              <a:t>Measures of treatment effect</a:t>
            </a:r>
            <a:endParaRPr sz="1800"/>
          </a:p>
          <a:p>
            <a:pPr indent="-228600" lvl="1" marL="685800" rtl="0" algn="l">
              <a:lnSpc>
                <a:spcPct val="120000"/>
              </a:lnSpc>
              <a:spcBef>
                <a:spcPts val="500"/>
              </a:spcBef>
              <a:spcAft>
                <a:spcPts val="0"/>
              </a:spcAft>
              <a:buSzPts val="1800"/>
              <a:buFont typeface="Calibri"/>
              <a:buAutoNum type="arabicPeriod"/>
            </a:pPr>
            <a:r>
              <a:rPr lang="nl-BE" sz="1800"/>
              <a:t>Statistical inference</a:t>
            </a:r>
            <a:endParaRPr sz="1800"/>
          </a:p>
          <a:p>
            <a:pPr indent="-216534" lvl="0" marL="228600" rtl="0" algn="l">
              <a:lnSpc>
                <a:spcPct val="120000"/>
              </a:lnSpc>
              <a:spcBef>
                <a:spcPts val="1000"/>
              </a:spcBef>
              <a:spcAft>
                <a:spcPts val="0"/>
              </a:spcAft>
              <a:buClr>
                <a:schemeClr val="dk1"/>
              </a:buClr>
              <a:buSzPts val="2600"/>
              <a:buChar char="•"/>
            </a:pPr>
            <a:r>
              <a:rPr lang="nl-BE" sz="2600"/>
              <a:t>Examples, revisited</a:t>
            </a:r>
            <a:endParaRPr sz="2600"/>
          </a:p>
          <a:p>
            <a:pPr indent="-216534" lvl="0" marL="228600" rtl="0" algn="l">
              <a:lnSpc>
                <a:spcPct val="120000"/>
              </a:lnSpc>
              <a:spcBef>
                <a:spcPts val="1000"/>
              </a:spcBef>
              <a:spcAft>
                <a:spcPts val="0"/>
              </a:spcAft>
              <a:buClr>
                <a:schemeClr val="dk1"/>
              </a:buClr>
              <a:buSzPts val="2600"/>
              <a:buChar char="•"/>
            </a:pPr>
            <a:r>
              <a:rPr lang="nl-BE" sz="2600"/>
              <a:t>Advanced Topics</a:t>
            </a:r>
            <a:endParaRPr sz="2600"/>
          </a:p>
          <a:p>
            <a:pPr indent="-418973" lvl="1" marL="914400" rtl="0" algn="l">
              <a:lnSpc>
                <a:spcPct val="120000"/>
              </a:lnSpc>
              <a:spcBef>
                <a:spcPts val="500"/>
              </a:spcBef>
              <a:spcAft>
                <a:spcPts val="0"/>
              </a:spcAft>
              <a:buClr>
                <a:schemeClr val="dk1"/>
              </a:buClr>
              <a:buSzPts val="1800"/>
              <a:buFont typeface="Calibri"/>
              <a:buAutoNum type="arabicPeriod"/>
            </a:pPr>
            <a:r>
              <a:rPr lang="nl-BE" sz="1800"/>
              <a:t>Censoring</a:t>
            </a:r>
            <a:endParaRPr sz="1800"/>
          </a:p>
          <a:p>
            <a:pPr indent="-418973" lvl="1" marL="914400" rtl="0" algn="l">
              <a:lnSpc>
                <a:spcPct val="120000"/>
              </a:lnSpc>
              <a:spcBef>
                <a:spcPts val="500"/>
              </a:spcBef>
              <a:spcAft>
                <a:spcPts val="0"/>
              </a:spcAft>
              <a:buClr>
                <a:schemeClr val="dk1"/>
              </a:buClr>
              <a:buSzPts val="1800"/>
              <a:buFont typeface="Calibri"/>
              <a:buAutoNum type="arabicPeriod"/>
            </a:pPr>
            <a:r>
              <a:rPr lang="nl-BE" sz="1800"/>
              <a:t>Covariate adjustment</a:t>
            </a:r>
            <a:endParaRPr sz="1800"/>
          </a:p>
          <a:p>
            <a:pPr indent="-216534" lvl="0" marL="228600" rtl="0" algn="l">
              <a:lnSpc>
                <a:spcPct val="120000"/>
              </a:lnSpc>
              <a:spcBef>
                <a:spcPts val="1000"/>
              </a:spcBef>
              <a:spcAft>
                <a:spcPts val="0"/>
              </a:spcAft>
              <a:buClr>
                <a:schemeClr val="dk1"/>
              </a:buClr>
              <a:buSzPts val="2600"/>
              <a:buChar char="•"/>
            </a:pPr>
            <a:r>
              <a:rPr lang="nl-BE" sz="2600"/>
              <a:t>Trial design</a:t>
            </a:r>
            <a:endParaRPr sz="2600"/>
          </a:p>
        </p:txBody>
      </p:sp>
      <p:cxnSp>
        <p:nvCxnSpPr>
          <p:cNvPr id="126" name="Google Shape;126;p5"/>
          <p:cNvCxnSpPr/>
          <p:nvPr/>
        </p:nvCxnSpPr>
        <p:spPr>
          <a:xfrm>
            <a:off x="3311340" y="2428367"/>
            <a:ext cx="8097900" cy="0"/>
          </a:xfrm>
          <a:prstGeom prst="straightConnector1">
            <a:avLst/>
          </a:prstGeom>
          <a:noFill/>
          <a:ln cap="flat" cmpd="sng" w="19050">
            <a:solidFill>
              <a:schemeClr val="accent1"/>
            </a:solidFill>
            <a:prstDash val="solid"/>
            <a:miter lim="800000"/>
            <a:headEnd len="sm" w="sm" type="none"/>
            <a:tailEnd len="sm" w="sm" type="none"/>
          </a:ln>
        </p:spPr>
      </p:cxnSp>
      <p:pic>
        <p:nvPicPr>
          <p:cNvPr id="127" name="Google Shape;127;p5"/>
          <p:cNvPicPr preferRelativeResize="0"/>
          <p:nvPr/>
        </p:nvPicPr>
        <p:blipFill>
          <a:blip r:embed="rId3">
            <a:alphaModFix/>
          </a:blip>
          <a:stretch>
            <a:fillRect/>
          </a:stretch>
        </p:blipFill>
        <p:spPr>
          <a:xfrm>
            <a:off x="6198472" y="2505550"/>
            <a:ext cx="442851" cy="343200"/>
          </a:xfrm>
          <a:prstGeom prst="rect">
            <a:avLst/>
          </a:prstGeom>
          <a:noFill/>
          <a:ln>
            <a:noFill/>
          </a:ln>
        </p:spPr>
      </p:pic>
      <p:cxnSp>
        <p:nvCxnSpPr>
          <p:cNvPr id="128" name="Google Shape;128;p5"/>
          <p:cNvCxnSpPr/>
          <p:nvPr/>
        </p:nvCxnSpPr>
        <p:spPr>
          <a:xfrm>
            <a:off x="3311340" y="4409567"/>
            <a:ext cx="8097900" cy="0"/>
          </a:xfrm>
          <a:prstGeom prst="straightConnector1">
            <a:avLst/>
          </a:prstGeom>
          <a:noFill/>
          <a:ln cap="flat" cmpd="sng" w="19050">
            <a:solidFill>
              <a:schemeClr val="accent1"/>
            </a:solidFill>
            <a:prstDash val="solid"/>
            <a:miter lim="800000"/>
            <a:headEnd len="sm" w="sm" type="none"/>
            <a:tailEnd len="sm" w="sm" type="none"/>
          </a:ln>
        </p:spPr>
      </p:cxnSp>
      <p:sp>
        <p:nvSpPr>
          <p:cNvPr id="129" name="Google Shape;129;p5"/>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nl-BE"/>
              <a:t>‹#›</a:t>
            </a:fld>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8" name="Shape 638"/>
        <p:cNvGrpSpPr/>
        <p:nvPr/>
      </p:nvGrpSpPr>
      <p:grpSpPr>
        <a:xfrm>
          <a:off x="0" y="0"/>
          <a:ext cx="0" cy="0"/>
          <a:chOff x="0" y="0"/>
          <a:chExt cx="0" cy="0"/>
        </a:xfrm>
      </p:grpSpPr>
      <p:sp>
        <p:nvSpPr>
          <p:cNvPr id="639" name="Google Shape;639;p5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nl-BE"/>
              <a:t>1. Time-to-first revisited: time-to-worst event</a:t>
            </a:r>
            <a:endParaRPr/>
          </a:p>
        </p:txBody>
      </p:sp>
      <p:pic>
        <p:nvPicPr>
          <p:cNvPr id="640" name="Google Shape;640;p55"/>
          <p:cNvPicPr preferRelativeResize="0"/>
          <p:nvPr/>
        </p:nvPicPr>
        <p:blipFill rotWithShape="1">
          <a:blip r:embed="rId3">
            <a:alphaModFix/>
          </a:blip>
          <a:srcRect b="0" l="0" r="0" t="0"/>
          <a:stretch/>
        </p:blipFill>
        <p:spPr>
          <a:xfrm>
            <a:off x="547287" y="4357126"/>
            <a:ext cx="7291260" cy="1414722"/>
          </a:xfrm>
          <a:prstGeom prst="rect">
            <a:avLst/>
          </a:prstGeom>
          <a:noFill/>
          <a:ln>
            <a:noFill/>
          </a:ln>
        </p:spPr>
      </p:pic>
      <p:sp>
        <p:nvSpPr>
          <p:cNvPr id="641" name="Google Shape;641;p55"/>
          <p:cNvSpPr txBox="1"/>
          <p:nvPr/>
        </p:nvSpPr>
        <p:spPr>
          <a:xfrm>
            <a:off x="8785493" y="4434960"/>
            <a:ext cx="3279671" cy="1369606"/>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lang="nl-BE" sz="1800">
                <a:solidFill>
                  <a:schemeClr val="dk1"/>
                </a:solidFill>
                <a:latin typeface="Calibri"/>
                <a:ea typeface="Calibri"/>
                <a:cs typeface="Calibri"/>
                <a:sym typeface="Calibri"/>
              </a:rPr>
              <a:t>Events in time-to-first  composite</a:t>
            </a:r>
            <a:endParaRPr sz="1800">
              <a:solidFill>
                <a:schemeClr val="dk1"/>
              </a:solidFill>
              <a:latin typeface="Calibri"/>
              <a:ea typeface="Calibri"/>
              <a:cs typeface="Calibri"/>
              <a:sym typeface="Calibri"/>
            </a:endParaRPr>
          </a:p>
          <a:p>
            <a:pPr indent="0" lvl="0" marL="0" marR="0" rtl="0" algn="l">
              <a:lnSpc>
                <a:spcPct val="150000"/>
              </a:lnSpc>
              <a:spcBef>
                <a:spcPts val="0"/>
              </a:spcBef>
              <a:spcAft>
                <a:spcPts val="0"/>
              </a:spcAft>
              <a:buNone/>
            </a:pPr>
            <a:r>
              <a:rPr b="1" lang="nl-BE" sz="1600" u="sng">
                <a:solidFill>
                  <a:schemeClr val="dk1"/>
                </a:solidFill>
                <a:latin typeface="Calibri"/>
                <a:ea typeface="Calibri"/>
                <a:cs typeface="Calibri"/>
                <a:sym typeface="Calibri"/>
              </a:rPr>
              <a:t>Candesartan</a:t>
            </a:r>
            <a:r>
              <a:rPr b="1" lang="nl-BE" sz="1600">
                <a:solidFill>
                  <a:schemeClr val="dk1"/>
                </a:solidFill>
                <a:latin typeface="Calibri"/>
                <a:ea typeface="Calibri"/>
                <a:cs typeface="Calibri"/>
                <a:sym typeface="Calibri"/>
              </a:rPr>
              <a:t>	</a:t>
            </a:r>
            <a:r>
              <a:rPr b="1" lang="nl-BE" sz="1600" u="sng">
                <a:solidFill>
                  <a:schemeClr val="dk1"/>
                </a:solidFill>
                <a:latin typeface="Calibri"/>
                <a:ea typeface="Calibri"/>
                <a:cs typeface="Calibri"/>
                <a:sym typeface="Calibri"/>
              </a:rPr>
              <a:t>Placebo</a:t>
            </a:r>
            <a:endParaRPr/>
          </a:p>
          <a:p>
            <a:pPr indent="0" lvl="0" marL="0" marR="0" rtl="0" algn="l">
              <a:spcBef>
                <a:spcPts val="0"/>
              </a:spcBef>
              <a:spcAft>
                <a:spcPts val="0"/>
              </a:spcAft>
              <a:buNone/>
            </a:pPr>
            <a:r>
              <a:rPr lang="nl-BE" sz="1600">
                <a:solidFill>
                  <a:schemeClr val="dk1"/>
                </a:solidFill>
                <a:latin typeface="Calibri"/>
                <a:ea typeface="Calibri"/>
                <a:cs typeface="Calibri"/>
                <a:sym typeface="Calibri"/>
              </a:rPr>
              <a:t> 92 (54%)		 90 (53%)</a:t>
            </a:r>
            <a:endParaRPr/>
          </a:p>
          <a:p>
            <a:pPr indent="0" lvl="0" marL="0" marR="0" rtl="0" algn="l">
              <a:spcBef>
                <a:spcPts val="0"/>
              </a:spcBef>
              <a:spcAft>
                <a:spcPts val="0"/>
              </a:spcAft>
              <a:buNone/>
            </a:pPr>
            <a:r>
              <a:rPr lang="nl-BE" sz="1600">
                <a:solidFill>
                  <a:schemeClr val="dk1"/>
                </a:solidFill>
                <a:latin typeface="Calibri"/>
                <a:ea typeface="Calibri"/>
                <a:cs typeface="Calibri"/>
                <a:sym typeface="Calibri"/>
              </a:rPr>
              <a:t>241 (100%)	276 (100%)</a:t>
            </a:r>
            <a:endParaRPr/>
          </a:p>
        </p:txBody>
      </p:sp>
      <p:cxnSp>
        <p:nvCxnSpPr>
          <p:cNvPr id="642" name="Google Shape;642;p55"/>
          <p:cNvCxnSpPr/>
          <p:nvPr/>
        </p:nvCxnSpPr>
        <p:spPr>
          <a:xfrm>
            <a:off x="8035192" y="5219143"/>
            <a:ext cx="657507" cy="0"/>
          </a:xfrm>
          <a:prstGeom prst="straightConnector1">
            <a:avLst/>
          </a:prstGeom>
          <a:noFill/>
          <a:ln cap="flat" cmpd="sng" w="28575">
            <a:solidFill>
              <a:srgbClr val="FF0000"/>
            </a:solidFill>
            <a:prstDash val="solid"/>
            <a:miter lim="800000"/>
            <a:headEnd len="sm" w="sm" type="none"/>
            <a:tailEnd len="med" w="med" type="triangle"/>
          </a:ln>
        </p:spPr>
      </p:cxnSp>
      <p:sp>
        <p:nvSpPr>
          <p:cNvPr id="643" name="Google Shape;643;p55"/>
          <p:cNvSpPr txBox="1"/>
          <p:nvPr/>
        </p:nvSpPr>
        <p:spPr>
          <a:xfrm>
            <a:off x="898611" y="1586634"/>
            <a:ext cx="774328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nl-BE" sz="1800">
                <a:solidFill>
                  <a:schemeClr val="dk1"/>
                </a:solidFill>
                <a:latin typeface="Calibri"/>
                <a:ea typeface="Calibri"/>
                <a:cs typeface="Calibri"/>
                <a:sym typeface="Calibri"/>
              </a:rPr>
              <a:t>Or at least a simulated dataset resembling CHARM preserved (CHARM_sim.csv)</a:t>
            </a:r>
            <a:endParaRPr/>
          </a:p>
        </p:txBody>
      </p:sp>
      <p:pic>
        <p:nvPicPr>
          <p:cNvPr id="644" name="Google Shape;644;p55"/>
          <p:cNvPicPr preferRelativeResize="0"/>
          <p:nvPr/>
        </p:nvPicPr>
        <p:blipFill rotWithShape="1">
          <a:blip r:embed="rId4">
            <a:alphaModFix/>
          </a:blip>
          <a:srcRect b="0" l="0" r="0" t="0"/>
          <a:stretch/>
        </p:blipFill>
        <p:spPr>
          <a:xfrm>
            <a:off x="898611" y="2276194"/>
            <a:ext cx="9553575" cy="1495425"/>
          </a:xfrm>
          <a:prstGeom prst="rect">
            <a:avLst/>
          </a:prstGeom>
          <a:noFill/>
          <a:ln>
            <a:noFill/>
          </a:ln>
        </p:spPr>
      </p:pic>
      <p:sp>
        <p:nvSpPr>
          <p:cNvPr id="645" name="Google Shape;645;p55"/>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nl-BE"/>
              <a:t>‹#›</a:t>
            </a:fld>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0" name="Shape 650"/>
        <p:cNvGrpSpPr/>
        <p:nvPr/>
      </p:nvGrpSpPr>
      <p:grpSpPr>
        <a:xfrm>
          <a:off x="0" y="0"/>
          <a:ext cx="0" cy="0"/>
          <a:chOff x="0" y="0"/>
          <a:chExt cx="0" cy="0"/>
        </a:xfrm>
      </p:grpSpPr>
      <p:pic>
        <p:nvPicPr>
          <p:cNvPr id="651" name="Google Shape;651;p56"/>
          <p:cNvPicPr preferRelativeResize="0"/>
          <p:nvPr/>
        </p:nvPicPr>
        <p:blipFill rotWithShape="1">
          <a:blip r:embed="rId3">
            <a:alphaModFix/>
          </a:blip>
          <a:srcRect b="0" l="0" r="0" t="0"/>
          <a:stretch/>
        </p:blipFill>
        <p:spPr>
          <a:xfrm>
            <a:off x="3017980" y="967892"/>
            <a:ext cx="4856020" cy="5753578"/>
          </a:xfrm>
          <a:prstGeom prst="rect">
            <a:avLst/>
          </a:prstGeom>
          <a:noFill/>
          <a:ln>
            <a:noFill/>
          </a:ln>
        </p:spPr>
      </p:pic>
      <p:sp>
        <p:nvSpPr>
          <p:cNvPr id="652" name="Google Shape;652;p56"/>
          <p:cNvSpPr txBox="1"/>
          <p:nvPr/>
        </p:nvSpPr>
        <p:spPr>
          <a:xfrm>
            <a:off x="8006080" y="2133600"/>
            <a:ext cx="2204720"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nl-BE" sz="1800">
                <a:solidFill>
                  <a:schemeClr val="dk1"/>
                </a:solidFill>
                <a:latin typeface="Calibri"/>
                <a:ea typeface="Calibri"/>
                <a:cs typeface="Calibri"/>
                <a:sym typeface="Calibri"/>
              </a:rPr>
              <a:t>HR: 0.87 [0.75;1.01]</a:t>
            </a:r>
            <a:endParaRPr/>
          </a:p>
          <a:p>
            <a:pPr indent="0" lvl="0" marL="0" marR="0" rtl="0" algn="l">
              <a:spcBef>
                <a:spcPts val="0"/>
              </a:spcBef>
              <a:spcAft>
                <a:spcPts val="0"/>
              </a:spcAft>
              <a:buNone/>
            </a:pPr>
            <a:r>
              <a:rPr lang="nl-BE" sz="1800">
                <a:solidFill>
                  <a:schemeClr val="dk1"/>
                </a:solidFill>
                <a:latin typeface="Calibri"/>
                <a:ea typeface="Calibri"/>
                <a:cs typeface="Calibri"/>
                <a:sym typeface="Calibri"/>
              </a:rPr>
              <a:t>p-value: 0.0586</a:t>
            </a:r>
            <a:endParaRPr/>
          </a:p>
        </p:txBody>
      </p:sp>
      <p:sp>
        <p:nvSpPr>
          <p:cNvPr id="653" name="Google Shape;653;p56"/>
          <p:cNvSpPr txBox="1"/>
          <p:nvPr>
            <p:ph type="title"/>
          </p:nvPr>
        </p:nvSpPr>
        <p:spPr>
          <a:xfrm>
            <a:off x="838200" y="-13017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nl-BE"/>
              <a:t>Time-to-first </a:t>
            </a:r>
            <a:r>
              <a:rPr i="1" lang="nl-BE"/>
              <a:t>vs.</a:t>
            </a:r>
            <a:r>
              <a:rPr lang="nl-BE"/>
              <a:t> time-to-worst event</a:t>
            </a:r>
            <a:endParaRPr/>
          </a:p>
        </p:txBody>
      </p:sp>
      <p:sp>
        <p:nvSpPr>
          <p:cNvPr id="654" name="Google Shape;654;p56"/>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nl-BE"/>
              <a:t>‹#›</a:t>
            </a:fld>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9" name="Shape 659"/>
        <p:cNvGrpSpPr/>
        <p:nvPr/>
      </p:nvGrpSpPr>
      <p:grpSpPr>
        <a:xfrm>
          <a:off x="0" y="0"/>
          <a:ext cx="0" cy="0"/>
          <a:chOff x="0" y="0"/>
          <a:chExt cx="0" cy="0"/>
        </a:xfrm>
      </p:grpSpPr>
      <p:pic>
        <p:nvPicPr>
          <p:cNvPr id="660" name="Google Shape;660;p57"/>
          <p:cNvPicPr preferRelativeResize="0"/>
          <p:nvPr/>
        </p:nvPicPr>
        <p:blipFill rotWithShape="1">
          <a:blip r:embed="rId3">
            <a:alphaModFix/>
          </a:blip>
          <a:srcRect b="0" l="0" r="0" t="0"/>
          <a:stretch/>
        </p:blipFill>
        <p:spPr>
          <a:xfrm>
            <a:off x="2729547" y="1355408"/>
            <a:ext cx="6526213" cy="5178286"/>
          </a:xfrm>
          <a:prstGeom prst="rect">
            <a:avLst/>
          </a:prstGeom>
          <a:noFill/>
          <a:ln>
            <a:noFill/>
          </a:ln>
        </p:spPr>
      </p:pic>
      <p:sp>
        <p:nvSpPr>
          <p:cNvPr id="661" name="Google Shape;661;p57"/>
          <p:cNvSpPr txBox="1"/>
          <p:nvPr>
            <p:ph type="title"/>
          </p:nvPr>
        </p:nvSpPr>
        <p:spPr>
          <a:xfrm>
            <a:off x="838200" y="222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nl-BE"/>
              <a:t>Time-to-first </a:t>
            </a:r>
            <a:r>
              <a:rPr i="1" lang="nl-BE"/>
              <a:t>vs.</a:t>
            </a:r>
            <a:r>
              <a:rPr lang="nl-BE"/>
              <a:t> time-to-worst event</a:t>
            </a:r>
            <a:endParaRPr/>
          </a:p>
        </p:txBody>
      </p:sp>
      <p:sp>
        <p:nvSpPr>
          <p:cNvPr id="662" name="Google Shape;662;p57"/>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nl-BE"/>
              <a:t>‹#›</a:t>
            </a:fld>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7" name="Shape 667"/>
        <p:cNvGrpSpPr/>
        <p:nvPr/>
      </p:nvGrpSpPr>
      <p:grpSpPr>
        <a:xfrm>
          <a:off x="0" y="0"/>
          <a:ext cx="0" cy="0"/>
          <a:chOff x="0" y="0"/>
          <a:chExt cx="0" cy="0"/>
        </a:xfrm>
      </p:grpSpPr>
      <p:pic>
        <p:nvPicPr>
          <p:cNvPr id="668" name="Google Shape;668;p58"/>
          <p:cNvPicPr preferRelativeResize="0"/>
          <p:nvPr/>
        </p:nvPicPr>
        <p:blipFill rotWithShape="1">
          <a:blip r:embed="rId3">
            <a:alphaModFix/>
          </a:blip>
          <a:srcRect b="0" l="0" r="0" t="0"/>
          <a:stretch/>
        </p:blipFill>
        <p:spPr>
          <a:xfrm>
            <a:off x="287336" y="1817528"/>
            <a:ext cx="11789999" cy="3222943"/>
          </a:xfrm>
          <a:prstGeom prst="rect">
            <a:avLst/>
          </a:prstGeom>
          <a:noFill/>
          <a:ln>
            <a:noFill/>
          </a:ln>
        </p:spPr>
      </p:pic>
      <p:sp>
        <p:nvSpPr>
          <p:cNvPr id="669" name="Google Shape;669;p5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nl-BE"/>
              <a:t>Time-to-first </a:t>
            </a:r>
            <a:r>
              <a:rPr i="1" lang="nl-BE"/>
              <a:t>vs.</a:t>
            </a:r>
            <a:r>
              <a:rPr lang="nl-BE"/>
              <a:t> time-to-worst event</a:t>
            </a:r>
            <a:endParaRPr/>
          </a:p>
        </p:txBody>
      </p:sp>
      <p:sp>
        <p:nvSpPr>
          <p:cNvPr id="670" name="Google Shape;670;p58"/>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nl-BE"/>
              <a:t>‹#›</a:t>
            </a:fld>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4" name="Shape 674"/>
        <p:cNvGrpSpPr/>
        <p:nvPr/>
      </p:nvGrpSpPr>
      <p:grpSpPr>
        <a:xfrm>
          <a:off x="0" y="0"/>
          <a:ext cx="0" cy="0"/>
          <a:chOff x="0" y="0"/>
          <a:chExt cx="0" cy="0"/>
        </a:xfrm>
      </p:grpSpPr>
      <p:pic>
        <p:nvPicPr>
          <p:cNvPr id="675" name="Google Shape;675;p59"/>
          <p:cNvPicPr preferRelativeResize="0"/>
          <p:nvPr/>
        </p:nvPicPr>
        <p:blipFill>
          <a:blip r:embed="rId3">
            <a:alphaModFix/>
          </a:blip>
          <a:stretch>
            <a:fillRect/>
          </a:stretch>
        </p:blipFill>
        <p:spPr>
          <a:xfrm>
            <a:off x="0" y="1885650"/>
            <a:ext cx="12191999" cy="3447704"/>
          </a:xfrm>
          <a:prstGeom prst="rect">
            <a:avLst/>
          </a:prstGeom>
          <a:noFill/>
          <a:ln>
            <a:noFill/>
          </a:ln>
        </p:spPr>
      </p:pic>
      <p:sp>
        <p:nvSpPr>
          <p:cNvPr id="676" name="Google Shape;676;p59"/>
          <p:cNvSpPr txBox="1"/>
          <p:nvPr>
            <p:ph type="title"/>
          </p:nvPr>
        </p:nvSpPr>
        <p:spPr>
          <a:xfrm>
            <a:off x="88900" y="187325"/>
            <a:ext cx="123063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nl-BE"/>
              <a:t>Time-to-first </a:t>
            </a:r>
            <a:r>
              <a:rPr i="1" lang="nl-BE"/>
              <a:t>vs.</a:t>
            </a:r>
            <a:r>
              <a:rPr lang="nl-BE"/>
              <a:t> time-to-worst event (with threshold)</a:t>
            </a:r>
            <a:endParaRPr/>
          </a:p>
        </p:txBody>
      </p:sp>
      <p:cxnSp>
        <p:nvCxnSpPr>
          <p:cNvPr id="677" name="Google Shape;677;p59"/>
          <p:cNvCxnSpPr/>
          <p:nvPr/>
        </p:nvCxnSpPr>
        <p:spPr>
          <a:xfrm>
            <a:off x="6480175" y="2047300"/>
            <a:ext cx="1344000" cy="0"/>
          </a:xfrm>
          <a:prstGeom prst="straightConnector1">
            <a:avLst/>
          </a:prstGeom>
          <a:noFill/>
          <a:ln cap="flat" cmpd="sng" w="38100">
            <a:solidFill>
              <a:srgbClr val="FF0000"/>
            </a:solidFill>
            <a:prstDash val="solid"/>
            <a:round/>
            <a:headEnd len="med" w="med" type="none"/>
            <a:tailEnd len="med" w="med" type="none"/>
          </a:ln>
        </p:spPr>
      </p:cxnSp>
      <p:cxnSp>
        <p:nvCxnSpPr>
          <p:cNvPr id="678" name="Google Shape;678;p59"/>
          <p:cNvCxnSpPr/>
          <p:nvPr/>
        </p:nvCxnSpPr>
        <p:spPr>
          <a:xfrm>
            <a:off x="7046125" y="2257150"/>
            <a:ext cx="1344000" cy="0"/>
          </a:xfrm>
          <a:prstGeom prst="straightConnector1">
            <a:avLst/>
          </a:prstGeom>
          <a:noFill/>
          <a:ln cap="flat" cmpd="sng" w="38100">
            <a:solidFill>
              <a:srgbClr val="FF0000"/>
            </a:solidFill>
            <a:prstDash val="solid"/>
            <a:round/>
            <a:headEnd len="med" w="med" type="none"/>
            <a:tailEnd len="med" w="med" type="none"/>
          </a:ln>
        </p:spPr>
      </p:cxnSp>
      <p:sp>
        <p:nvSpPr>
          <p:cNvPr id="679" name="Google Shape;679;p59"/>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nl-BE"/>
              <a:t>‹#›</a:t>
            </a:fld>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3" name="Shape 683"/>
        <p:cNvGrpSpPr/>
        <p:nvPr/>
      </p:nvGrpSpPr>
      <p:grpSpPr>
        <a:xfrm>
          <a:off x="0" y="0"/>
          <a:ext cx="0" cy="0"/>
          <a:chOff x="0" y="0"/>
          <a:chExt cx="0" cy="0"/>
        </a:xfrm>
      </p:grpSpPr>
      <p:sp>
        <p:nvSpPr>
          <p:cNvPr id="684" name="Google Shape;684;g33533fe8fa9_0_144"/>
          <p:cNvSpPr txBox="1"/>
          <p:nvPr>
            <p:ph type="title"/>
          </p:nvPr>
        </p:nvSpPr>
        <p:spPr>
          <a:xfrm>
            <a:off x="838200" y="111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nl-BE"/>
              <a:t>2. Benefit-Risk assessment revisited</a:t>
            </a:r>
            <a:endParaRPr/>
          </a:p>
        </p:txBody>
      </p:sp>
      <p:sp>
        <p:nvSpPr>
          <p:cNvPr id="685" name="Google Shape;685;g33533fe8fa9_0_144"/>
          <p:cNvSpPr txBox="1"/>
          <p:nvPr/>
        </p:nvSpPr>
        <p:spPr>
          <a:xfrm>
            <a:off x="457452" y="1294180"/>
            <a:ext cx="10731300" cy="4667700"/>
          </a:xfrm>
          <a:prstGeom prst="rect">
            <a:avLst/>
          </a:prstGeom>
          <a:noFill/>
          <a:ln>
            <a:noFill/>
          </a:ln>
        </p:spPr>
        <p:txBody>
          <a:bodyPr anchorCtr="0" anchor="t" bIns="45700" lIns="91425" spcFirstLastPara="1" rIns="91425" wrap="square" tIns="45700">
            <a:spAutoFit/>
          </a:bodyPr>
          <a:lstStyle/>
          <a:p>
            <a:pPr indent="-257175" lvl="0" marL="257175" marR="0" rtl="0" algn="l">
              <a:spcBef>
                <a:spcPts val="0"/>
              </a:spcBef>
              <a:spcAft>
                <a:spcPts val="0"/>
              </a:spcAft>
              <a:buClr>
                <a:schemeClr val="dk1"/>
              </a:buClr>
              <a:buSzPts val="2800"/>
              <a:buFont typeface="Arial"/>
              <a:buChar char="•"/>
            </a:pPr>
            <a:r>
              <a:rPr lang="nl-BE" sz="2800">
                <a:solidFill>
                  <a:schemeClr val="dk1"/>
                </a:solidFill>
                <a:latin typeface="Calibri"/>
                <a:ea typeface="Calibri"/>
                <a:cs typeface="Calibri"/>
                <a:sym typeface="Calibri"/>
              </a:rPr>
              <a:t>GPC analysis takes multiple prioritized outcomes into account:</a:t>
            </a:r>
            <a:endParaRPr/>
          </a:p>
          <a:p>
            <a:pPr indent="-342900" lvl="1" marL="800100" marR="0" rtl="0" algn="l">
              <a:spcBef>
                <a:spcPts val="375"/>
              </a:spcBef>
              <a:spcAft>
                <a:spcPts val="0"/>
              </a:spcAft>
              <a:buClr>
                <a:schemeClr val="dk1"/>
              </a:buClr>
              <a:buSzPts val="2400"/>
              <a:buFont typeface="Calibri"/>
              <a:buAutoNum type="arabicPeriod"/>
            </a:pPr>
            <a:r>
              <a:rPr lang="nl-BE" sz="2400">
                <a:solidFill>
                  <a:schemeClr val="dk1"/>
                </a:solidFill>
                <a:latin typeface="Calibri"/>
                <a:ea typeface="Calibri"/>
                <a:cs typeface="Calibri"/>
                <a:sym typeface="Calibri"/>
              </a:rPr>
              <a:t>Survival gain of at least 6 months</a:t>
            </a:r>
            <a:endParaRPr/>
          </a:p>
          <a:p>
            <a:pPr indent="-342900" lvl="1" marL="800100" marR="0" rtl="0" algn="l">
              <a:spcBef>
                <a:spcPts val="375"/>
              </a:spcBef>
              <a:spcAft>
                <a:spcPts val="0"/>
              </a:spcAft>
              <a:buClr>
                <a:schemeClr val="dk1"/>
              </a:buClr>
              <a:buSzPts val="2400"/>
              <a:buFont typeface="Calibri"/>
              <a:buAutoNum type="arabicPeriod"/>
            </a:pPr>
            <a:r>
              <a:rPr lang="nl-BE" sz="2400">
                <a:solidFill>
                  <a:schemeClr val="dk1"/>
                </a:solidFill>
                <a:latin typeface="Calibri"/>
                <a:ea typeface="Calibri"/>
                <a:cs typeface="Calibri"/>
                <a:sym typeface="Calibri"/>
              </a:rPr>
              <a:t>Worse side effect reduction by at least 2 grades</a:t>
            </a:r>
            <a:endParaRPr sz="2400">
              <a:solidFill>
                <a:schemeClr val="dk1"/>
              </a:solidFill>
              <a:latin typeface="Calibri"/>
              <a:ea typeface="Calibri"/>
              <a:cs typeface="Calibri"/>
              <a:sym typeface="Calibri"/>
            </a:endParaRPr>
          </a:p>
          <a:p>
            <a:pPr indent="-342900" lvl="1" marL="800100" marR="0" rtl="0" algn="l">
              <a:spcBef>
                <a:spcPts val="375"/>
              </a:spcBef>
              <a:spcAft>
                <a:spcPts val="0"/>
              </a:spcAft>
              <a:buClr>
                <a:schemeClr val="dk1"/>
              </a:buClr>
              <a:buSzPts val="2400"/>
              <a:buFont typeface="Calibri"/>
              <a:buAutoNum type="arabicPeriod"/>
            </a:pPr>
            <a:r>
              <a:rPr lang="nl-BE" sz="2400">
                <a:solidFill>
                  <a:schemeClr val="dk1"/>
                </a:solidFill>
                <a:latin typeface="Calibri"/>
                <a:ea typeface="Calibri"/>
                <a:cs typeface="Calibri"/>
                <a:sym typeface="Calibri"/>
              </a:rPr>
              <a:t>Survival gain of at least 1 month</a:t>
            </a:r>
            <a:endParaRPr sz="2400">
              <a:solidFill>
                <a:schemeClr val="dk1"/>
              </a:solidFill>
              <a:latin typeface="Calibri"/>
              <a:ea typeface="Calibri"/>
              <a:cs typeface="Calibri"/>
              <a:sym typeface="Calibri"/>
            </a:endParaRPr>
          </a:p>
          <a:p>
            <a:pPr indent="-342900" lvl="1" marL="800100" marR="0" rtl="0" algn="l">
              <a:spcBef>
                <a:spcPts val="375"/>
              </a:spcBef>
              <a:spcAft>
                <a:spcPts val="0"/>
              </a:spcAft>
              <a:buClr>
                <a:schemeClr val="dk1"/>
              </a:buClr>
              <a:buSzPts val="2400"/>
              <a:buFont typeface="Calibri"/>
              <a:buAutoNum type="arabicPeriod"/>
            </a:pPr>
            <a:r>
              <a:rPr lang="nl-BE" sz="2400">
                <a:solidFill>
                  <a:schemeClr val="dk1"/>
                </a:solidFill>
                <a:latin typeface="Calibri"/>
                <a:ea typeface="Calibri"/>
                <a:cs typeface="Calibri"/>
                <a:sym typeface="Calibri"/>
              </a:rPr>
              <a:t>Any reduction in worse side effect</a:t>
            </a:r>
            <a:endParaRPr sz="2400">
              <a:solidFill>
                <a:schemeClr val="dk1"/>
              </a:solidFill>
              <a:latin typeface="Calibri"/>
              <a:ea typeface="Calibri"/>
              <a:cs typeface="Calibri"/>
              <a:sym typeface="Calibri"/>
            </a:endParaRPr>
          </a:p>
          <a:p>
            <a:pPr indent="0" lvl="0" marL="0" marR="0" rtl="0" algn="l">
              <a:spcBef>
                <a:spcPts val="375"/>
              </a:spcBef>
              <a:spcAft>
                <a:spcPts val="0"/>
              </a:spcAft>
              <a:buNone/>
            </a:pPr>
            <a:r>
              <a:t/>
            </a:r>
            <a:endParaRPr sz="1000"/>
          </a:p>
          <a:p>
            <a:pPr indent="-342900" lvl="0" marL="342900" marR="0" rtl="0" algn="l">
              <a:spcBef>
                <a:spcPts val="375"/>
              </a:spcBef>
              <a:spcAft>
                <a:spcPts val="0"/>
              </a:spcAft>
              <a:buClr>
                <a:schemeClr val="dk1"/>
              </a:buClr>
              <a:buSzPts val="2800"/>
              <a:buFont typeface="Arial"/>
              <a:buChar char="•"/>
            </a:pPr>
            <a:r>
              <a:rPr lang="nl-BE" sz="2800">
                <a:solidFill>
                  <a:schemeClr val="dk1"/>
                </a:solidFill>
                <a:latin typeface="Calibri"/>
                <a:ea typeface="Calibri"/>
                <a:cs typeface="Calibri"/>
                <a:sym typeface="Calibri"/>
              </a:rPr>
              <a:t>Such an analysis is more clinical relevant </a:t>
            </a:r>
            <a:r>
              <a:rPr i="1" lang="nl-BE" sz="2800">
                <a:solidFill>
                  <a:schemeClr val="dk1"/>
                </a:solidFill>
                <a:latin typeface="Calibri"/>
                <a:ea typeface="Calibri"/>
                <a:cs typeface="Calibri"/>
                <a:sym typeface="Calibri"/>
              </a:rPr>
              <a:t>and </a:t>
            </a:r>
            <a:r>
              <a:rPr lang="nl-BE" sz="2800">
                <a:solidFill>
                  <a:schemeClr val="dk1"/>
                </a:solidFill>
                <a:latin typeface="Calibri"/>
                <a:ea typeface="Calibri"/>
                <a:cs typeface="Calibri"/>
                <a:sym typeface="Calibri"/>
              </a:rPr>
              <a:t>more powerful</a:t>
            </a:r>
            <a:endParaRPr sz="2800">
              <a:solidFill>
                <a:schemeClr val="dk1"/>
              </a:solidFill>
              <a:latin typeface="Calibri"/>
              <a:ea typeface="Calibri"/>
              <a:cs typeface="Calibri"/>
              <a:sym typeface="Calibri"/>
            </a:endParaRPr>
          </a:p>
          <a:p>
            <a:pPr indent="0" lvl="0" marL="457200" marR="0" rtl="0" algn="l">
              <a:spcBef>
                <a:spcPts val="375"/>
              </a:spcBef>
              <a:spcAft>
                <a:spcPts val="0"/>
              </a:spcAft>
              <a:buNone/>
            </a:pPr>
            <a:r>
              <a:rPr lang="nl-BE" sz="2800">
                <a:solidFill>
                  <a:schemeClr val="dk1"/>
                </a:solidFill>
                <a:latin typeface="Calibri"/>
                <a:ea typeface="Calibri"/>
                <a:cs typeface="Calibri"/>
                <a:sym typeface="Calibri"/>
              </a:rPr>
              <a:t>- </a:t>
            </a:r>
            <a:r>
              <a:rPr lang="nl-BE" sz="2400">
                <a:solidFill>
                  <a:schemeClr val="dk1"/>
                </a:solidFill>
                <a:latin typeface="Calibri"/>
                <a:ea typeface="Calibri"/>
                <a:cs typeface="Calibri"/>
                <a:sym typeface="Calibri"/>
              </a:rPr>
              <a:t>Illustration using a simulated dataset resembling the prodige trial</a:t>
            </a:r>
            <a:endParaRPr sz="2400">
              <a:solidFill>
                <a:schemeClr val="dk1"/>
              </a:solidFill>
              <a:latin typeface="Calibri"/>
              <a:ea typeface="Calibri"/>
              <a:cs typeface="Calibri"/>
              <a:sym typeface="Calibri"/>
            </a:endParaRPr>
          </a:p>
          <a:p>
            <a:pPr indent="0" lvl="0" marL="457200" marR="0" rtl="0" algn="l">
              <a:spcBef>
                <a:spcPts val="375"/>
              </a:spcBef>
              <a:spcAft>
                <a:spcPts val="0"/>
              </a:spcAft>
              <a:buNone/>
            </a:pPr>
            <a:r>
              <a:t/>
            </a:r>
            <a:endParaRPr sz="2800">
              <a:solidFill>
                <a:schemeClr val="dk1"/>
              </a:solidFill>
              <a:latin typeface="Calibri"/>
              <a:ea typeface="Calibri"/>
              <a:cs typeface="Calibri"/>
              <a:sym typeface="Calibri"/>
            </a:endParaRPr>
          </a:p>
          <a:p>
            <a:pPr indent="-190500" lvl="0" marL="342900" marR="0" rtl="0" algn="l">
              <a:spcBef>
                <a:spcPts val="375"/>
              </a:spcBef>
              <a:spcAft>
                <a:spcPts val="0"/>
              </a:spcAft>
              <a:buClr>
                <a:schemeClr val="dk1"/>
              </a:buClr>
              <a:buSzPts val="2400"/>
              <a:buFont typeface="Arial"/>
              <a:buNone/>
            </a:pPr>
            <a:r>
              <a:t/>
            </a:r>
            <a:endParaRPr sz="2400">
              <a:solidFill>
                <a:schemeClr val="dk1"/>
              </a:solidFill>
              <a:latin typeface="Calibri"/>
              <a:ea typeface="Calibri"/>
              <a:cs typeface="Calibri"/>
              <a:sym typeface="Calibri"/>
            </a:endParaRPr>
          </a:p>
          <a:p>
            <a:pPr indent="-190500" lvl="1" marL="800100" marR="0" rtl="0" algn="l">
              <a:spcBef>
                <a:spcPts val="375"/>
              </a:spcBef>
              <a:spcAft>
                <a:spcPts val="0"/>
              </a:spcAft>
              <a:buClr>
                <a:schemeClr val="dk1"/>
              </a:buClr>
              <a:buSzPts val="2400"/>
              <a:buFont typeface="Calibri"/>
              <a:buNone/>
            </a:pPr>
            <a:r>
              <a:t/>
            </a:r>
            <a:endParaRPr b="0" i="0" sz="2400" u="none" cap="none" strike="noStrike">
              <a:solidFill>
                <a:schemeClr val="dk1"/>
              </a:solidFill>
              <a:latin typeface="Calibri"/>
              <a:ea typeface="Calibri"/>
              <a:cs typeface="Calibri"/>
              <a:sym typeface="Calibri"/>
            </a:endParaRPr>
          </a:p>
        </p:txBody>
      </p:sp>
      <p:pic>
        <p:nvPicPr>
          <p:cNvPr id="686" name="Google Shape;686;g33533fe8fa9_0_144"/>
          <p:cNvPicPr preferRelativeResize="0"/>
          <p:nvPr/>
        </p:nvPicPr>
        <p:blipFill>
          <a:blip r:embed="rId3">
            <a:alphaModFix/>
          </a:blip>
          <a:stretch>
            <a:fillRect/>
          </a:stretch>
        </p:blipFill>
        <p:spPr>
          <a:xfrm>
            <a:off x="936863" y="4552913"/>
            <a:ext cx="7343775" cy="733425"/>
          </a:xfrm>
          <a:prstGeom prst="rect">
            <a:avLst/>
          </a:prstGeom>
          <a:noFill/>
          <a:ln>
            <a:noFill/>
          </a:ln>
        </p:spPr>
      </p:pic>
      <p:pic>
        <p:nvPicPr>
          <p:cNvPr id="687" name="Google Shape;687;g33533fe8fa9_0_144"/>
          <p:cNvPicPr preferRelativeResize="0"/>
          <p:nvPr/>
        </p:nvPicPr>
        <p:blipFill>
          <a:blip r:embed="rId4">
            <a:alphaModFix/>
          </a:blip>
          <a:stretch>
            <a:fillRect/>
          </a:stretch>
        </p:blipFill>
        <p:spPr>
          <a:xfrm>
            <a:off x="936863" y="5286338"/>
            <a:ext cx="7343775" cy="1628775"/>
          </a:xfrm>
          <a:prstGeom prst="rect">
            <a:avLst/>
          </a:prstGeom>
          <a:noFill/>
          <a:ln>
            <a:noFill/>
          </a:ln>
        </p:spPr>
      </p:pic>
      <p:sp>
        <p:nvSpPr>
          <p:cNvPr id="688" name="Google Shape;688;g33533fe8fa9_0_144"/>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nl-BE"/>
              <a:t>‹#›</a:t>
            </a:fld>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3" name="Shape 693"/>
        <p:cNvGrpSpPr/>
        <p:nvPr/>
      </p:nvGrpSpPr>
      <p:grpSpPr>
        <a:xfrm>
          <a:off x="0" y="0"/>
          <a:ext cx="0" cy="0"/>
          <a:chOff x="0" y="0"/>
          <a:chExt cx="0" cy="0"/>
        </a:xfrm>
      </p:grpSpPr>
      <p:sp>
        <p:nvSpPr>
          <p:cNvPr id="694" name="Google Shape;694;g3371915fedd_1_20"/>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nl-BE"/>
              <a:t>Analyses</a:t>
            </a:r>
            <a:endParaRPr/>
          </a:p>
        </p:txBody>
      </p:sp>
      <p:sp>
        <p:nvSpPr>
          <p:cNvPr id="695" name="Google Shape;695;g3371915fedd_1_20"/>
          <p:cNvSpPr txBox="1"/>
          <p:nvPr/>
        </p:nvSpPr>
        <p:spPr>
          <a:xfrm>
            <a:off x="6419025" y="2943700"/>
            <a:ext cx="2691900" cy="50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000">
              <a:solidFill>
                <a:schemeClr val="dk1"/>
              </a:solidFill>
              <a:latin typeface="Calibri"/>
              <a:ea typeface="Calibri"/>
              <a:cs typeface="Calibri"/>
              <a:sym typeface="Calibri"/>
            </a:endParaRPr>
          </a:p>
        </p:txBody>
      </p:sp>
      <p:sp>
        <p:nvSpPr>
          <p:cNvPr id="696" name="Google Shape;696;g3371915fedd_1_20"/>
          <p:cNvSpPr txBox="1"/>
          <p:nvPr/>
        </p:nvSpPr>
        <p:spPr>
          <a:xfrm>
            <a:off x="540275" y="1843075"/>
            <a:ext cx="5533800" cy="4567800"/>
          </a:xfrm>
          <a:prstGeom prst="rect">
            <a:avLst/>
          </a:prstGeom>
          <a:noFill/>
          <a:ln>
            <a:noFill/>
          </a:ln>
        </p:spPr>
        <p:txBody>
          <a:bodyPr anchorCtr="0" anchor="t" bIns="45700" lIns="91425" spcFirstLastPara="1" rIns="91425" wrap="square" tIns="45700">
            <a:spAutoFit/>
          </a:bodyPr>
          <a:lstStyle/>
          <a:p>
            <a:pPr indent="-257175" lvl="0" marL="257175" marR="0" rtl="0" algn="l">
              <a:spcBef>
                <a:spcPts val="0"/>
              </a:spcBef>
              <a:spcAft>
                <a:spcPts val="0"/>
              </a:spcAft>
              <a:buClr>
                <a:schemeClr val="dk1"/>
              </a:buClr>
              <a:buSzPts val="2800"/>
              <a:buFont typeface="Arial"/>
              <a:buChar char="•"/>
            </a:pPr>
            <a:r>
              <a:rPr lang="nl-BE" sz="2800">
                <a:solidFill>
                  <a:schemeClr val="dk1"/>
                </a:solidFill>
                <a:latin typeface="Calibri"/>
                <a:ea typeface="Calibri"/>
                <a:cs typeface="Calibri"/>
                <a:sym typeface="Calibri"/>
              </a:rPr>
              <a:t>Marginal </a:t>
            </a:r>
            <a:endParaRPr sz="2800">
              <a:solidFill>
                <a:schemeClr val="dk1"/>
              </a:solidFill>
              <a:latin typeface="Calibri"/>
              <a:ea typeface="Calibri"/>
              <a:cs typeface="Calibri"/>
              <a:sym typeface="Calibri"/>
            </a:endParaRPr>
          </a:p>
          <a:p>
            <a:pPr indent="-406400" lvl="0" marL="457200" marR="0" rtl="0" algn="l">
              <a:spcBef>
                <a:spcPts val="0"/>
              </a:spcBef>
              <a:spcAft>
                <a:spcPts val="0"/>
              </a:spcAft>
              <a:buClr>
                <a:schemeClr val="dk1"/>
              </a:buClr>
              <a:buSzPts val="2800"/>
              <a:buFont typeface="Calibri"/>
              <a:buChar char="-"/>
            </a:pPr>
            <a:r>
              <a:rPr lang="nl-BE" sz="2800">
                <a:solidFill>
                  <a:schemeClr val="dk1"/>
                </a:solidFill>
                <a:latin typeface="Calibri"/>
                <a:ea typeface="Calibri"/>
                <a:cs typeface="Calibri"/>
                <a:sym typeface="Calibri"/>
              </a:rPr>
              <a:t>Hazard ratio: </a:t>
            </a:r>
            <a:r>
              <a:rPr lang="nl-BE" sz="2800">
                <a:solidFill>
                  <a:schemeClr val="dk1"/>
                </a:solidFill>
                <a:latin typeface="Calibri"/>
                <a:ea typeface="Calibri"/>
                <a:cs typeface="Calibri"/>
                <a:sym typeface="Calibri"/>
              </a:rPr>
              <a:t>0.778 [0.658,0.920]</a:t>
            </a:r>
            <a:endParaRPr sz="2800">
              <a:solidFill>
                <a:schemeClr val="dk1"/>
              </a:solidFill>
              <a:latin typeface="Calibri"/>
              <a:ea typeface="Calibri"/>
              <a:cs typeface="Calibri"/>
              <a:sym typeface="Calibri"/>
            </a:endParaRPr>
          </a:p>
          <a:p>
            <a:pPr indent="-406400" lvl="0" marL="457200" marR="0" rtl="0" algn="l">
              <a:spcBef>
                <a:spcPts val="0"/>
              </a:spcBef>
              <a:spcAft>
                <a:spcPts val="0"/>
              </a:spcAft>
              <a:buClr>
                <a:schemeClr val="dk1"/>
              </a:buClr>
              <a:buSzPts val="2800"/>
              <a:buFont typeface="Calibri"/>
              <a:buChar char="-"/>
            </a:pPr>
            <a:r>
              <a:rPr lang="nl-BE" sz="2800">
                <a:solidFill>
                  <a:schemeClr val="dk1"/>
                </a:solidFill>
                <a:latin typeface="Calibri"/>
                <a:ea typeface="Calibri"/>
                <a:cs typeface="Calibri"/>
                <a:sym typeface="Calibri"/>
              </a:rPr>
              <a:t>Probability of toxicity ≥ 3</a:t>
            </a:r>
            <a:endParaRPr sz="2800">
              <a:solidFill>
                <a:schemeClr val="dk1"/>
              </a:solidFill>
              <a:latin typeface="Calibri"/>
              <a:ea typeface="Calibri"/>
              <a:cs typeface="Calibri"/>
              <a:sym typeface="Calibri"/>
            </a:endParaRPr>
          </a:p>
          <a:p>
            <a:pPr indent="0" lvl="0" marL="0" rtl="0" algn="l">
              <a:spcBef>
                <a:spcPts val="375"/>
              </a:spcBef>
              <a:spcAft>
                <a:spcPts val="0"/>
              </a:spcAft>
              <a:buNone/>
            </a:pPr>
            <a:r>
              <a:rPr lang="nl-BE" sz="2800">
                <a:solidFill>
                  <a:schemeClr val="accent2"/>
                </a:solidFill>
                <a:latin typeface="Calibri"/>
                <a:ea typeface="Calibri"/>
                <a:cs typeface="Calibri"/>
                <a:sym typeface="Calibri"/>
              </a:rPr>
              <a:t>      53.3%</a:t>
            </a:r>
            <a:r>
              <a:rPr lang="nl-BE" sz="2800">
                <a:solidFill>
                  <a:schemeClr val="dk1"/>
                </a:solidFill>
                <a:latin typeface="Calibri"/>
                <a:ea typeface="Calibri"/>
                <a:cs typeface="Calibri"/>
                <a:sym typeface="Calibri"/>
              </a:rPr>
              <a:t> vs  </a:t>
            </a:r>
            <a:r>
              <a:rPr lang="nl-BE" sz="2800">
                <a:solidFill>
                  <a:srgbClr val="0070C0"/>
                </a:solidFill>
                <a:latin typeface="Calibri"/>
                <a:ea typeface="Calibri"/>
                <a:cs typeface="Calibri"/>
                <a:sym typeface="Calibri"/>
              </a:rPr>
              <a:t>60.6%</a:t>
            </a:r>
            <a:r>
              <a:rPr lang="nl-BE" sz="2800">
                <a:solidFill>
                  <a:schemeClr val="dk1"/>
                </a:solidFill>
                <a:latin typeface="Calibri"/>
                <a:ea typeface="Calibri"/>
                <a:cs typeface="Calibri"/>
                <a:sym typeface="Calibri"/>
              </a:rPr>
              <a:t> (p = 0.033)</a:t>
            </a:r>
            <a:endParaRPr sz="2800">
              <a:solidFill>
                <a:schemeClr val="dk1"/>
              </a:solidFill>
              <a:latin typeface="Calibri"/>
              <a:ea typeface="Calibri"/>
              <a:cs typeface="Calibri"/>
              <a:sym typeface="Calibri"/>
            </a:endParaRPr>
          </a:p>
          <a:p>
            <a:pPr indent="0" lvl="0" marL="0" rtl="0" algn="l">
              <a:spcBef>
                <a:spcPts val="375"/>
              </a:spcBef>
              <a:spcAft>
                <a:spcPts val="0"/>
              </a:spcAft>
              <a:buNone/>
            </a:pPr>
            <a:r>
              <a:t/>
            </a:r>
            <a:endParaRPr sz="2800">
              <a:solidFill>
                <a:schemeClr val="dk1"/>
              </a:solidFill>
              <a:latin typeface="Calibri"/>
              <a:ea typeface="Calibri"/>
              <a:cs typeface="Calibri"/>
              <a:sym typeface="Calibri"/>
            </a:endParaRPr>
          </a:p>
          <a:p>
            <a:pPr indent="-257175" lvl="0" marL="257175" rtl="0" algn="l">
              <a:spcBef>
                <a:spcPts val="0"/>
              </a:spcBef>
              <a:spcAft>
                <a:spcPts val="0"/>
              </a:spcAft>
              <a:buClr>
                <a:schemeClr val="dk1"/>
              </a:buClr>
              <a:buSzPts val="2800"/>
              <a:buChar char="•"/>
            </a:pPr>
            <a:r>
              <a:rPr lang="nl-BE" sz="2800">
                <a:solidFill>
                  <a:schemeClr val="dk1"/>
                </a:solidFill>
                <a:latin typeface="Calibri"/>
                <a:ea typeface="Calibri"/>
                <a:cs typeface="Calibri"/>
                <a:sym typeface="Calibri"/>
              </a:rPr>
              <a:t>Joint analysis using GPC</a:t>
            </a:r>
            <a:endParaRPr sz="2800">
              <a:solidFill>
                <a:schemeClr val="dk1"/>
              </a:solidFill>
              <a:latin typeface="Calibri"/>
              <a:ea typeface="Calibri"/>
              <a:cs typeface="Calibri"/>
              <a:sym typeface="Calibri"/>
            </a:endParaRPr>
          </a:p>
          <a:p>
            <a:pPr indent="0" lvl="0" marL="457200" marR="0" rtl="0" algn="l">
              <a:spcBef>
                <a:spcPts val="375"/>
              </a:spcBef>
              <a:spcAft>
                <a:spcPts val="0"/>
              </a:spcAft>
              <a:buNone/>
            </a:pPr>
            <a:r>
              <a:t/>
            </a:r>
            <a:endParaRPr sz="2800">
              <a:solidFill>
                <a:schemeClr val="dk1"/>
              </a:solidFill>
              <a:latin typeface="Calibri"/>
              <a:ea typeface="Calibri"/>
              <a:cs typeface="Calibri"/>
              <a:sym typeface="Calibri"/>
            </a:endParaRPr>
          </a:p>
          <a:p>
            <a:pPr indent="0" lvl="0" marL="457200" marR="0" rtl="0" algn="l">
              <a:spcBef>
                <a:spcPts val="375"/>
              </a:spcBef>
              <a:spcAft>
                <a:spcPts val="0"/>
              </a:spcAft>
              <a:buNone/>
            </a:pPr>
            <a:r>
              <a:t/>
            </a:r>
            <a:endParaRPr sz="2800">
              <a:solidFill>
                <a:schemeClr val="dk1"/>
              </a:solidFill>
              <a:latin typeface="Calibri"/>
              <a:ea typeface="Calibri"/>
              <a:cs typeface="Calibri"/>
              <a:sym typeface="Calibri"/>
            </a:endParaRPr>
          </a:p>
          <a:p>
            <a:pPr indent="-190500" lvl="0" marL="342900" marR="0" rtl="0" algn="l">
              <a:spcBef>
                <a:spcPts val="375"/>
              </a:spcBef>
              <a:spcAft>
                <a:spcPts val="0"/>
              </a:spcAft>
              <a:buClr>
                <a:schemeClr val="dk1"/>
              </a:buClr>
              <a:buSzPts val="2400"/>
              <a:buFont typeface="Arial"/>
              <a:buNone/>
            </a:pPr>
            <a:r>
              <a:t/>
            </a:r>
            <a:endParaRPr sz="2400">
              <a:solidFill>
                <a:schemeClr val="dk1"/>
              </a:solidFill>
              <a:latin typeface="Calibri"/>
              <a:ea typeface="Calibri"/>
              <a:cs typeface="Calibri"/>
              <a:sym typeface="Calibri"/>
            </a:endParaRPr>
          </a:p>
          <a:p>
            <a:pPr indent="-190500" lvl="1" marL="800100" marR="0" rtl="0" algn="l">
              <a:spcBef>
                <a:spcPts val="375"/>
              </a:spcBef>
              <a:spcAft>
                <a:spcPts val="0"/>
              </a:spcAft>
              <a:buClr>
                <a:schemeClr val="dk1"/>
              </a:buClr>
              <a:buSzPts val="2400"/>
              <a:buFont typeface="Calibri"/>
              <a:buNone/>
            </a:pPr>
            <a:r>
              <a:t/>
            </a:r>
            <a:endParaRPr b="0" i="0" sz="2400" u="none" cap="none" strike="noStrike">
              <a:solidFill>
                <a:schemeClr val="dk1"/>
              </a:solidFill>
              <a:latin typeface="Calibri"/>
              <a:ea typeface="Calibri"/>
              <a:cs typeface="Calibri"/>
              <a:sym typeface="Calibri"/>
            </a:endParaRPr>
          </a:p>
        </p:txBody>
      </p:sp>
      <p:pic>
        <p:nvPicPr>
          <p:cNvPr id="697" name="Google Shape;697;g3371915fedd_1_20"/>
          <p:cNvPicPr preferRelativeResize="0"/>
          <p:nvPr/>
        </p:nvPicPr>
        <p:blipFill>
          <a:blip r:embed="rId3">
            <a:alphaModFix/>
          </a:blip>
          <a:stretch>
            <a:fillRect/>
          </a:stretch>
        </p:blipFill>
        <p:spPr>
          <a:xfrm>
            <a:off x="5963375" y="230075"/>
            <a:ext cx="6072998" cy="2984300"/>
          </a:xfrm>
          <a:prstGeom prst="rect">
            <a:avLst/>
          </a:prstGeom>
          <a:noFill/>
          <a:ln>
            <a:noFill/>
          </a:ln>
        </p:spPr>
      </p:pic>
      <p:sp>
        <p:nvSpPr>
          <p:cNvPr id="698" name="Google Shape;698;g3371915fedd_1_20"/>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nl-BE"/>
              <a:t>‹#›</a:t>
            </a:fld>
            <a:endParaRPr/>
          </a:p>
        </p:txBody>
      </p:sp>
      <p:pic>
        <p:nvPicPr>
          <p:cNvPr id="699" name="Google Shape;699;g3371915fedd_1_20"/>
          <p:cNvPicPr preferRelativeResize="0"/>
          <p:nvPr/>
        </p:nvPicPr>
        <p:blipFill>
          <a:blip r:embed="rId4">
            <a:alphaModFix/>
          </a:blip>
          <a:stretch>
            <a:fillRect/>
          </a:stretch>
        </p:blipFill>
        <p:spPr>
          <a:xfrm>
            <a:off x="838188" y="4848775"/>
            <a:ext cx="6372225" cy="1562100"/>
          </a:xfrm>
          <a:prstGeom prst="rect">
            <a:avLst/>
          </a:prstGeom>
          <a:noFill/>
          <a:ln>
            <a:noFill/>
          </a:ln>
        </p:spPr>
      </p:pic>
      <p:pic>
        <p:nvPicPr>
          <p:cNvPr id="700" name="Google Shape;700;g3371915fedd_1_20"/>
          <p:cNvPicPr preferRelativeResize="0"/>
          <p:nvPr/>
        </p:nvPicPr>
        <p:blipFill>
          <a:blip r:embed="rId5">
            <a:alphaModFix/>
          </a:blip>
          <a:stretch>
            <a:fillRect/>
          </a:stretch>
        </p:blipFill>
        <p:spPr>
          <a:xfrm>
            <a:off x="7210426" y="3633216"/>
            <a:ext cx="4965074" cy="2777668"/>
          </a:xfrm>
          <a:prstGeom prst="rect">
            <a:avLst/>
          </a:prstGeom>
          <a:noFill/>
          <a:ln>
            <a:noFill/>
          </a:ln>
        </p:spPr>
      </p:pic>
      <p:pic>
        <p:nvPicPr>
          <p:cNvPr id="701" name="Google Shape;701;g3371915fedd_1_20"/>
          <p:cNvPicPr preferRelativeResize="0"/>
          <p:nvPr/>
        </p:nvPicPr>
        <p:blipFill>
          <a:blip r:embed="rId6">
            <a:alphaModFix/>
          </a:blip>
          <a:stretch>
            <a:fillRect/>
          </a:stretch>
        </p:blipFill>
        <p:spPr>
          <a:xfrm>
            <a:off x="5790675" y="5575688"/>
            <a:ext cx="489600" cy="460775"/>
          </a:xfrm>
          <a:prstGeom prst="rect">
            <a:avLst/>
          </a:prstGeom>
          <a:noFill/>
          <a:ln>
            <a:noFill/>
          </a:ln>
        </p:spPr>
      </p:pic>
      <p:cxnSp>
        <p:nvCxnSpPr>
          <p:cNvPr id="702" name="Google Shape;702;g3371915fedd_1_20"/>
          <p:cNvCxnSpPr/>
          <p:nvPr/>
        </p:nvCxnSpPr>
        <p:spPr>
          <a:xfrm>
            <a:off x="4166950" y="5408550"/>
            <a:ext cx="1215900" cy="0"/>
          </a:xfrm>
          <a:prstGeom prst="straightConnector1">
            <a:avLst/>
          </a:prstGeom>
          <a:noFill/>
          <a:ln cap="flat" cmpd="sng" w="19050">
            <a:solidFill>
              <a:srgbClr val="FF0000"/>
            </a:solidFill>
            <a:prstDash val="solid"/>
            <a:round/>
            <a:headEnd len="med" w="med" type="none"/>
            <a:tailEnd len="med" w="med" type="none"/>
          </a:ln>
        </p:spPr>
      </p:cxnSp>
      <p:cxnSp>
        <p:nvCxnSpPr>
          <p:cNvPr id="703" name="Google Shape;703;g3371915fedd_1_20"/>
          <p:cNvCxnSpPr/>
          <p:nvPr/>
        </p:nvCxnSpPr>
        <p:spPr>
          <a:xfrm>
            <a:off x="4166950" y="5845250"/>
            <a:ext cx="1215900" cy="0"/>
          </a:xfrm>
          <a:prstGeom prst="straightConnector1">
            <a:avLst/>
          </a:prstGeom>
          <a:noFill/>
          <a:ln cap="flat" cmpd="sng" w="19050">
            <a:solidFill>
              <a:srgbClr val="FF0000"/>
            </a:solidFill>
            <a:prstDash val="solid"/>
            <a:round/>
            <a:headEnd len="med" w="med" type="none"/>
            <a:tailEnd len="med" w="med" type="none"/>
          </a:ln>
        </p:spPr>
      </p:cxn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7" name="Shape 707"/>
        <p:cNvGrpSpPr/>
        <p:nvPr/>
      </p:nvGrpSpPr>
      <p:grpSpPr>
        <a:xfrm>
          <a:off x="0" y="0"/>
          <a:ext cx="0" cy="0"/>
          <a:chOff x="0" y="0"/>
          <a:chExt cx="0" cy="0"/>
        </a:xfrm>
      </p:grpSpPr>
      <p:sp>
        <p:nvSpPr>
          <p:cNvPr id="708" name="Google Shape;708;g33533fe8fa9_0_149"/>
          <p:cNvSpPr txBox="1"/>
          <p:nvPr/>
        </p:nvSpPr>
        <p:spPr>
          <a:xfrm>
            <a:off x="838200" y="136525"/>
            <a:ext cx="10515600" cy="1325700"/>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chemeClr val="dk1"/>
              </a:buClr>
              <a:buSzPts val="4400"/>
              <a:buFont typeface="Calibri"/>
              <a:buNone/>
            </a:pPr>
            <a:r>
              <a:rPr lang="nl-BE" sz="4400">
                <a:solidFill>
                  <a:schemeClr val="dk1"/>
                </a:solidFill>
                <a:latin typeface="Calibri"/>
                <a:ea typeface="Calibri"/>
                <a:cs typeface="Calibri"/>
                <a:sym typeface="Calibri"/>
              </a:rPr>
              <a:t>Joint analysis using GPC </a:t>
            </a:r>
            <a:endParaRPr sz="4400"/>
          </a:p>
        </p:txBody>
      </p:sp>
      <p:sp>
        <p:nvSpPr>
          <p:cNvPr id="709" name="Google Shape;709;g33533fe8fa9_0_149"/>
          <p:cNvSpPr txBox="1"/>
          <p:nvPr/>
        </p:nvSpPr>
        <p:spPr>
          <a:xfrm>
            <a:off x="387625" y="3059700"/>
            <a:ext cx="2456100" cy="400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nl-BE" sz="2000">
                <a:solidFill>
                  <a:schemeClr val="dk1"/>
                </a:solidFill>
              </a:rPr>
              <a:t>Survival </a:t>
            </a:r>
            <a:endParaRPr/>
          </a:p>
        </p:txBody>
      </p:sp>
      <p:sp>
        <p:nvSpPr>
          <p:cNvPr id="710" name="Google Shape;710;g33533fe8fa9_0_149"/>
          <p:cNvSpPr txBox="1"/>
          <p:nvPr/>
        </p:nvSpPr>
        <p:spPr>
          <a:xfrm>
            <a:off x="3913764" y="2232954"/>
            <a:ext cx="1342200" cy="708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nl-BE" sz="2000">
                <a:solidFill>
                  <a:srgbClr val="385623"/>
                </a:solidFill>
                <a:latin typeface="Arial"/>
                <a:ea typeface="Arial"/>
                <a:cs typeface="Arial"/>
                <a:sym typeface="Arial"/>
              </a:rPr>
              <a:t>Favor</a:t>
            </a:r>
            <a:endParaRPr/>
          </a:p>
          <a:p>
            <a:pPr indent="0" lvl="0" marL="0" marR="0" rtl="0" algn="l">
              <a:spcBef>
                <a:spcPts val="0"/>
              </a:spcBef>
              <a:spcAft>
                <a:spcPts val="0"/>
              </a:spcAft>
              <a:buNone/>
            </a:pPr>
            <a:r>
              <a:rPr lang="nl-BE" sz="2000">
                <a:solidFill>
                  <a:srgbClr val="385623"/>
                </a:solidFill>
                <a:latin typeface="Arial"/>
                <a:ea typeface="Arial"/>
                <a:cs typeface="Arial"/>
                <a:sym typeface="Arial"/>
              </a:rPr>
              <a:t>Treatment</a:t>
            </a:r>
            <a:endParaRPr/>
          </a:p>
        </p:txBody>
      </p:sp>
      <p:sp>
        <p:nvSpPr>
          <p:cNvPr id="711" name="Google Shape;711;g33533fe8fa9_0_149"/>
          <p:cNvSpPr txBox="1"/>
          <p:nvPr/>
        </p:nvSpPr>
        <p:spPr>
          <a:xfrm>
            <a:off x="7086155" y="2232954"/>
            <a:ext cx="1039200" cy="708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nl-BE" sz="2000">
                <a:solidFill>
                  <a:srgbClr val="833C0B"/>
                </a:solidFill>
                <a:latin typeface="Arial"/>
                <a:ea typeface="Arial"/>
                <a:cs typeface="Arial"/>
                <a:sym typeface="Arial"/>
              </a:rPr>
              <a:t>Favor </a:t>
            </a:r>
            <a:endParaRPr/>
          </a:p>
          <a:p>
            <a:pPr indent="0" lvl="0" marL="0" marR="0" rtl="0" algn="l">
              <a:spcBef>
                <a:spcPts val="0"/>
              </a:spcBef>
              <a:spcAft>
                <a:spcPts val="0"/>
              </a:spcAft>
              <a:buNone/>
            </a:pPr>
            <a:r>
              <a:rPr lang="nl-BE" sz="2000">
                <a:solidFill>
                  <a:srgbClr val="833C0B"/>
                </a:solidFill>
                <a:latin typeface="Arial"/>
                <a:ea typeface="Arial"/>
                <a:cs typeface="Arial"/>
                <a:sym typeface="Arial"/>
              </a:rPr>
              <a:t>Control</a:t>
            </a:r>
            <a:endParaRPr/>
          </a:p>
        </p:txBody>
      </p:sp>
      <p:sp>
        <p:nvSpPr>
          <p:cNvPr id="712" name="Google Shape;712;g33533fe8fa9_0_149"/>
          <p:cNvSpPr txBox="1"/>
          <p:nvPr/>
        </p:nvSpPr>
        <p:spPr>
          <a:xfrm>
            <a:off x="5606256" y="2551713"/>
            <a:ext cx="1011900" cy="400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nl-BE" sz="2000">
                <a:solidFill>
                  <a:srgbClr val="1E4E79"/>
                </a:solidFill>
                <a:latin typeface="Arial"/>
                <a:ea typeface="Arial"/>
                <a:cs typeface="Arial"/>
                <a:sym typeface="Arial"/>
              </a:rPr>
              <a:t>Neutral</a:t>
            </a:r>
            <a:endParaRPr/>
          </a:p>
        </p:txBody>
      </p:sp>
      <p:sp>
        <p:nvSpPr>
          <p:cNvPr id="713" name="Google Shape;713;g33533fe8fa9_0_149"/>
          <p:cNvSpPr/>
          <p:nvPr/>
        </p:nvSpPr>
        <p:spPr>
          <a:xfrm>
            <a:off x="4009827" y="3046237"/>
            <a:ext cx="1008000" cy="432000"/>
          </a:xfrm>
          <a:prstGeom prst="rect">
            <a:avLst/>
          </a:prstGeom>
          <a:solidFill>
            <a:srgbClr val="00B05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nl-BE" sz="2000">
                <a:solidFill>
                  <a:schemeClr val="lt1"/>
                </a:solidFill>
                <a:latin typeface="Calibri"/>
                <a:ea typeface="Calibri"/>
                <a:cs typeface="Calibri"/>
                <a:sym typeface="Calibri"/>
              </a:rPr>
              <a:t>28.2%</a:t>
            </a:r>
            <a:endParaRPr/>
          </a:p>
        </p:txBody>
      </p:sp>
      <p:sp>
        <p:nvSpPr>
          <p:cNvPr id="714" name="Google Shape;714;g33533fe8fa9_0_149"/>
          <p:cNvSpPr/>
          <p:nvPr/>
        </p:nvSpPr>
        <p:spPr>
          <a:xfrm>
            <a:off x="7164116" y="3046234"/>
            <a:ext cx="1008000" cy="432000"/>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nl-BE" sz="2000">
                <a:solidFill>
                  <a:schemeClr val="lt1"/>
                </a:solidFill>
                <a:latin typeface="Calibri"/>
                <a:ea typeface="Calibri"/>
                <a:cs typeface="Calibri"/>
                <a:sym typeface="Calibri"/>
              </a:rPr>
              <a:t>15.6</a:t>
            </a:r>
            <a:r>
              <a:rPr lang="nl-BE" sz="2000">
                <a:solidFill>
                  <a:schemeClr val="lt1"/>
                </a:solidFill>
                <a:latin typeface="Calibri"/>
                <a:ea typeface="Calibri"/>
                <a:cs typeface="Calibri"/>
                <a:sym typeface="Calibri"/>
              </a:rPr>
              <a:t>%</a:t>
            </a:r>
            <a:endParaRPr/>
          </a:p>
        </p:txBody>
      </p:sp>
      <p:sp>
        <p:nvSpPr>
          <p:cNvPr id="715" name="Google Shape;715;g33533fe8fa9_0_149"/>
          <p:cNvSpPr/>
          <p:nvPr/>
        </p:nvSpPr>
        <p:spPr>
          <a:xfrm>
            <a:off x="5586972" y="3046234"/>
            <a:ext cx="1008000" cy="432000"/>
          </a:xfrm>
          <a:prstGeom prst="rect">
            <a:avLst/>
          </a:prstGeom>
          <a:solidFill>
            <a:srgbClr val="2E75B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nl-BE" sz="2000">
                <a:solidFill>
                  <a:schemeClr val="lt1"/>
                </a:solidFill>
                <a:latin typeface="Calibri"/>
                <a:ea typeface="Calibri"/>
                <a:cs typeface="Calibri"/>
                <a:sym typeface="Calibri"/>
              </a:rPr>
              <a:t>56.2%</a:t>
            </a:r>
            <a:endParaRPr/>
          </a:p>
        </p:txBody>
      </p:sp>
      <p:sp>
        <p:nvSpPr>
          <p:cNvPr id="716" name="Google Shape;716;g33533fe8fa9_0_149"/>
          <p:cNvSpPr/>
          <p:nvPr/>
        </p:nvSpPr>
        <p:spPr>
          <a:xfrm>
            <a:off x="4009827" y="3903487"/>
            <a:ext cx="1008000" cy="432000"/>
          </a:xfrm>
          <a:prstGeom prst="rect">
            <a:avLst/>
          </a:prstGeom>
          <a:solidFill>
            <a:srgbClr val="00B05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nl-BE" sz="2000">
                <a:solidFill>
                  <a:schemeClr val="lt1"/>
                </a:solidFill>
                <a:latin typeface="Calibri"/>
                <a:ea typeface="Calibri"/>
                <a:cs typeface="Calibri"/>
                <a:sym typeface="Calibri"/>
              </a:rPr>
              <a:t>10.3</a:t>
            </a:r>
            <a:r>
              <a:rPr lang="nl-BE" sz="2000">
                <a:solidFill>
                  <a:schemeClr val="lt1"/>
                </a:solidFill>
                <a:latin typeface="Calibri"/>
                <a:ea typeface="Calibri"/>
                <a:cs typeface="Calibri"/>
                <a:sym typeface="Calibri"/>
              </a:rPr>
              <a:t>%</a:t>
            </a:r>
            <a:endParaRPr/>
          </a:p>
        </p:txBody>
      </p:sp>
      <p:sp>
        <p:nvSpPr>
          <p:cNvPr id="717" name="Google Shape;717;g33533fe8fa9_0_149"/>
          <p:cNvSpPr/>
          <p:nvPr/>
        </p:nvSpPr>
        <p:spPr>
          <a:xfrm>
            <a:off x="7164116" y="3903484"/>
            <a:ext cx="1008000" cy="432000"/>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nl-BE" sz="2000">
                <a:solidFill>
                  <a:schemeClr val="lt1"/>
                </a:solidFill>
                <a:latin typeface="Calibri"/>
                <a:ea typeface="Calibri"/>
                <a:cs typeface="Calibri"/>
                <a:sym typeface="Calibri"/>
              </a:rPr>
              <a:t>13.0</a:t>
            </a:r>
            <a:r>
              <a:rPr lang="nl-BE" sz="2000">
                <a:solidFill>
                  <a:schemeClr val="lt1"/>
                </a:solidFill>
                <a:latin typeface="Calibri"/>
                <a:ea typeface="Calibri"/>
                <a:cs typeface="Calibri"/>
                <a:sym typeface="Calibri"/>
              </a:rPr>
              <a:t>%</a:t>
            </a:r>
            <a:endParaRPr/>
          </a:p>
        </p:txBody>
      </p:sp>
      <p:sp>
        <p:nvSpPr>
          <p:cNvPr id="718" name="Google Shape;718;g33533fe8fa9_0_149"/>
          <p:cNvSpPr/>
          <p:nvPr/>
        </p:nvSpPr>
        <p:spPr>
          <a:xfrm>
            <a:off x="5586972" y="3903484"/>
            <a:ext cx="1008000" cy="432000"/>
          </a:xfrm>
          <a:prstGeom prst="rect">
            <a:avLst/>
          </a:prstGeom>
          <a:solidFill>
            <a:srgbClr val="2E75B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nl-BE" sz="2000">
                <a:solidFill>
                  <a:schemeClr val="lt1"/>
                </a:solidFill>
                <a:latin typeface="Calibri"/>
                <a:ea typeface="Calibri"/>
                <a:cs typeface="Calibri"/>
                <a:sym typeface="Calibri"/>
              </a:rPr>
              <a:t>32.9</a:t>
            </a:r>
            <a:r>
              <a:rPr lang="nl-BE" sz="2000">
                <a:solidFill>
                  <a:schemeClr val="lt1"/>
                </a:solidFill>
                <a:latin typeface="Calibri"/>
                <a:ea typeface="Calibri"/>
                <a:cs typeface="Calibri"/>
                <a:sym typeface="Calibri"/>
              </a:rPr>
              <a:t>%</a:t>
            </a:r>
            <a:endParaRPr/>
          </a:p>
        </p:txBody>
      </p:sp>
      <p:cxnSp>
        <p:nvCxnSpPr>
          <p:cNvPr id="719" name="Google Shape;719;g33533fe8fa9_0_149"/>
          <p:cNvCxnSpPr>
            <a:stCxn id="715" idx="2"/>
            <a:endCxn id="716" idx="0"/>
          </p:cNvCxnSpPr>
          <p:nvPr/>
        </p:nvCxnSpPr>
        <p:spPr>
          <a:xfrm flipH="1">
            <a:off x="4513872" y="3478234"/>
            <a:ext cx="1577100" cy="425400"/>
          </a:xfrm>
          <a:prstGeom prst="straightConnector1">
            <a:avLst/>
          </a:prstGeom>
          <a:noFill/>
          <a:ln cap="flat" cmpd="sng" w="12700">
            <a:solidFill>
              <a:schemeClr val="dk1"/>
            </a:solidFill>
            <a:prstDash val="solid"/>
            <a:miter lim="800000"/>
            <a:headEnd len="sm" w="sm" type="none"/>
            <a:tailEnd len="sm" w="sm" type="none"/>
          </a:ln>
        </p:spPr>
      </p:cxnSp>
      <p:cxnSp>
        <p:nvCxnSpPr>
          <p:cNvPr id="720" name="Google Shape;720;g33533fe8fa9_0_149"/>
          <p:cNvCxnSpPr>
            <a:stCxn id="715" idx="2"/>
            <a:endCxn id="717" idx="0"/>
          </p:cNvCxnSpPr>
          <p:nvPr/>
        </p:nvCxnSpPr>
        <p:spPr>
          <a:xfrm>
            <a:off x="6090972" y="3478234"/>
            <a:ext cx="1577100" cy="425400"/>
          </a:xfrm>
          <a:prstGeom prst="straightConnector1">
            <a:avLst/>
          </a:prstGeom>
          <a:noFill/>
          <a:ln cap="flat" cmpd="sng" w="12700">
            <a:solidFill>
              <a:schemeClr val="dk1"/>
            </a:solidFill>
            <a:prstDash val="solid"/>
            <a:miter lim="800000"/>
            <a:headEnd len="sm" w="sm" type="none"/>
            <a:tailEnd len="sm" w="sm" type="none"/>
          </a:ln>
        </p:spPr>
      </p:cxnSp>
      <p:cxnSp>
        <p:nvCxnSpPr>
          <p:cNvPr id="721" name="Google Shape;721;g33533fe8fa9_0_149"/>
          <p:cNvCxnSpPr>
            <a:stCxn id="715" idx="2"/>
            <a:endCxn id="718" idx="0"/>
          </p:cNvCxnSpPr>
          <p:nvPr/>
        </p:nvCxnSpPr>
        <p:spPr>
          <a:xfrm>
            <a:off x="6090972" y="3478234"/>
            <a:ext cx="0" cy="425400"/>
          </a:xfrm>
          <a:prstGeom prst="straightConnector1">
            <a:avLst/>
          </a:prstGeom>
          <a:noFill/>
          <a:ln cap="flat" cmpd="sng" w="12700">
            <a:solidFill>
              <a:schemeClr val="dk1"/>
            </a:solidFill>
            <a:prstDash val="solid"/>
            <a:miter lim="800000"/>
            <a:headEnd len="sm" w="sm" type="none"/>
            <a:tailEnd len="sm" w="sm" type="none"/>
          </a:ln>
        </p:spPr>
      </p:cxnSp>
      <p:sp>
        <p:nvSpPr>
          <p:cNvPr id="722" name="Google Shape;722;g33533fe8fa9_0_149"/>
          <p:cNvSpPr txBox="1"/>
          <p:nvPr/>
        </p:nvSpPr>
        <p:spPr>
          <a:xfrm>
            <a:off x="387625" y="3891550"/>
            <a:ext cx="2331900" cy="400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nl-BE" sz="2000">
                <a:solidFill>
                  <a:schemeClr val="dk1"/>
                </a:solidFill>
              </a:rPr>
              <a:t>Toxicity </a:t>
            </a:r>
            <a:endParaRPr/>
          </a:p>
        </p:txBody>
      </p:sp>
      <p:sp>
        <p:nvSpPr>
          <p:cNvPr id="723" name="Google Shape;723;g33533fe8fa9_0_149"/>
          <p:cNvSpPr txBox="1"/>
          <p:nvPr/>
        </p:nvSpPr>
        <p:spPr>
          <a:xfrm>
            <a:off x="387633" y="2232954"/>
            <a:ext cx="1396500" cy="708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nl-BE" sz="2000">
                <a:solidFill>
                  <a:schemeClr val="dk1"/>
                </a:solidFill>
                <a:latin typeface="Arial"/>
                <a:ea typeface="Arial"/>
                <a:cs typeface="Arial"/>
                <a:sym typeface="Arial"/>
              </a:rPr>
              <a:t>Prioritized </a:t>
            </a:r>
            <a:endParaRPr/>
          </a:p>
          <a:p>
            <a:pPr indent="0" lvl="0" marL="0" marR="0" rtl="0" algn="l">
              <a:spcBef>
                <a:spcPts val="0"/>
              </a:spcBef>
              <a:spcAft>
                <a:spcPts val="0"/>
              </a:spcAft>
              <a:buNone/>
            </a:pPr>
            <a:r>
              <a:rPr lang="nl-BE" sz="2000">
                <a:solidFill>
                  <a:schemeClr val="dk1"/>
                </a:solidFill>
                <a:latin typeface="Arial"/>
                <a:ea typeface="Arial"/>
                <a:cs typeface="Arial"/>
                <a:sym typeface="Arial"/>
              </a:rPr>
              <a:t>outcomes</a:t>
            </a:r>
            <a:endParaRPr/>
          </a:p>
        </p:txBody>
      </p:sp>
      <p:sp>
        <p:nvSpPr>
          <p:cNvPr id="724" name="Google Shape;724;g33533fe8fa9_0_149"/>
          <p:cNvSpPr/>
          <p:nvPr/>
        </p:nvSpPr>
        <p:spPr>
          <a:xfrm>
            <a:off x="4019987" y="4746767"/>
            <a:ext cx="1008000" cy="432000"/>
          </a:xfrm>
          <a:prstGeom prst="rect">
            <a:avLst/>
          </a:prstGeom>
          <a:solidFill>
            <a:srgbClr val="00B05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nl-BE" sz="2000">
                <a:solidFill>
                  <a:schemeClr val="lt1"/>
                </a:solidFill>
                <a:latin typeface="Calibri"/>
                <a:ea typeface="Calibri"/>
                <a:cs typeface="Calibri"/>
                <a:sym typeface="Calibri"/>
              </a:rPr>
              <a:t>5.1</a:t>
            </a:r>
            <a:r>
              <a:rPr lang="nl-BE" sz="2000">
                <a:solidFill>
                  <a:schemeClr val="lt1"/>
                </a:solidFill>
                <a:latin typeface="Calibri"/>
                <a:ea typeface="Calibri"/>
                <a:cs typeface="Calibri"/>
                <a:sym typeface="Calibri"/>
              </a:rPr>
              <a:t>%</a:t>
            </a:r>
            <a:endParaRPr/>
          </a:p>
        </p:txBody>
      </p:sp>
      <p:sp>
        <p:nvSpPr>
          <p:cNvPr id="725" name="Google Shape;725;g33533fe8fa9_0_149"/>
          <p:cNvSpPr/>
          <p:nvPr/>
        </p:nvSpPr>
        <p:spPr>
          <a:xfrm>
            <a:off x="7174276" y="4746764"/>
            <a:ext cx="1008000" cy="432000"/>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nl-BE" sz="2000">
                <a:solidFill>
                  <a:schemeClr val="lt1"/>
                </a:solidFill>
                <a:latin typeface="Calibri"/>
                <a:ea typeface="Calibri"/>
                <a:cs typeface="Calibri"/>
                <a:sym typeface="Calibri"/>
              </a:rPr>
              <a:t>5.0</a:t>
            </a:r>
            <a:r>
              <a:rPr lang="nl-BE" sz="2000">
                <a:solidFill>
                  <a:schemeClr val="lt1"/>
                </a:solidFill>
                <a:latin typeface="Calibri"/>
                <a:ea typeface="Calibri"/>
                <a:cs typeface="Calibri"/>
                <a:sym typeface="Calibri"/>
              </a:rPr>
              <a:t>%</a:t>
            </a:r>
            <a:endParaRPr/>
          </a:p>
        </p:txBody>
      </p:sp>
      <p:sp>
        <p:nvSpPr>
          <p:cNvPr id="726" name="Google Shape;726;g33533fe8fa9_0_149"/>
          <p:cNvSpPr/>
          <p:nvPr/>
        </p:nvSpPr>
        <p:spPr>
          <a:xfrm>
            <a:off x="5597132" y="4746764"/>
            <a:ext cx="1008000" cy="432000"/>
          </a:xfrm>
          <a:prstGeom prst="rect">
            <a:avLst/>
          </a:prstGeom>
          <a:solidFill>
            <a:srgbClr val="2E75B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nl-BE" sz="2000">
                <a:solidFill>
                  <a:schemeClr val="lt1"/>
                </a:solidFill>
                <a:latin typeface="Calibri"/>
                <a:ea typeface="Calibri"/>
                <a:cs typeface="Calibri"/>
                <a:sym typeface="Calibri"/>
              </a:rPr>
              <a:t>22.8</a:t>
            </a:r>
            <a:r>
              <a:rPr lang="nl-BE" sz="2000">
                <a:solidFill>
                  <a:schemeClr val="lt1"/>
                </a:solidFill>
                <a:latin typeface="Calibri"/>
                <a:ea typeface="Calibri"/>
                <a:cs typeface="Calibri"/>
                <a:sym typeface="Calibri"/>
              </a:rPr>
              <a:t>%</a:t>
            </a:r>
            <a:endParaRPr/>
          </a:p>
        </p:txBody>
      </p:sp>
      <p:cxnSp>
        <p:nvCxnSpPr>
          <p:cNvPr id="727" name="Google Shape;727;g33533fe8fa9_0_149"/>
          <p:cNvCxnSpPr>
            <a:endCxn id="724" idx="0"/>
          </p:cNvCxnSpPr>
          <p:nvPr/>
        </p:nvCxnSpPr>
        <p:spPr>
          <a:xfrm flipH="1">
            <a:off x="4523987" y="4321367"/>
            <a:ext cx="1577100" cy="425400"/>
          </a:xfrm>
          <a:prstGeom prst="straightConnector1">
            <a:avLst/>
          </a:prstGeom>
          <a:noFill/>
          <a:ln cap="flat" cmpd="sng" w="12700">
            <a:solidFill>
              <a:schemeClr val="dk1"/>
            </a:solidFill>
            <a:prstDash val="solid"/>
            <a:miter lim="800000"/>
            <a:headEnd len="sm" w="sm" type="none"/>
            <a:tailEnd len="sm" w="sm" type="none"/>
          </a:ln>
        </p:spPr>
      </p:cxnSp>
      <p:cxnSp>
        <p:nvCxnSpPr>
          <p:cNvPr id="728" name="Google Shape;728;g33533fe8fa9_0_149"/>
          <p:cNvCxnSpPr>
            <a:endCxn id="725" idx="0"/>
          </p:cNvCxnSpPr>
          <p:nvPr/>
        </p:nvCxnSpPr>
        <p:spPr>
          <a:xfrm>
            <a:off x="6101176" y="4321364"/>
            <a:ext cx="1577100" cy="425400"/>
          </a:xfrm>
          <a:prstGeom prst="straightConnector1">
            <a:avLst/>
          </a:prstGeom>
          <a:noFill/>
          <a:ln cap="flat" cmpd="sng" w="12700">
            <a:solidFill>
              <a:schemeClr val="dk1"/>
            </a:solidFill>
            <a:prstDash val="solid"/>
            <a:miter lim="800000"/>
            <a:headEnd len="sm" w="sm" type="none"/>
            <a:tailEnd len="sm" w="sm" type="none"/>
          </a:ln>
        </p:spPr>
      </p:cxnSp>
      <p:cxnSp>
        <p:nvCxnSpPr>
          <p:cNvPr id="729" name="Google Shape;729;g33533fe8fa9_0_149"/>
          <p:cNvCxnSpPr>
            <a:endCxn id="726" idx="0"/>
          </p:cNvCxnSpPr>
          <p:nvPr/>
        </p:nvCxnSpPr>
        <p:spPr>
          <a:xfrm>
            <a:off x="6101132" y="4321364"/>
            <a:ext cx="0" cy="425400"/>
          </a:xfrm>
          <a:prstGeom prst="straightConnector1">
            <a:avLst/>
          </a:prstGeom>
          <a:noFill/>
          <a:ln cap="flat" cmpd="sng" w="12700">
            <a:solidFill>
              <a:schemeClr val="dk1"/>
            </a:solidFill>
            <a:prstDash val="solid"/>
            <a:miter lim="800000"/>
            <a:headEnd len="sm" w="sm" type="none"/>
            <a:tailEnd len="sm" w="sm" type="none"/>
          </a:ln>
        </p:spPr>
      </p:cxnSp>
      <p:sp>
        <p:nvSpPr>
          <p:cNvPr id="730" name="Google Shape;730;g33533fe8fa9_0_149"/>
          <p:cNvSpPr txBox="1"/>
          <p:nvPr/>
        </p:nvSpPr>
        <p:spPr>
          <a:xfrm>
            <a:off x="387633" y="4751844"/>
            <a:ext cx="1765200" cy="400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nl-BE" sz="2000">
                <a:solidFill>
                  <a:schemeClr val="dk1"/>
                </a:solidFill>
              </a:rPr>
              <a:t>Survival</a:t>
            </a:r>
            <a:endParaRPr/>
          </a:p>
        </p:txBody>
      </p:sp>
      <p:sp>
        <p:nvSpPr>
          <p:cNvPr id="731" name="Google Shape;731;g33533fe8fa9_0_149"/>
          <p:cNvSpPr/>
          <p:nvPr/>
        </p:nvSpPr>
        <p:spPr>
          <a:xfrm>
            <a:off x="4030147" y="5600207"/>
            <a:ext cx="1008000" cy="432000"/>
          </a:xfrm>
          <a:prstGeom prst="rect">
            <a:avLst/>
          </a:prstGeom>
          <a:solidFill>
            <a:srgbClr val="00B05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nl-BE" sz="2000">
                <a:solidFill>
                  <a:schemeClr val="lt1"/>
                </a:solidFill>
                <a:latin typeface="Calibri"/>
                <a:ea typeface="Calibri"/>
                <a:cs typeface="Calibri"/>
                <a:sym typeface="Calibri"/>
              </a:rPr>
              <a:t>5</a:t>
            </a:r>
            <a:r>
              <a:rPr lang="nl-BE" sz="2000">
                <a:solidFill>
                  <a:schemeClr val="lt1"/>
                </a:solidFill>
                <a:latin typeface="Calibri"/>
                <a:ea typeface="Calibri"/>
                <a:cs typeface="Calibri"/>
                <a:sym typeface="Calibri"/>
              </a:rPr>
              <a:t>.7%</a:t>
            </a:r>
            <a:endParaRPr/>
          </a:p>
        </p:txBody>
      </p:sp>
      <p:sp>
        <p:nvSpPr>
          <p:cNvPr id="732" name="Google Shape;732;g33533fe8fa9_0_149"/>
          <p:cNvSpPr/>
          <p:nvPr/>
        </p:nvSpPr>
        <p:spPr>
          <a:xfrm>
            <a:off x="7184436" y="5600204"/>
            <a:ext cx="1008000" cy="432000"/>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nl-BE" sz="2000">
                <a:solidFill>
                  <a:schemeClr val="lt1"/>
                </a:solidFill>
                <a:latin typeface="Calibri"/>
                <a:ea typeface="Calibri"/>
                <a:cs typeface="Calibri"/>
                <a:sym typeface="Calibri"/>
              </a:rPr>
              <a:t>4.7</a:t>
            </a:r>
            <a:r>
              <a:rPr lang="nl-BE" sz="2000">
                <a:solidFill>
                  <a:schemeClr val="lt1"/>
                </a:solidFill>
                <a:latin typeface="Calibri"/>
                <a:ea typeface="Calibri"/>
                <a:cs typeface="Calibri"/>
                <a:sym typeface="Calibri"/>
              </a:rPr>
              <a:t>%</a:t>
            </a:r>
            <a:endParaRPr/>
          </a:p>
        </p:txBody>
      </p:sp>
      <p:sp>
        <p:nvSpPr>
          <p:cNvPr id="733" name="Google Shape;733;g33533fe8fa9_0_149"/>
          <p:cNvSpPr/>
          <p:nvPr/>
        </p:nvSpPr>
        <p:spPr>
          <a:xfrm>
            <a:off x="5607292" y="5600204"/>
            <a:ext cx="1008000" cy="432000"/>
          </a:xfrm>
          <a:prstGeom prst="rect">
            <a:avLst/>
          </a:prstGeom>
          <a:solidFill>
            <a:srgbClr val="2E75B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nl-BE" sz="2000">
                <a:solidFill>
                  <a:schemeClr val="lt1"/>
                </a:solidFill>
                <a:latin typeface="Calibri"/>
                <a:ea typeface="Calibri"/>
                <a:cs typeface="Calibri"/>
                <a:sym typeface="Calibri"/>
              </a:rPr>
              <a:t>12.3</a:t>
            </a:r>
            <a:r>
              <a:rPr lang="nl-BE" sz="2000">
                <a:solidFill>
                  <a:schemeClr val="lt1"/>
                </a:solidFill>
                <a:latin typeface="Calibri"/>
                <a:ea typeface="Calibri"/>
                <a:cs typeface="Calibri"/>
                <a:sym typeface="Calibri"/>
              </a:rPr>
              <a:t>%</a:t>
            </a:r>
            <a:endParaRPr/>
          </a:p>
        </p:txBody>
      </p:sp>
      <p:cxnSp>
        <p:nvCxnSpPr>
          <p:cNvPr id="734" name="Google Shape;734;g33533fe8fa9_0_149"/>
          <p:cNvCxnSpPr>
            <a:endCxn id="731" idx="0"/>
          </p:cNvCxnSpPr>
          <p:nvPr/>
        </p:nvCxnSpPr>
        <p:spPr>
          <a:xfrm flipH="1">
            <a:off x="4534147" y="5174807"/>
            <a:ext cx="1577100" cy="425400"/>
          </a:xfrm>
          <a:prstGeom prst="straightConnector1">
            <a:avLst/>
          </a:prstGeom>
          <a:noFill/>
          <a:ln cap="flat" cmpd="sng" w="12700">
            <a:solidFill>
              <a:schemeClr val="dk1"/>
            </a:solidFill>
            <a:prstDash val="solid"/>
            <a:miter lim="800000"/>
            <a:headEnd len="sm" w="sm" type="none"/>
            <a:tailEnd len="sm" w="sm" type="none"/>
          </a:ln>
        </p:spPr>
      </p:cxnSp>
      <p:cxnSp>
        <p:nvCxnSpPr>
          <p:cNvPr id="735" name="Google Shape;735;g33533fe8fa9_0_149"/>
          <p:cNvCxnSpPr>
            <a:endCxn id="732" idx="0"/>
          </p:cNvCxnSpPr>
          <p:nvPr/>
        </p:nvCxnSpPr>
        <p:spPr>
          <a:xfrm>
            <a:off x="6111336" y="5174804"/>
            <a:ext cx="1577100" cy="425400"/>
          </a:xfrm>
          <a:prstGeom prst="straightConnector1">
            <a:avLst/>
          </a:prstGeom>
          <a:noFill/>
          <a:ln cap="flat" cmpd="sng" w="12700">
            <a:solidFill>
              <a:schemeClr val="dk1"/>
            </a:solidFill>
            <a:prstDash val="solid"/>
            <a:miter lim="800000"/>
            <a:headEnd len="sm" w="sm" type="none"/>
            <a:tailEnd len="sm" w="sm" type="none"/>
          </a:ln>
        </p:spPr>
      </p:cxnSp>
      <p:cxnSp>
        <p:nvCxnSpPr>
          <p:cNvPr id="736" name="Google Shape;736;g33533fe8fa9_0_149"/>
          <p:cNvCxnSpPr>
            <a:endCxn id="733" idx="0"/>
          </p:cNvCxnSpPr>
          <p:nvPr/>
        </p:nvCxnSpPr>
        <p:spPr>
          <a:xfrm>
            <a:off x="6111292" y="5174804"/>
            <a:ext cx="0" cy="425400"/>
          </a:xfrm>
          <a:prstGeom prst="straightConnector1">
            <a:avLst/>
          </a:prstGeom>
          <a:noFill/>
          <a:ln cap="flat" cmpd="sng" w="12700">
            <a:solidFill>
              <a:schemeClr val="dk1"/>
            </a:solidFill>
            <a:prstDash val="solid"/>
            <a:miter lim="800000"/>
            <a:headEnd len="sm" w="sm" type="none"/>
            <a:tailEnd len="sm" w="sm" type="none"/>
          </a:ln>
        </p:spPr>
      </p:cxnSp>
      <p:sp>
        <p:nvSpPr>
          <p:cNvPr id="737" name="Google Shape;737;g33533fe8fa9_0_149"/>
          <p:cNvSpPr txBox="1"/>
          <p:nvPr/>
        </p:nvSpPr>
        <p:spPr>
          <a:xfrm>
            <a:off x="387633" y="5605284"/>
            <a:ext cx="1683600" cy="400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nl-BE" sz="2000">
                <a:solidFill>
                  <a:schemeClr val="dk1"/>
                </a:solidFill>
              </a:rPr>
              <a:t>Toxicity</a:t>
            </a:r>
            <a:endParaRPr/>
          </a:p>
        </p:txBody>
      </p:sp>
      <p:sp>
        <p:nvSpPr>
          <p:cNvPr id="738" name="Google Shape;738;g33533fe8fa9_0_149"/>
          <p:cNvSpPr txBox="1"/>
          <p:nvPr/>
        </p:nvSpPr>
        <p:spPr>
          <a:xfrm>
            <a:off x="2152825" y="3059700"/>
            <a:ext cx="1511400" cy="7080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Font typeface="Arial"/>
              <a:buNone/>
            </a:pPr>
            <a:r>
              <a:rPr lang="nl-BE" sz="2000">
                <a:solidFill>
                  <a:schemeClr val="dk1"/>
                </a:solidFill>
              </a:rPr>
              <a:t>Longer by </a:t>
            </a:r>
            <a:br>
              <a:rPr lang="nl-BE" sz="2000">
                <a:solidFill>
                  <a:schemeClr val="dk1"/>
                </a:solidFill>
              </a:rPr>
            </a:br>
            <a:r>
              <a:rPr lang="nl-BE" sz="2000">
                <a:solidFill>
                  <a:schemeClr val="dk1"/>
                </a:solidFill>
              </a:rPr>
              <a:t>≥ 6 months</a:t>
            </a:r>
            <a:endParaRPr/>
          </a:p>
        </p:txBody>
      </p:sp>
      <p:sp>
        <p:nvSpPr>
          <p:cNvPr id="739" name="Google Shape;739;g33533fe8fa9_0_149"/>
          <p:cNvSpPr txBox="1"/>
          <p:nvPr/>
        </p:nvSpPr>
        <p:spPr>
          <a:xfrm>
            <a:off x="2196497" y="3824499"/>
            <a:ext cx="1329600" cy="708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nl-BE" sz="2000">
                <a:solidFill>
                  <a:schemeClr val="dk1"/>
                </a:solidFill>
              </a:rPr>
              <a:t>Lower by 2 grades </a:t>
            </a:r>
            <a:endParaRPr/>
          </a:p>
        </p:txBody>
      </p:sp>
      <p:sp>
        <p:nvSpPr>
          <p:cNvPr id="740" name="Google Shape;740;g33533fe8fa9_0_149"/>
          <p:cNvSpPr txBox="1"/>
          <p:nvPr/>
        </p:nvSpPr>
        <p:spPr>
          <a:xfrm>
            <a:off x="2344907" y="2224470"/>
            <a:ext cx="1326000" cy="708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nl-BE" sz="2000">
                <a:solidFill>
                  <a:schemeClr val="dk1"/>
                </a:solidFill>
                <a:latin typeface="Arial"/>
                <a:ea typeface="Arial"/>
                <a:cs typeface="Arial"/>
                <a:sym typeface="Arial"/>
              </a:rPr>
              <a:t>Favorable</a:t>
            </a:r>
            <a:endParaRPr sz="2000">
              <a:solidFill>
                <a:schemeClr val="dk1"/>
              </a:solidFill>
              <a:latin typeface="Arial"/>
              <a:ea typeface="Arial"/>
              <a:cs typeface="Arial"/>
              <a:sym typeface="Arial"/>
            </a:endParaRPr>
          </a:p>
          <a:p>
            <a:pPr indent="0" lvl="0" marL="0" marR="0" rtl="0" algn="l">
              <a:spcBef>
                <a:spcPts val="0"/>
              </a:spcBef>
              <a:spcAft>
                <a:spcPts val="0"/>
              </a:spcAft>
              <a:buNone/>
            </a:pPr>
            <a:r>
              <a:rPr lang="nl-BE" sz="2000">
                <a:solidFill>
                  <a:schemeClr val="dk1"/>
                </a:solidFill>
                <a:latin typeface="Arial"/>
                <a:ea typeface="Arial"/>
                <a:cs typeface="Arial"/>
                <a:sym typeface="Arial"/>
              </a:rPr>
              <a:t>pairs</a:t>
            </a:r>
            <a:endParaRPr/>
          </a:p>
        </p:txBody>
      </p:sp>
      <p:sp>
        <p:nvSpPr>
          <p:cNvPr id="741" name="Google Shape;741;g33533fe8fa9_0_149"/>
          <p:cNvSpPr txBox="1"/>
          <p:nvPr/>
        </p:nvSpPr>
        <p:spPr>
          <a:xfrm>
            <a:off x="2163797" y="4619022"/>
            <a:ext cx="1395000" cy="708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nl-BE" sz="2000">
                <a:solidFill>
                  <a:schemeClr val="dk1"/>
                </a:solidFill>
                <a:latin typeface="Arial"/>
                <a:ea typeface="Arial"/>
                <a:cs typeface="Arial"/>
                <a:sym typeface="Arial"/>
              </a:rPr>
              <a:t>Longer by </a:t>
            </a:r>
            <a:br>
              <a:rPr lang="nl-BE" sz="2000">
                <a:solidFill>
                  <a:schemeClr val="dk1"/>
                </a:solidFill>
                <a:latin typeface="Arial"/>
                <a:ea typeface="Arial"/>
                <a:cs typeface="Arial"/>
                <a:sym typeface="Arial"/>
              </a:rPr>
            </a:br>
            <a:r>
              <a:rPr lang="nl-BE" sz="2000">
                <a:solidFill>
                  <a:schemeClr val="dk1"/>
                </a:solidFill>
                <a:latin typeface="Arial"/>
                <a:ea typeface="Arial"/>
                <a:cs typeface="Arial"/>
                <a:sym typeface="Arial"/>
              </a:rPr>
              <a:t>≥ 1 </a:t>
            </a:r>
            <a:r>
              <a:rPr lang="nl-BE" sz="2000">
                <a:solidFill>
                  <a:schemeClr val="dk1"/>
                </a:solidFill>
              </a:rPr>
              <a:t>month</a:t>
            </a:r>
            <a:endParaRPr/>
          </a:p>
        </p:txBody>
      </p:sp>
      <p:sp>
        <p:nvSpPr>
          <p:cNvPr id="742" name="Google Shape;742;g33533fe8fa9_0_149"/>
          <p:cNvSpPr txBox="1"/>
          <p:nvPr/>
        </p:nvSpPr>
        <p:spPr>
          <a:xfrm>
            <a:off x="2196497" y="5600194"/>
            <a:ext cx="1199400" cy="400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nl-BE" sz="2000">
                <a:solidFill>
                  <a:schemeClr val="dk1"/>
                </a:solidFill>
              </a:rPr>
              <a:t>Lower</a:t>
            </a:r>
            <a:endParaRPr/>
          </a:p>
        </p:txBody>
      </p:sp>
      <p:sp>
        <p:nvSpPr>
          <p:cNvPr id="743" name="Google Shape;743;g33533fe8fa9_0_149"/>
          <p:cNvSpPr txBox="1"/>
          <p:nvPr/>
        </p:nvSpPr>
        <p:spPr>
          <a:xfrm>
            <a:off x="8263000" y="2561550"/>
            <a:ext cx="1683600" cy="400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nl-BE" sz="2000">
                <a:solidFill>
                  <a:schemeClr val="dk1"/>
                </a:solidFill>
                <a:latin typeface="Arial"/>
                <a:ea typeface="Arial"/>
                <a:cs typeface="Arial"/>
                <a:sym typeface="Arial"/>
              </a:rPr>
              <a:t>Contribution</a:t>
            </a:r>
            <a:endParaRPr sz="2000">
              <a:solidFill>
                <a:schemeClr val="dk1"/>
              </a:solidFill>
              <a:latin typeface="Arial"/>
              <a:ea typeface="Arial"/>
              <a:cs typeface="Arial"/>
              <a:sym typeface="Arial"/>
            </a:endParaRPr>
          </a:p>
        </p:txBody>
      </p:sp>
      <p:sp>
        <p:nvSpPr>
          <p:cNvPr id="744" name="Google Shape;744;g33533fe8fa9_0_149"/>
          <p:cNvSpPr txBox="1"/>
          <p:nvPr/>
        </p:nvSpPr>
        <p:spPr>
          <a:xfrm>
            <a:off x="8593300" y="3068675"/>
            <a:ext cx="997500" cy="400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nl-BE" sz="2000">
                <a:solidFill>
                  <a:schemeClr val="dk1"/>
                </a:solidFill>
              </a:rPr>
              <a:t>12.7</a:t>
            </a:r>
            <a:r>
              <a:rPr lang="nl-BE" sz="2000">
                <a:solidFill>
                  <a:schemeClr val="dk1"/>
                </a:solidFill>
                <a:latin typeface="Arial"/>
                <a:ea typeface="Arial"/>
                <a:cs typeface="Arial"/>
                <a:sym typeface="Arial"/>
              </a:rPr>
              <a:t>%</a:t>
            </a:r>
            <a:endParaRPr/>
          </a:p>
        </p:txBody>
      </p:sp>
      <p:sp>
        <p:nvSpPr>
          <p:cNvPr id="745" name="Google Shape;745;g33533fe8fa9_0_149"/>
          <p:cNvSpPr txBox="1"/>
          <p:nvPr/>
        </p:nvSpPr>
        <p:spPr>
          <a:xfrm>
            <a:off x="8500000" y="3912525"/>
            <a:ext cx="997500" cy="400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nl-BE" sz="2000">
                <a:solidFill>
                  <a:schemeClr val="dk1"/>
                </a:solidFill>
                <a:latin typeface="Arial"/>
                <a:ea typeface="Arial"/>
                <a:cs typeface="Arial"/>
                <a:sym typeface="Arial"/>
              </a:rPr>
              <a:t>  -</a:t>
            </a:r>
            <a:r>
              <a:rPr lang="nl-BE" sz="2000">
                <a:solidFill>
                  <a:schemeClr val="dk1"/>
                </a:solidFill>
              </a:rPr>
              <a:t>2.7</a:t>
            </a:r>
            <a:r>
              <a:rPr lang="nl-BE" sz="2000">
                <a:solidFill>
                  <a:schemeClr val="dk1"/>
                </a:solidFill>
                <a:latin typeface="Arial"/>
                <a:ea typeface="Arial"/>
                <a:cs typeface="Arial"/>
                <a:sym typeface="Arial"/>
              </a:rPr>
              <a:t>%</a:t>
            </a:r>
            <a:endParaRPr/>
          </a:p>
        </p:txBody>
      </p:sp>
      <p:sp>
        <p:nvSpPr>
          <p:cNvPr id="746" name="Google Shape;746;g33533fe8fa9_0_149"/>
          <p:cNvSpPr txBox="1"/>
          <p:nvPr/>
        </p:nvSpPr>
        <p:spPr>
          <a:xfrm>
            <a:off x="8593300" y="4756475"/>
            <a:ext cx="997500" cy="400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nl-BE" sz="2000">
                <a:solidFill>
                  <a:schemeClr val="dk1"/>
                </a:solidFill>
                <a:latin typeface="Arial"/>
                <a:ea typeface="Arial"/>
                <a:cs typeface="Arial"/>
                <a:sym typeface="Arial"/>
              </a:rPr>
              <a:t>  </a:t>
            </a:r>
            <a:r>
              <a:rPr lang="nl-BE" sz="2000">
                <a:solidFill>
                  <a:schemeClr val="dk1"/>
                </a:solidFill>
              </a:rPr>
              <a:t>0.1</a:t>
            </a:r>
            <a:r>
              <a:rPr lang="nl-BE" sz="2000">
                <a:solidFill>
                  <a:schemeClr val="dk1"/>
                </a:solidFill>
                <a:latin typeface="Arial"/>
                <a:ea typeface="Arial"/>
                <a:cs typeface="Arial"/>
                <a:sym typeface="Arial"/>
              </a:rPr>
              <a:t>%</a:t>
            </a:r>
            <a:endParaRPr/>
          </a:p>
        </p:txBody>
      </p:sp>
      <p:sp>
        <p:nvSpPr>
          <p:cNvPr id="747" name="Google Shape;747;g33533fe8fa9_0_149"/>
          <p:cNvSpPr txBox="1"/>
          <p:nvPr/>
        </p:nvSpPr>
        <p:spPr>
          <a:xfrm>
            <a:off x="8593297" y="5600200"/>
            <a:ext cx="997500" cy="400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nl-BE" sz="2000">
                <a:solidFill>
                  <a:schemeClr val="dk1"/>
                </a:solidFill>
                <a:latin typeface="Arial"/>
                <a:ea typeface="Arial"/>
                <a:cs typeface="Arial"/>
                <a:sym typeface="Arial"/>
              </a:rPr>
              <a:t>  </a:t>
            </a:r>
            <a:r>
              <a:rPr lang="nl-BE" sz="2000">
                <a:solidFill>
                  <a:schemeClr val="dk1"/>
                </a:solidFill>
              </a:rPr>
              <a:t>1.0</a:t>
            </a:r>
            <a:r>
              <a:rPr lang="nl-BE" sz="2000">
                <a:solidFill>
                  <a:schemeClr val="dk1"/>
                </a:solidFill>
                <a:latin typeface="Arial"/>
                <a:ea typeface="Arial"/>
                <a:cs typeface="Arial"/>
                <a:sym typeface="Arial"/>
              </a:rPr>
              <a:t>%</a:t>
            </a:r>
            <a:endParaRPr/>
          </a:p>
        </p:txBody>
      </p:sp>
      <p:sp>
        <p:nvSpPr>
          <p:cNvPr id="748" name="Google Shape;748;g33533fe8fa9_0_149"/>
          <p:cNvSpPr txBox="1"/>
          <p:nvPr/>
        </p:nvSpPr>
        <p:spPr>
          <a:xfrm>
            <a:off x="10375052" y="2603834"/>
            <a:ext cx="699300" cy="400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nl-BE" sz="2000">
                <a:solidFill>
                  <a:schemeClr val="dk1"/>
                </a:solidFill>
                <a:latin typeface="Arial"/>
                <a:ea typeface="Arial"/>
                <a:cs typeface="Arial"/>
                <a:sym typeface="Arial"/>
              </a:rPr>
              <a:t>NTB</a:t>
            </a:r>
            <a:endParaRPr/>
          </a:p>
        </p:txBody>
      </p:sp>
      <p:sp>
        <p:nvSpPr>
          <p:cNvPr id="749" name="Google Shape;749;g33533fe8fa9_0_149"/>
          <p:cNvSpPr txBox="1"/>
          <p:nvPr/>
        </p:nvSpPr>
        <p:spPr>
          <a:xfrm>
            <a:off x="9629625" y="3078850"/>
            <a:ext cx="2331900" cy="400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nl-BE" sz="2000">
                <a:solidFill>
                  <a:schemeClr val="dk1"/>
                </a:solidFill>
                <a:latin typeface="Arial"/>
                <a:ea typeface="Arial"/>
                <a:cs typeface="Arial"/>
                <a:sym typeface="Arial"/>
              </a:rPr>
              <a:t>1</a:t>
            </a:r>
            <a:r>
              <a:rPr lang="nl-BE" sz="2000">
                <a:solidFill>
                  <a:schemeClr val="dk1"/>
                </a:solidFill>
              </a:rPr>
              <a:t>2.7</a:t>
            </a:r>
            <a:r>
              <a:rPr lang="nl-BE" sz="2000">
                <a:solidFill>
                  <a:schemeClr val="dk1"/>
                </a:solidFill>
                <a:latin typeface="Arial"/>
                <a:ea typeface="Arial"/>
                <a:cs typeface="Arial"/>
                <a:sym typeface="Arial"/>
              </a:rPr>
              <a:t>% (</a:t>
            </a:r>
            <a:r>
              <a:rPr i="1" lang="nl-BE" sz="2000">
                <a:solidFill>
                  <a:schemeClr val="dk1"/>
                </a:solidFill>
                <a:latin typeface="Arial"/>
                <a:ea typeface="Arial"/>
                <a:cs typeface="Arial"/>
                <a:sym typeface="Arial"/>
              </a:rPr>
              <a:t>P</a:t>
            </a:r>
            <a:r>
              <a:rPr lang="nl-BE" sz="2000">
                <a:solidFill>
                  <a:schemeClr val="dk1"/>
                </a:solidFill>
                <a:latin typeface="Arial"/>
                <a:ea typeface="Arial"/>
                <a:cs typeface="Arial"/>
                <a:sym typeface="Arial"/>
              </a:rPr>
              <a:t>=0.0</a:t>
            </a:r>
            <a:r>
              <a:rPr lang="nl-BE" sz="2000">
                <a:solidFill>
                  <a:schemeClr val="dk1"/>
                </a:solidFill>
              </a:rPr>
              <a:t>00</a:t>
            </a:r>
            <a:r>
              <a:rPr lang="nl-BE" sz="2000">
                <a:solidFill>
                  <a:schemeClr val="dk1"/>
                </a:solidFill>
                <a:latin typeface="Arial"/>
                <a:ea typeface="Arial"/>
                <a:cs typeface="Arial"/>
                <a:sym typeface="Arial"/>
              </a:rPr>
              <a:t>4)</a:t>
            </a:r>
            <a:endParaRPr/>
          </a:p>
        </p:txBody>
      </p:sp>
      <p:sp>
        <p:nvSpPr>
          <p:cNvPr id="750" name="Google Shape;750;g33533fe8fa9_0_149"/>
          <p:cNvSpPr txBox="1"/>
          <p:nvPr/>
        </p:nvSpPr>
        <p:spPr>
          <a:xfrm>
            <a:off x="9629625" y="3922675"/>
            <a:ext cx="2331900" cy="400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nl-BE" sz="2000">
                <a:solidFill>
                  <a:schemeClr val="dk1"/>
                </a:solidFill>
                <a:latin typeface="Arial"/>
                <a:ea typeface="Arial"/>
                <a:cs typeface="Arial"/>
                <a:sym typeface="Arial"/>
              </a:rPr>
              <a:t>1</a:t>
            </a:r>
            <a:r>
              <a:rPr lang="nl-BE" sz="2000">
                <a:solidFill>
                  <a:schemeClr val="dk1"/>
                </a:solidFill>
              </a:rPr>
              <a:t>0.0</a:t>
            </a:r>
            <a:r>
              <a:rPr lang="nl-BE" sz="2000">
                <a:solidFill>
                  <a:schemeClr val="dk1"/>
                </a:solidFill>
                <a:latin typeface="Arial"/>
                <a:ea typeface="Arial"/>
                <a:cs typeface="Arial"/>
                <a:sym typeface="Arial"/>
              </a:rPr>
              <a:t>% (</a:t>
            </a:r>
            <a:r>
              <a:rPr i="1" lang="nl-BE" sz="2000">
                <a:solidFill>
                  <a:schemeClr val="dk1"/>
                </a:solidFill>
                <a:latin typeface="Arial"/>
                <a:ea typeface="Arial"/>
                <a:cs typeface="Arial"/>
                <a:sym typeface="Arial"/>
              </a:rPr>
              <a:t>P</a:t>
            </a:r>
            <a:r>
              <a:rPr lang="nl-BE" sz="2000">
                <a:solidFill>
                  <a:schemeClr val="dk1"/>
                </a:solidFill>
              </a:rPr>
              <a:t>=</a:t>
            </a:r>
            <a:r>
              <a:rPr lang="nl-BE" sz="2000">
                <a:solidFill>
                  <a:schemeClr val="dk1"/>
                </a:solidFill>
                <a:latin typeface="Arial"/>
                <a:ea typeface="Arial"/>
                <a:cs typeface="Arial"/>
                <a:sym typeface="Arial"/>
              </a:rPr>
              <a:t>0.0</a:t>
            </a:r>
            <a:r>
              <a:rPr lang="nl-BE" sz="2000">
                <a:solidFill>
                  <a:schemeClr val="dk1"/>
                </a:solidFill>
              </a:rPr>
              <a:t>12</a:t>
            </a:r>
            <a:r>
              <a:rPr lang="nl-BE" sz="2000">
                <a:solidFill>
                  <a:schemeClr val="dk1"/>
                </a:solidFill>
                <a:latin typeface="Arial"/>
                <a:ea typeface="Arial"/>
                <a:cs typeface="Arial"/>
                <a:sym typeface="Arial"/>
              </a:rPr>
              <a:t>)</a:t>
            </a:r>
            <a:endParaRPr/>
          </a:p>
        </p:txBody>
      </p:sp>
      <p:sp>
        <p:nvSpPr>
          <p:cNvPr id="751" name="Google Shape;751;g33533fe8fa9_0_149"/>
          <p:cNvSpPr txBox="1"/>
          <p:nvPr/>
        </p:nvSpPr>
        <p:spPr>
          <a:xfrm>
            <a:off x="9629625" y="4766625"/>
            <a:ext cx="2456100" cy="400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nl-BE" sz="2000">
                <a:solidFill>
                  <a:schemeClr val="dk1"/>
                </a:solidFill>
                <a:latin typeface="Arial"/>
                <a:ea typeface="Arial"/>
                <a:cs typeface="Arial"/>
                <a:sym typeface="Arial"/>
              </a:rPr>
              <a:t>1</a:t>
            </a:r>
            <a:r>
              <a:rPr lang="nl-BE" sz="2000">
                <a:solidFill>
                  <a:schemeClr val="dk1"/>
                </a:solidFill>
              </a:rPr>
              <a:t>0</a:t>
            </a:r>
            <a:r>
              <a:rPr lang="nl-BE" sz="2000">
                <a:solidFill>
                  <a:schemeClr val="dk1"/>
                </a:solidFill>
              </a:rPr>
              <a:t>.1</a:t>
            </a:r>
            <a:r>
              <a:rPr lang="nl-BE" sz="2000">
                <a:solidFill>
                  <a:schemeClr val="dk1"/>
                </a:solidFill>
                <a:latin typeface="Arial"/>
                <a:ea typeface="Arial"/>
                <a:cs typeface="Arial"/>
                <a:sym typeface="Arial"/>
              </a:rPr>
              <a:t>% (</a:t>
            </a:r>
            <a:r>
              <a:rPr i="1" lang="nl-BE" sz="2000">
                <a:solidFill>
                  <a:schemeClr val="dk1"/>
                </a:solidFill>
                <a:latin typeface="Arial"/>
                <a:ea typeface="Arial"/>
                <a:cs typeface="Arial"/>
                <a:sym typeface="Arial"/>
              </a:rPr>
              <a:t>P</a:t>
            </a:r>
            <a:r>
              <a:rPr lang="nl-BE" sz="2000">
                <a:solidFill>
                  <a:schemeClr val="dk1"/>
                </a:solidFill>
                <a:latin typeface="Arial"/>
                <a:ea typeface="Arial"/>
                <a:cs typeface="Arial"/>
                <a:sym typeface="Arial"/>
              </a:rPr>
              <a:t>=0.0</a:t>
            </a:r>
            <a:r>
              <a:rPr lang="nl-BE" sz="2000">
                <a:solidFill>
                  <a:schemeClr val="dk1"/>
                </a:solidFill>
              </a:rPr>
              <a:t>15</a:t>
            </a:r>
            <a:r>
              <a:rPr lang="nl-BE" sz="2000">
                <a:solidFill>
                  <a:schemeClr val="dk1"/>
                </a:solidFill>
                <a:latin typeface="Arial"/>
                <a:ea typeface="Arial"/>
                <a:cs typeface="Arial"/>
                <a:sym typeface="Arial"/>
              </a:rPr>
              <a:t>)</a:t>
            </a:r>
            <a:endParaRPr/>
          </a:p>
        </p:txBody>
      </p:sp>
      <p:sp>
        <p:nvSpPr>
          <p:cNvPr id="752" name="Google Shape;752;g33533fe8fa9_0_149"/>
          <p:cNvSpPr txBox="1"/>
          <p:nvPr/>
        </p:nvSpPr>
        <p:spPr>
          <a:xfrm>
            <a:off x="9629625" y="5610375"/>
            <a:ext cx="2331900" cy="400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nl-BE" sz="2000">
                <a:solidFill>
                  <a:schemeClr val="dk1"/>
                </a:solidFill>
                <a:latin typeface="Arial"/>
                <a:ea typeface="Arial"/>
                <a:cs typeface="Arial"/>
                <a:sym typeface="Arial"/>
              </a:rPr>
              <a:t>1</a:t>
            </a:r>
            <a:r>
              <a:rPr lang="nl-BE" sz="2000">
                <a:solidFill>
                  <a:schemeClr val="dk1"/>
                </a:solidFill>
              </a:rPr>
              <a:t>1.1</a:t>
            </a:r>
            <a:r>
              <a:rPr lang="nl-BE" sz="2000">
                <a:solidFill>
                  <a:schemeClr val="dk1"/>
                </a:solidFill>
                <a:latin typeface="Arial"/>
                <a:ea typeface="Arial"/>
                <a:cs typeface="Arial"/>
                <a:sym typeface="Arial"/>
              </a:rPr>
              <a:t>% (</a:t>
            </a:r>
            <a:r>
              <a:rPr i="1" lang="nl-BE" sz="2000">
                <a:solidFill>
                  <a:schemeClr val="dk1"/>
                </a:solidFill>
                <a:latin typeface="Arial"/>
                <a:ea typeface="Arial"/>
                <a:cs typeface="Arial"/>
                <a:sym typeface="Arial"/>
              </a:rPr>
              <a:t>P</a:t>
            </a:r>
            <a:r>
              <a:rPr lang="nl-BE" sz="2000">
                <a:solidFill>
                  <a:schemeClr val="dk1"/>
                </a:solidFill>
                <a:latin typeface="Arial"/>
                <a:ea typeface="Arial"/>
                <a:cs typeface="Arial"/>
                <a:sym typeface="Arial"/>
              </a:rPr>
              <a:t>=0.0</a:t>
            </a:r>
            <a:r>
              <a:rPr lang="nl-BE" sz="2000">
                <a:solidFill>
                  <a:schemeClr val="dk1"/>
                </a:solidFill>
              </a:rPr>
              <a:t>10)</a:t>
            </a:r>
            <a:endParaRPr/>
          </a:p>
        </p:txBody>
      </p:sp>
      <p:sp>
        <p:nvSpPr>
          <p:cNvPr id="753" name="Google Shape;753;g33533fe8fa9_0_149"/>
          <p:cNvSpPr txBox="1"/>
          <p:nvPr/>
        </p:nvSpPr>
        <p:spPr>
          <a:xfrm>
            <a:off x="396988" y="6273577"/>
            <a:ext cx="997500" cy="400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nl-BE" sz="2000">
                <a:solidFill>
                  <a:schemeClr val="dk1"/>
                </a:solidFill>
                <a:latin typeface="Arial"/>
                <a:ea typeface="Arial"/>
                <a:cs typeface="Arial"/>
                <a:sym typeface="Arial"/>
              </a:rPr>
              <a:t>Overall</a:t>
            </a:r>
            <a:endParaRPr/>
          </a:p>
        </p:txBody>
      </p:sp>
      <p:sp>
        <p:nvSpPr>
          <p:cNvPr id="754" name="Google Shape;754;g33533fe8fa9_0_149"/>
          <p:cNvSpPr/>
          <p:nvPr/>
        </p:nvSpPr>
        <p:spPr>
          <a:xfrm>
            <a:off x="3999667" y="6299320"/>
            <a:ext cx="1008000" cy="432000"/>
          </a:xfrm>
          <a:prstGeom prst="rect">
            <a:avLst/>
          </a:prstGeom>
          <a:solidFill>
            <a:srgbClr val="00B05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nl-BE" sz="2000">
                <a:solidFill>
                  <a:schemeClr val="lt1"/>
                </a:solidFill>
                <a:latin typeface="Calibri"/>
                <a:ea typeface="Calibri"/>
                <a:cs typeface="Calibri"/>
                <a:sym typeface="Calibri"/>
              </a:rPr>
              <a:t>51.0%</a:t>
            </a:r>
            <a:endParaRPr/>
          </a:p>
        </p:txBody>
      </p:sp>
      <p:sp>
        <p:nvSpPr>
          <p:cNvPr id="755" name="Google Shape;755;g33533fe8fa9_0_149"/>
          <p:cNvSpPr/>
          <p:nvPr/>
        </p:nvSpPr>
        <p:spPr>
          <a:xfrm>
            <a:off x="7153956" y="6299317"/>
            <a:ext cx="1008000" cy="432000"/>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nl-BE" sz="2000">
                <a:solidFill>
                  <a:schemeClr val="lt1"/>
                </a:solidFill>
                <a:latin typeface="Calibri"/>
                <a:ea typeface="Calibri"/>
                <a:cs typeface="Calibri"/>
                <a:sym typeface="Calibri"/>
              </a:rPr>
              <a:t>36.6%</a:t>
            </a:r>
            <a:endParaRPr/>
          </a:p>
        </p:txBody>
      </p:sp>
      <p:pic>
        <p:nvPicPr>
          <p:cNvPr id="756" name="Google Shape;756;g33533fe8fa9_0_149"/>
          <p:cNvPicPr preferRelativeResize="0"/>
          <p:nvPr/>
        </p:nvPicPr>
        <p:blipFill>
          <a:blip r:embed="rId3">
            <a:alphaModFix/>
          </a:blip>
          <a:stretch>
            <a:fillRect/>
          </a:stretch>
        </p:blipFill>
        <p:spPr>
          <a:xfrm>
            <a:off x="478575" y="1244275"/>
            <a:ext cx="7391400" cy="533400"/>
          </a:xfrm>
          <a:prstGeom prst="rect">
            <a:avLst/>
          </a:prstGeom>
          <a:noFill/>
          <a:ln>
            <a:noFill/>
          </a:ln>
        </p:spPr>
      </p:pic>
      <p:sp>
        <p:nvSpPr>
          <p:cNvPr id="757" name="Google Shape;757;g33533fe8fa9_0_149"/>
          <p:cNvSpPr txBox="1"/>
          <p:nvPr/>
        </p:nvSpPr>
        <p:spPr>
          <a:xfrm>
            <a:off x="8161950" y="1179475"/>
            <a:ext cx="3340500" cy="59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nl-BE" sz="2800">
                <a:solidFill>
                  <a:schemeClr val="dk1"/>
                </a:solidFill>
                <a:latin typeface="Calibri"/>
                <a:ea typeface="Calibri"/>
                <a:cs typeface="Calibri"/>
                <a:sym typeface="Calibri"/>
              </a:rPr>
              <a:t>(simplified output)</a:t>
            </a:r>
            <a:endParaRPr sz="2800">
              <a:solidFill>
                <a:schemeClr val="dk1"/>
              </a:solidFill>
              <a:latin typeface="Calibri"/>
              <a:ea typeface="Calibri"/>
              <a:cs typeface="Calibri"/>
              <a:sym typeface="Calibri"/>
            </a:endParaRPr>
          </a:p>
        </p:txBody>
      </p:sp>
      <p:sp>
        <p:nvSpPr>
          <p:cNvPr id="758" name="Google Shape;758;g33533fe8fa9_0_149"/>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nl-BE"/>
              <a:t>‹#›</a:t>
            </a:fld>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2" name="Shape 762"/>
        <p:cNvGrpSpPr/>
        <p:nvPr/>
      </p:nvGrpSpPr>
      <p:grpSpPr>
        <a:xfrm>
          <a:off x="0" y="0"/>
          <a:ext cx="0" cy="0"/>
          <a:chOff x="0" y="0"/>
          <a:chExt cx="0" cy="0"/>
        </a:xfrm>
      </p:grpSpPr>
      <p:sp>
        <p:nvSpPr>
          <p:cNvPr id="763" name="Google Shape;763;g33533fe8fa9_0_201"/>
          <p:cNvSpPr txBox="1"/>
          <p:nvPr>
            <p:ph type="title"/>
          </p:nvPr>
        </p:nvSpPr>
        <p:spPr>
          <a:xfrm>
            <a:off x="838200" y="123825"/>
            <a:ext cx="10515600" cy="13257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4400"/>
              <a:buFont typeface="Calibri"/>
              <a:buNone/>
            </a:pPr>
            <a:r>
              <a:rPr lang="nl-BE"/>
              <a:t>GPC analysis of multivariate outcome</a:t>
            </a:r>
            <a:endParaRPr/>
          </a:p>
        </p:txBody>
      </p:sp>
      <p:sp>
        <p:nvSpPr>
          <p:cNvPr id="764" name="Google Shape;764;g33533fe8fa9_0_201"/>
          <p:cNvSpPr txBox="1"/>
          <p:nvPr/>
        </p:nvSpPr>
        <p:spPr>
          <a:xfrm>
            <a:off x="457450" y="1459825"/>
            <a:ext cx="11211900" cy="4587000"/>
          </a:xfrm>
          <a:prstGeom prst="rect">
            <a:avLst/>
          </a:prstGeom>
          <a:noFill/>
          <a:ln>
            <a:noFill/>
          </a:ln>
        </p:spPr>
        <p:txBody>
          <a:bodyPr anchorCtr="0" anchor="t" bIns="45700" lIns="91425" spcFirstLastPara="1" rIns="91425" wrap="square" tIns="45700">
            <a:spAutoFit/>
          </a:bodyPr>
          <a:lstStyle/>
          <a:p>
            <a:pPr indent="-257175" lvl="0" marL="257175" marR="0" rtl="0" algn="l">
              <a:spcBef>
                <a:spcPts val="0"/>
              </a:spcBef>
              <a:spcAft>
                <a:spcPts val="0"/>
              </a:spcAft>
              <a:buClr>
                <a:schemeClr val="dk1"/>
              </a:buClr>
              <a:buSzPts val="2800"/>
              <a:buFont typeface="Arial"/>
              <a:buChar char="•"/>
            </a:pPr>
            <a:r>
              <a:rPr lang="nl-BE" sz="2800">
                <a:solidFill>
                  <a:schemeClr val="dk1"/>
                </a:solidFill>
                <a:latin typeface="Calibri"/>
                <a:ea typeface="Calibri"/>
                <a:cs typeface="Calibri"/>
                <a:sym typeface="Calibri"/>
              </a:rPr>
              <a:t>11.1% = (28</a:t>
            </a:r>
            <a:r>
              <a:rPr lang="nl-BE" sz="2800">
                <a:solidFill>
                  <a:schemeClr val="dk1"/>
                </a:solidFill>
                <a:latin typeface="Calibri"/>
                <a:ea typeface="Calibri"/>
                <a:cs typeface="Calibri"/>
                <a:sym typeface="Calibri"/>
              </a:rPr>
              <a:t>.2% - 15.6%) + (</a:t>
            </a:r>
            <a:r>
              <a:rPr lang="nl-BE" sz="2800">
                <a:solidFill>
                  <a:schemeClr val="dk1"/>
                </a:solidFill>
                <a:latin typeface="Calibri"/>
                <a:ea typeface="Calibri"/>
                <a:cs typeface="Calibri"/>
                <a:sym typeface="Calibri"/>
              </a:rPr>
              <a:t>10.3% - 13.0%</a:t>
            </a:r>
            <a:r>
              <a:rPr lang="nl-BE" sz="2800">
                <a:solidFill>
                  <a:schemeClr val="dk1"/>
                </a:solidFill>
                <a:latin typeface="Calibri"/>
                <a:ea typeface="Calibri"/>
                <a:cs typeface="Calibri"/>
                <a:sym typeface="Calibri"/>
              </a:rPr>
              <a:t>) + (5</a:t>
            </a:r>
            <a:r>
              <a:rPr lang="nl-BE" sz="2800">
                <a:solidFill>
                  <a:schemeClr val="dk1"/>
                </a:solidFill>
                <a:latin typeface="Calibri"/>
                <a:ea typeface="Calibri"/>
                <a:cs typeface="Calibri"/>
                <a:sym typeface="Calibri"/>
              </a:rPr>
              <a:t>.1% - 5.0%</a:t>
            </a:r>
            <a:r>
              <a:rPr lang="nl-BE" sz="2800">
                <a:solidFill>
                  <a:schemeClr val="dk1"/>
                </a:solidFill>
                <a:latin typeface="Calibri"/>
                <a:ea typeface="Calibri"/>
                <a:cs typeface="Calibri"/>
                <a:sym typeface="Calibri"/>
              </a:rPr>
              <a:t>) + (</a:t>
            </a:r>
            <a:r>
              <a:rPr lang="nl-BE" sz="2800">
                <a:solidFill>
                  <a:schemeClr val="dk1"/>
                </a:solidFill>
                <a:latin typeface="Calibri"/>
                <a:ea typeface="Calibri"/>
                <a:cs typeface="Calibri"/>
                <a:sym typeface="Calibri"/>
              </a:rPr>
              <a:t>5.7% - 4.7%</a:t>
            </a:r>
            <a:r>
              <a:rPr lang="nl-BE" sz="2800">
                <a:solidFill>
                  <a:schemeClr val="dk1"/>
                </a:solidFill>
                <a:latin typeface="Calibri"/>
                <a:ea typeface="Calibri"/>
                <a:cs typeface="Calibri"/>
                <a:sym typeface="Calibri"/>
              </a:rPr>
              <a:t>) </a:t>
            </a:r>
            <a:endParaRPr sz="2800">
              <a:solidFill>
                <a:schemeClr val="dk1"/>
              </a:solidFill>
              <a:latin typeface="Calibri"/>
              <a:ea typeface="Calibri"/>
              <a:cs typeface="Calibri"/>
              <a:sym typeface="Calibri"/>
            </a:endParaRPr>
          </a:p>
          <a:p>
            <a:pPr indent="0" lvl="0" marL="457200" marR="0" rtl="0" algn="l">
              <a:spcBef>
                <a:spcPts val="0"/>
              </a:spcBef>
              <a:spcAft>
                <a:spcPts val="0"/>
              </a:spcAft>
              <a:buNone/>
            </a:pPr>
            <a:r>
              <a:rPr lang="nl-BE" sz="2400">
                <a:solidFill>
                  <a:schemeClr val="dk1"/>
                </a:solidFill>
                <a:latin typeface="Calibri"/>
                <a:ea typeface="Calibri"/>
                <a:cs typeface="Calibri"/>
                <a:sym typeface="Calibri"/>
              </a:rPr>
              <a:t> </a:t>
            </a:r>
            <a:r>
              <a:rPr lang="nl-BE" sz="2800">
                <a:solidFill>
                  <a:schemeClr val="dk1"/>
                </a:solidFill>
                <a:latin typeface="Calibri"/>
                <a:ea typeface="Calibri"/>
                <a:cs typeface="Calibri"/>
                <a:sym typeface="Calibri"/>
              </a:rPr>
              <a:t>NTB = NTB</a:t>
            </a:r>
            <a:r>
              <a:rPr baseline="-25000" lang="nl-BE" sz="2800">
                <a:solidFill>
                  <a:schemeClr val="dk1"/>
                </a:solidFill>
                <a:latin typeface="Calibri"/>
                <a:ea typeface="Calibri"/>
                <a:cs typeface="Calibri"/>
                <a:sym typeface="Calibri"/>
              </a:rPr>
              <a:t>1</a:t>
            </a:r>
            <a:r>
              <a:rPr lang="nl-BE" sz="2800">
                <a:solidFill>
                  <a:schemeClr val="dk1"/>
                </a:solidFill>
                <a:latin typeface="Calibri"/>
                <a:ea typeface="Calibri"/>
                <a:cs typeface="Calibri"/>
                <a:sym typeface="Calibri"/>
              </a:rPr>
              <a:t> + NTB</a:t>
            </a:r>
            <a:r>
              <a:rPr baseline="-25000" lang="nl-BE" sz="2800">
                <a:solidFill>
                  <a:schemeClr val="dk1"/>
                </a:solidFill>
                <a:latin typeface="Calibri"/>
                <a:ea typeface="Calibri"/>
                <a:cs typeface="Calibri"/>
                <a:sym typeface="Calibri"/>
              </a:rPr>
              <a:t>2</a:t>
            </a:r>
            <a:r>
              <a:rPr lang="nl-BE" sz="2800">
                <a:solidFill>
                  <a:schemeClr val="dk1"/>
                </a:solidFill>
                <a:latin typeface="Calibri"/>
                <a:ea typeface="Calibri"/>
                <a:cs typeface="Calibri"/>
                <a:sym typeface="Calibri"/>
              </a:rPr>
              <a:t> + NTB</a:t>
            </a:r>
            <a:r>
              <a:rPr baseline="-25000" lang="nl-BE" sz="2800">
                <a:solidFill>
                  <a:schemeClr val="dk1"/>
                </a:solidFill>
                <a:latin typeface="Calibri"/>
                <a:ea typeface="Calibri"/>
                <a:cs typeface="Calibri"/>
                <a:sym typeface="Calibri"/>
              </a:rPr>
              <a:t>3</a:t>
            </a:r>
            <a:r>
              <a:rPr lang="nl-BE" sz="2800">
                <a:solidFill>
                  <a:schemeClr val="dk1"/>
                </a:solidFill>
                <a:latin typeface="Calibri"/>
                <a:ea typeface="Calibri"/>
                <a:cs typeface="Calibri"/>
                <a:sym typeface="Calibri"/>
              </a:rPr>
              <a:t> + NTB</a:t>
            </a:r>
            <a:r>
              <a:rPr baseline="-25000" lang="nl-BE" sz="2800">
                <a:solidFill>
                  <a:schemeClr val="dk1"/>
                </a:solidFill>
                <a:latin typeface="Calibri"/>
                <a:ea typeface="Calibri"/>
                <a:cs typeface="Calibri"/>
                <a:sym typeface="Calibri"/>
              </a:rPr>
              <a:t>4 </a:t>
            </a:r>
            <a:r>
              <a:rPr lang="nl-BE" sz="2800">
                <a:solidFill>
                  <a:schemeClr val="dk1"/>
                </a:solidFill>
                <a:latin typeface="Calibri"/>
                <a:ea typeface="Calibri"/>
                <a:cs typeface="Calibri"/>
                <a:sym typeface="Calibri"/>
              </a:rPr>
              <a:t> </a:t>
            </a:r>
            <a:endParaRPr sz="2400">
              <a:solidFill>
                <a:schemeClr val="dk1"/>
              </a:solidFill>
              <a:latin typeface="Calibri"/>
              <a:ea typeface="Calibri"/>
              <a:cs typeface="Calibri"/>
              <a:sym typeface="Calibri"/>
            </a:endParaRPr>
          </a:p>
          <a:p>
            <a:pPr indent="-406400" lvl="0" marL="914400" marR="0" rtl="0" algn="l">
              <a:spcBef>
                <a:spcPts val="1200"/>
              </a:spcBef>
              <a:spcAft>
                <a:spcPts val="0"/>
              </a:spcAft>
              <a:buClr>
                <a:schemeClr val="dk1"/>
              </a:buClr>
              <a:buSzPts val="2800"/>
              <a:buFont typeface="Calibri"/>
              <a:buChar char="-"/>
            </a:pPr>
            <a:r>
              <a:rPr lang="nl-BE" sz="2800">
                <a:solidFill>
                  <a:schemeClr val="dk1"/>
                </a:solidFill>
                <a:latin typeface="Calibri"/>
                <a:ea typeface="Calibri"/>
                <a:cs typeface="Calibri"/>
                <a:sym typeface="Calibri"/>
              </a:rPr>
              <a:t>additive c</a:t>
            </a:r>
            <a:r>
              <a:rPr b="0" i="0" lang="nl-BE" sz="2800" u="none" cap="none" strike="noStrike">
                <a:solidFill>
                  <a:schemeClr val="dk1"/>
                </a:solidFill>
                <a:latin typeface="Calibri"/>
                <a:ea typeface="Calibri"/>
                <a:cs typeface="Calibri"/>
                <a:sym typeface="Calibri"/>
              </a:rPr>
              <a:t>ontributions of outcomes: facilitates interpretation</a:t>
            </a:r>
            <a:endParaRPr b="0" i="0" sz="2800" u="none" cap="none" strike="noStrike">
              <a:solidFill>
                <a:schemeClr val="dk1"/>
              </a:solidFill>
              <a:latin typeface="Calibri"/>
              <a:ea typeface="Calibri"/>
              <a:cs typeface="Calibri"/>
              <a:sym typeface="Calibri"/>
            </a:endParaRPr>
          </a:p>
          <a:p>
            <a:pPr indent="-406400" lvl="0" marL="914400" marR="0" rtl="0" algn="l">
              <a:spcBef>
                <a:spcPts val="0"/>
              </a:spcBef>
              <a:spcAft>
                <a:spcPts val="0"/>
              </a:spcAft>
              <a:buClr>
                <a:schemeClr val="dk1"/>
              </a:buClr>
              <a:buSzPts val="2800"/>
              <a:buFont typeface="Calibri"/>
              <a:buChar char="-"/>
            </a:pPr>
            <a:r>
              <a:rPr lang="nl-BE" sz="2800">
                <a:solidFill>
                  <a:schemeClr val="dk1"/>
                </a:solidFill>
                <a:latin typeface="Calibri"/>
                <a:ea typeface="Calibri"/>
                <a:cs typeface="Calibri"/>
                <a:sym typeface="Calibri"/>
              </a:rPr>
              <a:t> </a:t>
            </a:r>
            <a:r>
              <a:rPr lang="nl-BE" sz="2800">
                <a:solidFill>
                  <a:schemeClr val="dk1"/>
                </a:solidFill>
                <a:latin typeface="Calibri"/>
                <a:ea typeface="Calibri"/>
                <a:cs typeface="Calibri"/>
                <a:sym typeface="Calibri"/>
              </a:rPr>
              <a:t>NTB</a:t>
            </a:r>
            <a:r>
              <a:rPr baseline="-25000" lang="nl-BE" sz="2800">
                <a:solidFill>
                  <a:schemeClr val="dk1"/>
                </a:solidFill>
                <a:latin typeface="Calibri"/>
                <a:ea typeface="Calibri"/>
                <a:cs typeface="Calibri"/>
                <a:sym typeface="Calibri"/>
              </a:rPr>
              <a:t>2</a:t>
            </a:r>
            <a:r>
              <a:rPr lang="nl-BE" sz="2800">
                <a:solidFill>
                  <a:schemeClr val="dk1"/>
                </a:solidFill>
                <a:latin typeface="Calibri"/>
                <a:ea typeface="Calibri"/>
                <a:cs typeface="Calibri"/>
                <a:sym typeface="Calibri"/>
              </a:rPr>
              <a:t> , NTB</a:t>
            </a:r>
            <a:r>
              <a:rPr baseline="-25000" lang="nl-BE" sz="2800">
                <a:solidFill>
                  <a:schemeClr val="dk1"/>
                </a:solidFill>
                <a:latin typeface="Calibri"/>
                <a:ea typeface="Calibri"/>
                <a:cs typeface="Calibri"/>
                <a:sym typeface="Calibri"/>
              </a:rPr>
              <a:t>3</a:t>
            </a:r>
            <a:r>
              <a:rPr lang="nl-BE" sz="2800">
                <a:solidFill>
                  <a:schemeClr val="dk1"/>
                </a:solidFill>
                <a:latin typeface="Calibri"/>
                <a:ea typeface="Calibri"/>
                <a:cs typeface="Calibri"/>
                <a:sym typeface="Calibri"/>
              </a:rPr>
              <a:t> , NTB</a:t>
            </a:r>
            <a:r>
              <a:rPr baseline="-25000" lang="nl-BE" sz="2800">
                <a:solidFill>
                  <a:schemeClr val="dk1"/>
                </a:solidFill>
                <a:latin typeface="Calibri"/>
                <a:ea typeface="Calibri"/>
                <a:cs typeface="Calibri"/>
                <a:sym typeface="Calibri"/>
              </a:rPr>
              <a:t>4  </a:t>
            </a:r>
            <a:r>
              <a:rPr lang="nl-BE" sz="2800">
                <a:solidFill>
                  <a:schemeClr val="dk1"/>
                </a:solidFill>
                <a:latin typeface="Calibri"/>
                <a:ea typeface="Calibri"/>
                <a:cs typeface="Calibri"/>
                <a:sym typeface="Calibri"/>
              </a:rPr>
              <a:t>do not reflect marginal effects</a:t>
            </a:r>
            <a:endParaRPr sz="2800">
              <a:solidFill>
                <a:schemeClr val="dk1"/>
              </a:solidFill>
              <a:latin typeface="Calibri"/>
              <a:ea typeface="Calibri"/>
              <a:cs typeface="Calibri"/>
              <a:sym typeface="Calibri"/>
            </a:endParaRPr>
          </a:p>
          <a:p>
            <a:pPr indent="0" lvl="0" marL="0" marR="0" rtl="0" algn="l">
              <a:spcBef>
                <a:spcPts val="1200"/>
              </a:spcBef>
              <a:spcAft>
                <a:spcPts val="0"/>
              </a:spcAft>
              <a:buNone/>
            </a:pPr>
            <a:r>
              <a:rPr lang="nl-BE" sz="2800">
                <a:solidFill>
                  <a:schemeClr val="dk1"/>
                </a:solidFill>
                <a:latin typeface="Calibri"/>
                <a:ea typeface="Calibri"/>
                <a:cs typeface="Calibri"/>
                <a:sym typeface="Calibri"/>
              </a:rPr>
              <a:t>            they depends on previous outcomes (probability of neutral pair)</a:t>
            </a:r>
            <a:endParaRPr sz="2800">
              <a:solidFill>
                <a:schemeClr val="dk1"/>
              </a:solidFill>
              <a:latin typeface="Calibri"/>
              <a:ea typeface="Calibri"/>
              <a:cs typeface="Calibri"/>
              <a:sym typeface="Calibri"/>
            </a:endParaRPr>
          </a:p>
          <a:p>
            <a:pPr indent="0" lvl="0" marL="0" marR="0" rtl="0" algn="l">
              <a:spcBef>
                <a:spcPts val="1200"/>
              </a:spcBef>
              <a:spcAft>
                <a:spcPts val="0"/>
              </a:spcAft>
              <a:buNone/>
            </a:pPr>
            <a:r>
              <a:t/>
            </a:r>
            <a:endParaRPr sz="2800">
              <a:solidFill>
                <a:schemeClr val="dk1"/>
              </a:solidFill>
              <a:latin typeface="Calibri"/>
              <a:ea typeface="Calibri"/>
              <a:cs typeface="Calibri"/>
              <a:sym typeface="Calibri"/>
            </a:endParaRPr>
          </a:p>
          <a:p>
            <a:pPr indent="-257175" lvl="0" marL="257175" marR="0" rtl="0" algn="l">
              <a:spcBef>
                <a:spcPts val="1200"/>
              </a:spcBef>
              <a:spcAft>
                <a:spcPts val="0"/>
              </a:spcAft>
              <a:buClr>
                <a:schemeClr val="dk1"/>
              </a:buClr>
              <a:buSzPts val="2800"/>
              <a:buFont typeface="Arial"/>
              <a:buChar char="•"/>
            </a:pPr>
            <a:r>
              <a:rPr lang="nl-BE" sz="2800">
                <a:solidFill>
                  <a:schemeClr val="dk1"/>
                </a:solidFill>
                <a:latin typeface="Calibri"/>
                <a:ea typeface="Calibri"/>
                <a:cs typeface="Calibri"/>
                <a:sym typeface="Calibri"/>
              </a:rPr>
              <a:t>Win Ratio = 49.4% / 38.3% = 1.29 </a:t>
            </a:r>
            <a:endParaRPr/>
          </a:p>
          <a:p>
            <a:pPr indent="-406400" lvl="0" marL="914400" marR="0" rtl="0" algn="l">
              <a:spcBef>
                <a:spcPts val="0"/>
              </a:spcBef>
              <a:spcAft>
                <a:spcPts val="0"/>
              </a:spcAft>
              <a:buClr>
                <a:schemeClr val="dk1"/>
              </a:buClr>
              <a:buSzPts val="2800"/>
              <a:buFont typeface="Calibri"/>
              <a:buChar char="-"/>
            </a:pPr>
            <a:r>
              <a:rPr lang="nl-BE" sz="2800">
                <a:solidFill>
                  <a:schemeClr val="dk1"/>
                </a:solidFill>
                <a:latin typeface="Calibri"/>
                <a:ea typeface="Calibri"/>
                <a:cs typeface="Calibri"/>
                <a:sym typeface="Calibri"/>
              </a:rPr>
              <a:t>no additive or multiplicative decomposition</a:t>
            </a:r>
            <a:endParaRPr sz="2800">
              <a:solidFill>
                <a:schemeClr val="dk1"/>
              </a:solidFill>
              <a:latin typeface="Calibri"/>
              <a:ea typeface="Calibri"/>
              <a:cs typeface="Calibri"/>
              <a:sym typeface="Calibri"/>
            </a:endParaRPr>
          </a:p>
          <a:p>
            <a:pPr indent="-406400" lvl="0" marL="914400" marR="0" rtl="0" algn="l">
              <a:spcBef>
                <a:spcPts val="0"/>
              </a:spcBef>
              <a:spcAft>
                <a:spcPts val="0"/>
              </a:spcAft>
              <a:buClr>
                <a:schemeClr val="dk1"/>
              </a:buClr>
              <a:buSzPts val="2800"/>
              <a:buFont typeface="Calibri"/>
              <a:buChar char="-"/>
            </a:pPr>
            <a:r>
              <a:rPr lang="nl-BE" sz="2800">
                <a:solidFill>
                  <a:schemeClr val="dk1"/>
                </a:solidFill>
                <a:latin typeface="Calibri"/>
                <a:ea typeface="Calibri"/>
                <a:cs typeface="Calibri"/>
                <a:sym typeface="Calibri"/>
              </a:rPr>
              <a:t>difficult to understand the contribution of each outcome</a:t>
            </a:r>
            <a:endParaRPr sz="2800">
              <a:solidFill>
                <a:schemeClr val="dk1"/>
              </a:solidFill>
              <a:latin typeface="Calibri"/>
              <a:ea typeface="Calibri"/>
              <a:cs typeface="Calibri"/>
              <a:sym typeface="Calibri"/>
            </a:endParaRPr>
          </a:p>
        </p:txBody>
      </p:sp>
      <p:pic>
        <p:nvPicPr>
          <p:cNvPr id="765" name="Google Shape;765;g33533fe8fa9_0_201"/>
          <p:cNvPicPr preferRelativeResize="0"/>
          <p:nvPr/>
        </p:nvPicPr>
        <p:blipFill>
          <a:blip r:embed="rId3">
            <a:alphaModFix/>
          </a:blip>
          <a:stretch>
            <a:fillRect/>
          </a:stretch>
        </p:blipFill>
        <p:spPr>
          <a:xfrm>
            <a:off x="956950" y="2965275"/>
            <a:ext cx="489600" cy="460775"/>
          </a:xfrm>
          <a:prstGeom prst="rect">
            <a:avLst/>
          </a:prstGeom>
          <a:noFill/>
          <a:ln>
            <a:noFill/>
          </a:ln>
        </p:spPr>
      </p:pic>
      <p:sp>
        <p:nvSpPr>
          <p:cNvPr id="766" name="Google Shape;766;g33533fe8fa9_0_201"/>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nl-BE"/>
              <a:t>‹#›</a:t>
            </a:fld>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1" name="Shape 771"/>
        <p:cNvGrpSpPr/>
        <p:nvPr/>
      </p:nvGrpSpPr>
      <p:grpSpPr>
        <a:xfrm>
          <a:off x="0" y="0"/>
          <a:ext cx="0" cy="0"/>
          <a:chOff x="0" y="0"/>
          <a:chExt cx="0" cy="0"/>
        </a:xfrm>
      </p:grpSpPr>
      <p:sp>
        <p:nvSpPr>
          <p:cNvPr id="772" name="Google Shape;772;g33533fe8fa9_0_206"/>
          <p:cNvSpPr txBox="1"/>
          <p:nvPr>
            <p:ph type="title"/>
          </p:nvPr>
        </p:nvSpPr>
        <p:spPr>
          <a:xfrm>
            <a:off x="838200" y="-15875"/>
            <a:ext cx="10515600" cy="13257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nl-BE"/>
              <a:t>Sensitivity analysis</a:t>
            </a:r>
            <a:endParaRPr/>
          </a:p>
        </p:txBody>
      </p:sp>
      <p:sp>
        <p:nvSpPr>
          <p:cNvPr id="773" name="Google Shape;773;g33533fe8fa9_0_206"/>
          <p:cNvSpPr txBox="1"/>
          <p:nvPr>
            <p:ph idx="1" type="body"/>
          </p:nvPr>
        </p:nvSpPr>
        <p:spPr>
          <a:xfrm>
            <a:off x="838200" y="1368425"/>
            <a:ext cx="10515600" cy="43512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rPr lang="nl-BE"/>
              <a:t>Sensitivity of the result to the choice of the threshold(s)</a:t>
            </a:r>
            <a:endParaRPr/>
          </a:p>
        </p:txBody>
      </p:sp>
      <p:pic>
        <p:nvPicPr>
          <p:cNvPr id="774" name="Google Shape;774;g33533fe8fa9_0_206"/>
          <p:cNvPicPr preferRelativeResize="0"/>
          <p:nvPr/>
        </p:nvPicPr>
        <p:blipFill>
          <a:blip r:embed="rId3">
            <a:alphaModFix/>
          </a:blip>
          <a:stretch>
            <a:fillRect/>
          </a:stretch>
        </p:blipFill>
        <p:spPr>
          <a:xfrm>
            <a:off x="838188" y="1954213"/>
            <a:ext cx="5476875" cy="1400175"/>
          </a:xfrm>
          <a:prstGeom prst="rect">
            <a:avLst/>
          </a:prstGeom>
          <a:noFill/>
          <a:ln>
            <a:noFill/>
          </a:ln>
        </p:spPr>
      </p:pic>
      <p:pic>
        <p:nvPicPr>
          <p:cNvPr id="775" name="Google Shape;775;g33533fe8fa9_0_206"/>
          <p:cNvPicPr preferRelativeResize="0"/>
          <p:nvPr/>
        </p:nvPicPr>
        <p:blipFill>
          <a:blip r:embed="rId4">
            <a:alphaModFix/>
          </a:blip>
          <a:stretch>
            <a:fillRect/>
          </a:stretch>
        </p:blipFill>
        <p:spPr>
          <a:xfrm>
            <a:off x="6503063" y="1878013"/>
            <a:ext cx="5476875" cy="1885950"/>
          </a:xfrm>
          <a:prstGeom prst="rect">
            <a:avLst/>
          </a:prstGeom>
          <a:noFill/>
          <a:ln>
            <a:noFill/>
          </a:ln>
        </p:spPr>
      </p:pic>
      <p:pic>
        <p:nvPicPr>
          <p:cNvPr id="776" name="Google Shape;776;g33533fe8fa9_0_206"/>
          <p:cNvPicPr preferRelativeResize="0"/>
          <p:nvPr/>
        </p:nvPicPr>
        <p:blipFill>
          <a:blip r:embed="rId5">
            <a:alphaModFix/>
          </a:blip>
          <a:stretch>
            <a:fillRect/>
          </a:stretch>
        </p:blipFill>
        <p:spPr>
          <a:xfrm>
            <a:off x="847713" y="4498863"/>
            <a:ext cx="5457825" cy="942975"/>
          </a:xfrm>
          <a:prstGeom prst="rect">
            <a:avLst/>
          </a:prstGeom>
          <a:noFill/>
          <a:ln>
            <a:noFill/>
          </a:ln>
        </p:spPr>
      </p:pic>
      <p:pic>
        <p:nvPicPr>
          <p:cNvPr id="777" name="Google Shape;777;g33533fe8fa9_0_206"/>
          <p:cNvPicPr preferRelativeResize="0"/>
          <p:nvPr/>
        </p:nvPicPr>
        <p:blipFill>
          <a:blip r:embed="rId6">
            <a:alphaModFix/>
          </a:blip>
          <a:stretch>
            <a:fillRect/>
          </a:stretch>
        </p:blipFill>
        <p:spPr>
          <a:xfrm>
            <a:off x="595495" y="5890638"/>
            <a:ext cx="589062" cy="554400"/>
          </a:xfrm>
          <a:prstGeom prst="rect">
            <a:avLst/>
          </a:prstGeom>
          <a:noFill/>
          <a:ln>
            <a:noFill/>
          </a:ln>
        </p:spPr>
      </p:pic>
      <p:sp>
        <p:nvSpPr>
          <p:cNvPr id="778" name="Google Shape;778;g33533fe8fa9_0_206"/>
          <p:cNvSpPr txBox="1"/>
          <p:nvPr/>
        </p:nvSpPr>
        <p:spPr>
          <a:xfrm>
            <a:off x="1259025" y="5778225"/>
            <a:ext cx="5795700" cy="94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nl-BE" sz="2100">
                <a:solidFill>
                  <a:schemeClr val="dk1"/>
                </a:solidFill>
                <a:latin typeface="Calibri"/>
                <a:ea typeface="Calibri"/>
                <a:cs typeface="Calibri"/>
                <a:sym typeface="Calibri"/>
              </a:rPr>
              <a:t>in other applications, the choice of the threshold can have substantial impact on the results</a:t>
            </a:r>
            <a:endParaRPr sz="2100">
              <a:solidFill>
                <a:schemeClr val="dk1"/>
              </a:solidFill>
              <a:latin typeface="Calibri"/>
              <a:ea typeface="Calibri"/>
              <a:cs typeface="Calibri"/>
              <a:sym typeface="Calibri"/>
            </a:endParaRPr>
          </a:p>
        </p:txBody>
      </p:sp>
      <p:sp>
        <p:nvSpPr>
          <p:cNvPr id="779" name="Google Shape;779;g33533fe8fa9_0_206"/>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nl-BE"/>
              <a:t>‹#›</a:t>
            </a:fld>
            <a:endParaRPr/>
          </a:p>
        </p:txBody>
      </p:sp>
      <p:pic>
        <p:nvPicPr>
          <p:cNvPr id="780" name="Google Shape;780;g33533fe8fa9_0_206"/>
          <p:cNvPicPr preferRelativeResize="0"/>
          <p:nvPr/>
        </p:nvPicPr>
        <p:blipFill>
          <a:blip r:embed="rId7">
            <a:alphaModFix/>
          </a:blip>
          <a:stretch>
            <a:fillRect/>
          </a:stretch>
        </p:blipFill>
        <p:spPr>
          <a:xfrm>
            <a:off x="6693845" y="3931025"/>
            <a:ext cx="5095335" cy="27901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6"/>
          <p:cNvSpPr txBox="1"/>
          <p:nvPr>
            <p:ph type="title"/>
          </p:nvPr>
        </p:nvSpPr>
        <p:spPr>
          <a:xfrm>
            <a:off x="831850" y="2470535"/>
            <a:ext cx="10515600" cy="1133475"/>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6000"/>
              <a:buFont typeface="Calibri"/>
              <a:buNone/>
            </a:pPr>
            <a:r>
              <a:rPr lang="nl-BE"/>
              <a:t>Motivating examples</a:t>
            </a:r>
            <a:endParaRPr/>
          </a:p>
        </p:txBody>
      </p:sp>
      <p:sp>
        <p:nvSpPr>
          <p:cNvPr id="135" name="Google Shape;135;p6"/>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nl-BE"/>
              <a:t>‹#›</a:t>
            </a:fld>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5" name="Shape 785"/>
        <p:cNvGrpSpPr/>
        <p:nvPr/>
      </p:nvGrpSpPr>
      <p:grpSpPr>
        <a:xfrm>
          <a:off x="0" y="0"/>
          <a:ext cx="0" cy="0"/>
          <a:chOff x="0" y="0"/>
          <a:chExt cx="0" cy="0"/>
        </a:xfrm>
      </p:grpSpPr>
      <p:sp>
        <p:nvSpPr>
          <p:cNvPr id="786" name="Google Shape;786;g33be1590239_0_152"/>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1100"/>
              <a:buFont typeface="Arial"/>
              <a:buNone/>
            </a:pPr>
            <a:r>
              <a:rPr lang="nl-BE"/>
              <a:t>Sensitivity analysis</a:t>
            </a:r>
            <a:endParaRPr/>
          </a:p>
          <a:p>
            <a:pPr indent="0" lvl="0" marL="0" rtl="0" algn="l">
              <a:spcBef>
                <a:spcPts val="0"/>
              </a:spcBef>
              <a:spcAft>
                <a:spcPts val="0"/>
              </a:spcAft>
              <a:buNone/>
            </a:pPr>
            <a:r>
              <a:t/>
            </a:r>
            <a:endParaRPr/>
          </a:p>
        </p:txBody>
      </p:sp>
      <p:sp>
        <p:nvSpPr>
          <p:cNvPr id="787" name="Google Shape;787;g33be1590239_0_152"/>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nl-BE"/>
              <a:t>‹#›</a:t>
            </a:fld>
            <a:endParaRPr/>
          </a:p>
        </p:txBody>
      </p:sp>
      <p:pic>
        <p:nvPicPr>
          <p:cNvPr id="788" name="Google Shape;788;g33be1590239_0_152"/>
          <p:cNvPicPr preferRelativeResize="0"/>
          <p:nvPr/>
        </p:nvPicPr>
        <p:blipFill>
          <a:blip r:embed="rId3">
            <a:alphaModFix/>
          </a:blip>
          <a:stretch>
            <a:fillRect/>
          </a:stretch>
        </p:blipFill>
        <p:spPr>
          <a:xfrm>
            <a:off x="2179444" y="1448125"/>
            <a:ext cx="6708161" cy="4728699"/>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3" name="Shape 793"/>
        <p:cNvGrpSpPr/>
        <p:nvPr/>
      </p:nvGrpSpPr>
      <p:grpSpPr>
        <a:xfrm>
          <a:off x="0" y="0"/>
          <a:ext cx="0" cy="0"/>
          <a:chOff x="0" y="0"/>
          <a:chExt cx="0" cy="0"/>
        </a:xfrm>
      </p:grpSpPr>
      <p:sp>
        <p:nvSpPr>
          <p:cNvPr id="794" name="Google Shape;794;p6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nl-BE"/>
              <a:t>3. EB rare disease trial revisited</a:t>
            </a:r>
            <a:endParaRPr/>
          </a:p>
        </p:txBody>
      </p:sp>
      <p:sp>
        <p:nvSpPr>
          <p:cNvPr id="795" name="Google Shape;795;p68"/>
          <p:cNvSpPr txBox="1"/>
          <p:nvPr>
            <p:ph idx="1" type="body"/>
          </p:nvPr>
        </p:nvSpPr>
        <p:spPr>
          <a:xfrm>
            <a:off x="838200" y="1473200"/>
            <a:ext cx="10825480" cy="5222239"/>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nl-BE"/>
              <a:t>16 pediatric subjects treated with placebo and diacerin cream in a longitudinal cross-over trial (14 paired)</a:t>
            </a:r>
            <a:endParaRPr/>
          </a:p>
          <a:p>
            <a:pPr indent="0" lvl="0" marL="0" rtl="0" algn="l">
              <a:lnSpc>
                <a:spcPct val="90000"/>
              </a:lnSpc>
              <a:spcBef>
                <a:spcPts val="1000"/>
              </a:spcBef>
              <a:spcAft>
                <a:spcPts val="0"/>
              </a:spcAft>
              <a:buClr>
                <a:schemeClr val="dk1"/>
              </a:buClr>
              <a:buSzPts val="2800"/>
              <a:buNone/>
            </a:pPr>
            <a:r>
              <a:t/>
            </a:r>
            <a:endParaRPr/>
          </a:p>
          <a:p>
            <a:pPr indent="-228600" lvl="0" marL="228600" rtl="0" algn="l">
              <a:lnSpc>
                <a:spcPct val="90000"/>
              </a:lnSpc>
              <a:spcBef>
                <a:spcPts val="1000"/>
              </a:spcBef>
              <a:spcAft>
                <a:spcPts val="0"/>
              </a:spcAft>
              <a:buClr>
                <a:schemeClr val="dk1"/>
              </a:buClr>
              <a:buSzPts val="2800"/>
              <a:buChar char="•"/>
            </a:pPr>
            <a:r>
              <a:rPr lang="nl-BE"/>
              <a:t>Patient-centric analysis: blister count and change in QoL at week 4</a:t>
            </a:r>
            <a:endParaRPr/>
          </a:p>
          <a:p>
            <a:pPr indent="-50800" lvl="0" marL="228600" rtl="0" algn="l">
              <a:lnSpc>
                <a:spcPct val="90000"/>
              </a:lnSpc>
              <a:spcBef>
                <a:spcPts val="1000"/>
              </a:spcBef>
              <a:spcAft>
                <a:spcPts val="0"/>
              </a:spcAft>
              <a:buClr>
                <a:schemeClr val="dk1"/>
              </a:buClr>
              <a:buSzPts val="2800"/>
              <a:buNone/>
            </a:pPr>
            <a:r>
              <a:t/>
            </a:r>
            <a:endParaRPr/>
          </a:p>
          <a:p>
            <a:pPr indent="-228600" lvl="0" marL="228600" rtl="0" algn="l">
              <a:lnSpc>
                <a:spcPct val="90000"/>
              </a:lnSpc>
              <a:spcBef>
                <a:spcPts val="1000"/>
              </a:spcBef>
              <a:spcAft>
                <a:spcPts val="0"/>
              </a:spcAft>
              <a:buClr>
                <a:schemeClr val="dk1"/>
              </a:buClr>
              <a:buSzPts val="2800"/>
              <a:buChar char="•"/>
            </a:pPr>
            <a:r>
              <a:rPr lang="nl-BE"/>
              <a:t>Uncertainty in blister counts</a:t>
            </a:r>
            <a:endParaRPr/>
          </a:p>
          <a:p>
            <a:pPr indent="-50800" lvl="0" marL="228600" rtl="0" algn="l">
              <a:lnSpc>
                <a:spcPct val="90000"/>
              </a:lnSpc>
              <a:spcBef>
                <a:spcPts val="1000"/>
              </a:spcBef>
              <a:spcAft>
                <a:spcPts val="0"/>
              </a:spcAft>
              <a:buClr>
                <a:schemeClr val="dk1"/>
              </a:buClr>
              <a:buSzPts val="2800"/>
              <a:buNone/>
            </a:pPr>
            <a:r>
              <a:t/>
            </a:r>
            <a:endParaRPr/>
          </a:p>
          <a:p>
            <a:pPr indent="-50800" lvl="0" marL="228600" rtl="0" algn="l">
              <a:lnSpc>
                <a:spcPct val="90000"/>
              </a:lnSpc>
              <a:spcBef>
                <a:spcPts val="1000"/>
              </a:spcBef>
              <a:spcAft>
                <a:spcPts val="0"/>
              </a:spcAft>
              <a:buClr>
                <a:schemeClr val="dk1"/>
              </a:buClr>
              <a:buSzPts val="2800"/>
              <a:buNone/>
            </a:pPr>
            <a:r>
              <a:t/>
            </a:r>
            <a:endParaRPr/>
          </a:p>
          <a:p>
            <a:pPr indent="-50800" lvl="0" marL="228600" rtl="0" algn="l">
              <a:lnSpc>
                <a:spcPct val="90000"/>
              </a:lnSpc>
              <a:spcBef>
                <a:spcPts val="1000"/>
              </a:spcBef>
              <a:spcAft>
                <a:spcPts val="0"/>
              </a:spcAft>
              <a:buClr>
                <a:schemeClr val="dk1"/>
              </a:buClr>
              <a:buSzPts val="2800"/>
              <a:buNone/>
            </a:pPr>
            <a:r>
              <a:t/>
            </a:r>
            <a:endParaRPr/>
          </a:p>
          <a:p>
            <a:pPr indent="0" lvl="0" marL="0" rtl="0" algn="l">
              <a:lnSpc>
                <a:spcPct val="90000"/>
              </a:lnSpc>
              <a:spcBef>
                <a:spcPts val="1000"/>
              </a:spcBef>
              <a:spcAft>
                <a:spcPts val="0"/>
              </a:spcAft>
              <a:buClr>
                <a:schemeClr val="dk1"/>
              </a:buClr>
              <a:buSzPts val="2800"/>
              <a:buNone/>
            </a:pPr>
            <a:r>
              <a:t/>
            </a:r>
            <a:endParaRPr/>
          </a:p>
        </p:txBody>
      </p:sp>
      <p:pic>
        <p:nvPicPr>
          <p:cNvPr id="796" name="Google Shape;796;p68"/>
          <p:cNvPicPr preferRelativeResize="0"/>
          <p:nvPr/>
        </p:nvPicPr>
        <p:blipFill rotWithShape="1">
          <a:blip r:embed="rId3">
            <a:alphaModFix/>
          </a:blip>
          <a:srcRect b="0" l="0" r="0" t="0"/>
          <a:stretch/>
        </p:blipFill>
        <p:spPr>
          <a:xfrm>
            <a:off x="5358765" y="3948112"/>
            <a:ext cx="2266950" cy="2619375"/>
          </a:xfrm>
          <a:prstGeom prst="rect">
            <a:avLst/>
          </a:prstGeom>
          <a:noFill/>
          <a:ln>
            <a:noFill/>
          </a:ln>
        </p:spPr>
      </p:pic>
      <p:sp>
        <p:nvSpPr>
          <p:cNvPr id="797" name="Google Shape;797;p68"/>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nl-BE"/>
              <a:t>‹#›</a:t>
            </a:fld>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1" name="Shape 801"/>
        <p:cNvGrpSpPr/>
        <p:nvPr/>
      </p:nvGrpSpPr>
      <p:grpSpPr>
        <a:xfrm>
          <a:off x="0" y="0"/>
          <a:ext cx="0" cy="0"/>
          <a:chOff x="0" y="0"/>
          <a:chExt cx="0" cy="0"/>
        </a:xfrm>
      </p:grpSpPr>
      <p:sp>
        <p:nvSpPr>
          <p:cNvPr id="802" name="Google Shape;802;p6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nl-BE"/>
              <a:t>EB revisited:</a:t>
            </a:r>
            <a:endParaRPr/>
          </a:p>
        </p:txBody>
      </p:sp>
      <p:pic>
        <p:nvPicPr>
          <p:cNvPr id="803" name="Google Shape;803;p69"/>
          <p:cNvPicPr preferRelativeResize="0"/>
          <p:nvPr>
            <p:ph idx="1" type="body"/>
          </p:nvPr>
        </p:nvPicPr>
        <p:blipFill rotWithShape="1">
          <a:blip r:embed="rId3">
            <a:alphaModFix/>
          </a:blip>
          <a:srcRect b="0" l="0" r="0" t="0"/>
          <a:stretch/>
        </p:blipFill>
        <p:spPr>
          <a:xfrm>
            <a:off x="1009260" y="1998710"/>
            <a:ext cx="6147319" cy="1933431"/>
          </a:xfrm>
          <a:prstGeom prst="rect">
            <a:avLst/>
          </a:prstGeom>
          <a:noFill/>
          <a:ln>
            <a:noFill/>
          </a:ln>
        </p:spPr>
      </p:pic>
      <p:sp>
        <p:nvSpPr>
          <p:cNvPr id="804" name="Google Shape;804;p69"/>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nl-BE"/>
              <a:t>‹#›</a:t>
            </a:fld>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8" name="Shape 808"/>
        <p:cNvGrpSpPr/>
        <p:nvPr/>
      </p:nvGrpSpPr>
      <p:grpSpPr>
        <a:xfrm>
          <a:off x="0" y="0"/>
          <a:ext cx="0" cy="0"/>
          <a:chOff x="0" y="0"/>
          <a:chExt cx="0" cy="0"/>
        </a:xfrm>
      </p:grpSpPr>
      <p:sp>
        <p:nvSpPr>
          <p:cNvPr id="809" name="Google Shape;809;p70"/>
          <p:cNvSpPr txBox="1"/>
          <p:nvPr>
            <p:ph type="title"/>
          </p:nvPr>
        </p:nvSpPr>
        <p:spPr>
          <a:xfrm>
            <a:off x="838200" y="222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nl-BE"/>
              <a:t>EB revisited: Patient-centric outcome</a:t>
            </a:r>
            <a:endParaRPr/>
          </a:p>
        </p:txBody>
      </p:sp>
      <p:pic>
        <p:nvPicPr>
          <p:cNvPr id="810" name="Google Shape;810;p70"/>
          <p:cNvPicPr preferRelativeResize="0"/>
          <p:nvPr>
            <p:ph idx="1" type="body"/>
          </p:nvPr>
        </p:nvPicPr>
        <p:blipFill rotWithShape="1">
          <a:blip r:embed="rId3">
            <a:alphaModFix/>
          </a:blip>
          <a:srcRect b="0" l="0" r="0" t="0"/>
          <a:stretch/>
        </p:blipFill>
        <p:spPr>
          <a:xfrm>
            <a:off x="2479040" y="1476595"/>
            <a:ext cx="6644640" cy="5272254"/>
          </a:xfrm>
          <a:prstGeom prst="rect">
            <a:avLst/>
          </a:prstGeom>
          <a:noFill/>
          <a:ln>
            <a:noFill/>
          </a:ln>
        </p:spPr>
      </p:pic>
      <p:sp>
        <p:nvSpPr>
          <p:cNvPr id="811" name="Google Shape;811;p70"/>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nl-BE"/>
              <a:t>‹#›</a:t>
            </a:fld>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6" name="Shape 816"/>
        <p:cNvGrpSpPr/>
        <p:nvPr/>
      </p:nvGrpSpPr>
      <p:grpSpPr>
        <a:xfrm>
          <a:off x="0" y="0"/>
          <a:ext cx="0" cy="0"/>
          <a:chOff x="0" y="0"/>
          <a:chExt cx="0" cy="0"/>
        </a:xfrm>
      </p:grpSpPr>
      <p:sp>
        <p:nvSpPr>
          <p:cNvPr id="817" name="Google Shape;817;p7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4400"/>
              <a:buFont typeface="Calibri"/>
              <a:buNone/>
            </a:pPr>
            <a:r>
              <a:rPr lang="nl-BE"/>
              <a:t>Matched versus unmatched GPC</a:t>
            </a:r>
            <a:br>
              <a:rPr lang="nl-BE"/>
            </a:br>
            <a:endParaRPr/>
          </a:p>
        </p:txBody>
      </p:sp>
      <p:pic>
        <p:nvPicPr>
          <p:cNvPr id="818" name="Google Shape;818;p71"/>
          <p:cNvPicPr preferRelativeResize="0"/>
          <p:nvPr>
            <p:ph idx="1" type="body"/>
          </p:nvPr>
        </p:nvPicPr>
        <p:blipFill rotWithShape="1">
          <a:blip r:embed="rId3">
            <a:alphaModFix/>
          </a:blip>
          <a:srcRect b="0" l="0" r="0" t="0"/>
          <a:stretch/>
        </p:blipFill>
        <p:spPr>
          <a:xfrm>
            <a:off x="2462213" y="1436688"/>
            <a:ext cx="1784668" cy="2979187"/>
          </a:xfrm>
          <a:prstGeom prst="rect">
            <a:avLst/>
          </a:prstGeom>
          <a:noFill/>
          <a:ln>
            <a:noFill/>
          </a:ln>
        </p:spPr>
      </p:pic>
      <p:pic>
        <p:nvPicPr>
          <p:cNvPr id="819" name="Google Shape;819;p71"/>
          <p:cNvPicPr preferRelativeResize="0"/>
          <p:nvPr/>
        </p:nvPicPr>
        <p:blipFill rotWithShape="1">
          <a:blip r:embed="rId4">
            <a:alphaModFix/>
          </a:blip>
          <a:srcRect b="0" l="0" r="0" t="0"/>
          <a:stretch/>
        </p:blipFill>
        <p:spPr>
          <a:xfrm>
            <a:off x="6993710" y="1436688"/>
            <a:ext cx="1902821" cy="3020463"/>
          </a:xfrm>
          <a:prstGeom prst="rect">
            <a:avLst/>
          </a:prstGeom>
          <a:noFill/>
          <a:ln>
            <a:noFill/>
          </a:ln>
        </p:spPr>
      </p:pic>
      <p:sp>
        <p:nvSpPr>
          <p:cNvPr id="820" name="Google Shape;820;p71"/>
          <p:cNvSpPr txBox="1"/>
          <p:nvPr/>
        </p:nvSpPr>
        <p:spPr>
          <a:xfrm>
            <a:off x="8623631" y="5738459"/>
            <a:ext cx="3853200" cy="15699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Font typeface="Arial"/>
              <a:buNone/>
            </a:pPr>
            <a:r>
              <a:rPr lang="nl-BE" sz="1600">
                <a:solidFill>
                  <a:schemeClr val="dk1"/>
                </a:solidFill>
                <a:latin typeface="Calibri"/>
                <a:ea typeface="Calibri"/>
                <a:cs typeface="Calibri"/>
                <a:sym typeface="Calibri"/>
              </a:rPr>
              <a:t>Konietschke et al</a:t>
            </a:r>
            <a:r>
              <a:rPr i="1" lang="nl-BE" sz="1600">
                <a:solidFill>
                  <a:schemeClr val="dk1"/>
                </a:solidFill>
                <a:latin typeface="Calibri"/>
                <a:ea typeface="Calibri"/>
                <a:cs typeface="Calibri"/>
                <a:sym typeface="Calibri"/>
              </a:rPr>
              <a:t>. Electron J Stat </a:t>
            </a:r>
            <a:r>
              <a:rPr lang="nl-BE" sz="1600">
                <a:solidFill>
                  <a:schemeClr val="dk1"/>
                </a:solidFill>
                <a:latin typeface="Calibri"/>
                <a:ea typeface="Calibri"/>
                <a:cs typeface="Calibri"/>
                <a:sym typeface="Calibri"/>
              </a:rPr>
              <a:t>(2012)</a:t>
            </a:r>
            <a:endParaRPr sz="1600">
              <a:solidFill>
                <a:schemeClr val="dk1"/>
              </a:solidFill>
              <a:latin typeface="Calibri"/>
              <a:ea typeface="Calibri"/>
              <a:cs typeface="Calibri"/>
              <a:sym typeface="Calibri"/>
            </a:endParaRPr>
          </a:p>
          <a:p>
            <a:pPr indent="0" lvl="0" marL="0" marR="0" rtl="0" algn="l">
              <a:spcBef>
                <a:spcPts val="0"/>
              </a:spcBef>
              <a:spcAft>
                <a:spcPts val="0"/>
              </a:spcAft>
              <a:buNone/>
            </a:pPr>
            <a:r>
              <a:rPr lang="nl-BE" sz="1600">
                <a:solidFill>
                  <a:schemeClr val="dk1"/>
                </a:solidFill>
                <a:latin typeface="Calibri"/>
                <a:ea typeface="Calibri"/>
                <a:cs typeface="Calibri"/>
                <a:sym typeface="Calibri"/>
              </a:rPr>
              <a:t>Fay et al.</a:t>
            </a:r>
            <a:r>
              <a:rPr i="1" lang="nl-BE" sz="1600">
                <a:solidFill>
                  <a:schemeClr val="dk1"/>
                </a:solidFill>
                <a:latin typeface="Calibri"/>
                <a:ea typeface="Calibri"/>
                <a:cs typeface="Calibri"/>
                <a:sym typeface="Calibri"/>
              </a:rPr>
              <a:t> Stat Med.</a:t>
            </a:r>
            <a:r>
              <a:rPr lang="nl-BE" sz="1600">
                <a:solidFill>
                  <a:schemeClr val="dk1"/>
                </a:solidFill>
                <a:latin typeface="Calibri"/>
                <a:ea typeface="Calibri"/>
                <a:cs typeface="Calibri"/>
                <a:sym typeface="Calibri"/>
              </a:rPr>
              <a:t> (2018)</a:t>
            </a:r>
            <a:endParaRPr sz="1600">
              <a:solidFill>
                <a:schemeClr val="dk1"/>
              </a:solidFill>
              <a:latin typeface="Calibri"/>
              <a:ea typeface="Calibri"/>
              <a:cs typeface="Calibri"/>
              <a:sym typeface="Calibri"/>
            </a:endParaRPr>
          </a:p>
          <a:p>
            <a:pPr indent="0" lvl="0" marL="0" marR="0" rtl="0" algn="l">
              <a:spcBef>
                <a:spcPts val="0"/>
              </a:spcBef>
              <a:spcAft>
                <a:spcPts val="0"/>
              </a:spcAft>
              <a:buNone/>
            </a:pPr>
            <a:r>
              <a:rPr i="1" lang="nl-BE" sz="1600">
                <a:solidFill>
                  <a:schemeClr val="dk1"/>
                </a:solidFill>
                <a:latin typeface="Calibri"/>
                <a:ea typeface="Calibri"/>
                <a:cs typeface="Calibri"/>
                <a:sym typeface="Calibri"/>
              </a:rPr>
              <a:t>Matsouaka SMMR (2022)</a:t>
            </a:r>
            <a:endParaRPr/>
          </a:p>
          <a:p>
            <a:pPr indent="0" lvl="0" marL="0" marR="0" rtl="0" algn="l">
              <a:spcBef>
                <a:spcPts val="0"/>
              </a:spcBef>
              <a:spcAft>
                <a:spcPts val="0"/>
              </a:spcAft>
              <a:buNone/>
            </a:pPr>
            <a:r>
              <a:rPr i="1" lang="nl-BE" sz="1600">
                <a:solidFill>
                  <a:schemeClr val="dk1"/>
                </a:solidFill>
                <a:latin typeface="Calibri"/>
                <a:ea typeface="Calibri"/>
                <a:cs typeface="Calibri"/>
                <a:sym typeface="Calibri"/>
              </a:rPr>
              <a:t>Verbeeck et al. OJRD. (2023)</a:t>
            </a:r>
            <a:endParaRPr/>
          </a:p>
          <a:p>
            <a:pPr indent="0" lvl="0" marL="0" marR="0" rtl="0" algn="l">
              <a:spcBef>
                <a:spcPts val="0"/>
              </a:spcBef>
              <a:spcAft>
                <a:spcPts val="0"/>
              </a:spcAft>
              <a:buNone/>
            </a:pPr>
            <a:r>
              <a:t/>
            </a:r>
            <a:endParaRPr sz="1600">
              <a:solidFill>
                <a:schemeClr val="dk1"/>
              </a:solidFill>
              <a:latin typeface="Calibri"/>
              <a:ea typeface="Calibri"/>
              <a:cs typeface="Calibri"/>
              <a:sym typeface="Calibri"/>
            </a:endParaRPr>
          </a:p>
          <a:p>
            <a:pPr indent="0" lvl="0" marL="0" marR="0" rtl="0" algn="l">
              <a:spcBef>
                <a:spcPts val="0"/>
              </a:spcBef>
              <a:spcAft>
                <a:spcPts val="0"/>
              </a:spcAft>
              <a:buNone/>
            </a:pPr>
            <a:r>
              <a:t/>
            </a:r>
            <a:endParaRPr i="1" sz="1600">
              <a:solidFill>
                <a:schemeClr val="dk1"/>
              </a:solidFill>
              <a:latin typeface="Calibri"/>
              <a:ea typeface="Calibri"/>
              <a:cs typeface="Calibri"/>
              <a:sym typeface="Calibri"/>
            </a:endParaRPr>
          </a:p>
        </p:txBody>
      </p:sp>
      <p:sp>
        <p:nvSpPr>
          <p:cNvPr id="821" name="Google Shape;821;p71"/>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nl-BE"/>
              <a:t>‹#›</a:t>
            </a:fld>
            <a:endParaRPr/>
          </a:p>
        </p:txBody>
      </p:sp>
      <p:pic>
        <p:nvPicPr>
          <p:cNvPr id="822" name="Google Shape;822;p71"/>
          <p:cNvPicPr preferRelativeResize="0"/>
          <p:nvPr/>
        </p:nvPicPr>
        <p:blipFill>
          <a:blip r:embed="rId5">
            <a:alphaModFix/>
          </a:blip>
          <a:stretch>
            <a:fillRect/>
          </a:stretch>
        </p:blipFill>
        <p:spPr>
          <a:xfrm>
            <a:off x="1673375" y="4479275"/>
            <a:ext cx="4080588" cy="740000"/>
          </a:xfrm>
          <a:prstGeom prst="rect">
            <a:avLst/>
          </a:prstGeom>
          <a:noFill/>
          <a:ln>
            <a:noFill/>
          </a:ln>
        </p:spPr>
      </p:pic>
      <p:pic>
        <p:nvPicPr>
          <p:cNvPr id="823" name="Google Shape;823;p71"/>
          <p:cNvPicPr preferRelativeResize="0"/>
          <p:nvPr/>
        </p:nvPicPr>
        <p:blipFill>
          <a:blip r:embed="rId6">
            <a:alphaModFix/>
          </a:blip>
          <a:stretch>
            <a:fillRect/>
          </a:stretch>
        </p:blipFill>
        <p:spPr>
          <a:xfrm>
            <a:off x="6491324" y="4575564"/>
            <a:ext cx="3758567" cy="538362"/>
          </a:xfrm>
          <a:prstGeom prst="rect">
            <a:avLst/>
          </a:prstGeom>
          <a:noFill/>
          <a:ln>
            <a:noFill/>
          </a:ln>
        </p:spPr>
      </p:pic>
      <p:pic>
        <p:nvPicPr>
          <p:cNvPr id="824" name="Google Shape;824;p71"/>
          <p:cNvPicPr preferRelativeResize="0"/>
          <p:nvPr/>
        </p:nvPicPr>
        <p:blipFill>
          <a:blip r:embed="rId7">
            <a:alphaModFix/>
          </a:blip>
          <a:stretch>
            <a:fillRect/>
          </a:stretch>
        </p:blipFill>
        <p:spPr>
          <a:xfrm>
            <a:off x="617188" y="5395875"/>
            <a:ext cx="5474733" cy="1325575"/>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8" name="Shape 828"/>
        <p:cNvGrpSpPr/>
        <p:nvPr/>
      </p:nvGrpSpPr>
      <p:grpSpPr>
        <a:xfrm>
          <a:off x="0" y="0"/>
          <a:ext cx="0" cy="0"/>
          <a:chOff x="0" y="0"/>
          <a:chExt cx="0" cy="0"/>
        </a:xfrm>
      </p:grpSpPr>
      <p:pic>
        <p:nvPicPr>
          <p:cNvPr id="829" name="Google Shape;829;p72"/>
          <p:cNvPicPr preferRelativeResize="0"/>
          <p:nvPr/>
        </p:nvPicPr>
        <p:blipFill>
          <a:blip r:embed="rId3">
            <a:alphaModFix/>
          </a:blip>
          <a:stretch>
            <a:fillRect/>
          </a:stretch>
        </p:blipFill>
        <p:spPr>
          <a:xfrm>
            <a:off x="838200" y="2038875"/>
            <a:ext cx="9652625" cy="4773175"/>
          </a:xfrm>
          <a:prstGeom prst="rect">
            <a:avLst/>
          </a:prstGeom>
          <a:noFill/>
          <a:ln>
            <a:noFill/>
          </a:ln>
        </p:spPr>
      </p:pic>
      <p:sp>
        <p:nvSpPr>
          <p:cNvPr id="830" name="Google Shape;830;p72"/>
          <p:cNvSpPr txBox="1"/>
          <p:nvPr>
            <p:ph type="title"/>
          </p:nvPr>
        </p:nvSpPr>
        <p:spPr>
          <a:xfrm>
            <a:off x="838200" y="365125"/>
            <a:ext cx="10515600" cy="1544955"/>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Calibri"/>
              <a:buNone/>
            </a:pPr>
            <a:r>
              <a:rPr lang="nl-BE"/>
              <a:t>EB revisited: </a:t>
            </a:r>
            <a:br>
              <a:rPr lang="nl-BE"/>
            </a:br>
            <a:r>
              <a:rPr lang="nl-BE"/>
              <a:t>Univariate insufficient evidence, but patient-centric analysis shows treatment effect</a:t>
            </a:r>
            <a:endParaRPr/>
          </a:p>
        </p:txBody>
      </p:sp>
      <p:cxnSp>
        <p:nvCxnSpPr>
          <p:cNvPr id="831" name="Google Shape;831;p72"/>
          <p:cNvCxnSpPr/>
          <p:nvPr/>
        </p:nvCxnSpPr>
        <p:spPr>
          <a:xfrm flipH="1" rot="10800000">
            <a:off x="6215950" y="2254175"/>
            <a:ext cx="3951600" cy="7200"/>
          </a:xfrm>
          <a:prstGeom prst="straightConnector1">
            <a:avLst/>
          </a:prstGeom>
          <a:noFill/>
          <a:ln cap="flat" cmpd="sng" w="28575">
            <a:solidFill>
              <a:srgbClr val="FF0000"/>
            </a:solidFill>
            <a:prstDash val="solid"/>
            <a:round/>
            <a:headEnd len="med" w="med" type="none"/>
            <a:tailEnd len="med" w="med" type="none"/>
          </a:ln>
        </p:spPr>
      </p:cxnSp>
      <p:sp>
        <p:nvSpPr>
          <p:cNvPr id="832" name="Google Shape;832;p72"/>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nl-BE"/>
              <a:t>‹#›</a:t>
            </a:fld>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6" name="Shape 836"/>
        <p:cNvGrpSpPr/>
        <p:nvPr/>
      </p:nvGrpSpPr>
      <p:grpSpPr>
        <a:xfrm>
          <a:off x="0" y="0"/>
          <a:ext cx="0" cy="0"/>
          <a:chOff x="0" y="0"/>
          <a:chExt cx="0" cy="0"/>
        </a:xfrm>
      </p:grpSpPr>
      <p:sp>
        <p:nvSpPr>
          <p:cNvPr id="837" name="Google Shape;837;p73"/>
          <p:cNvSpPr txBox="1"/>
          <p:nvPr>
            <p:ph type="title"/>
          </p:nvPr>
        </p:nvSpPr>
        <p:spPr>
          <a:xfrm>
            <a:off x="838200" y="233045"/>
            <a:ext cx="10515600" cy="1544955"/>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nl-BE"/>
              <a:t>EB revisited: less evidence for count outcome</a:t>
            </a:r>
            <a:endParaRPr/>
          </a:p>
        </p:txBody>
      </p:sp>
      <p:pic>
        <p:nvPicPr>
          <p:cNvPr id="838" name="Google Shape;838;p73"/>
          <p:cNvPicPr preferRelativeResize="0"/>
          <p:nvPr/>
        </p:nvPicPr>
        <p:blipFill>
          <a:blip r:embed="rId3">
            <a:alphaModFix/>
          </a:blip>
          <a:stretch>
            <a:fillRect/>
          </a:stretch>
        </p:blipFill>
        <p:spPr>
          <a:xfrm>
            <a:off x="623375" y="2028030"/>
            <a:ext cx="10305461" cy="4643120"/>
          </a:xfrm>
          <a:prstGeom prst="rect">
            <a:avLst/>
          </a:prstGeom>
          <a:noFill/>
          <a:ln>
            <a:noFill/>
          </a:ln>
        </p:spPr>
      </p:pic>
      <p:cxnSp>
        <p:nvCxnSpPr>
          <p:cNvPr id="839" name="Google Shape;839;p73"/>
          <p:cNvCxnSpPr/>
          <p:nvPr/>
        </p:nvCxnSpPr>
        <p:spPr>
          <a:xfrm flipH="1" rot="10800000">
            <a:off x="3125825" y="2219700"/>
            <a:ext cx="1550700" cy="7200"/>
          </a:xfrm>
          <a:prstGeom prst="straightConnector1">
            <a:avLst/>
          </a:prstGeom>
          <a:noFill/>
          <a:ln cap="flat" cmpd="sng" w="28575">
            <a:solidFill>
              <a:srgbClr val="FF0000"/>
            </a:solidFill>
            <a:prstDash val="solid"/>
            <a:round/>
            <a:headEnd len="med" w="med" type="none"/>
            <a:tailEnd len="med" w="med" type="none"/>
          </a:ln>
        </p:spPr>
      </p:cxnSp>
      <p:sp>
        <p:nvSpPr>
          <p:cNvPr id="840" name="Google Shape;840;p73"/>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nl-BE"/>
              <a:t>‹#›</a:t>
            </a:fld>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5" name="Shape 845"/>
        <p:cNvGrpSpPr/>
        <p:nvPr/>
      </p:nvGrpSpPr>
      <p:grpSpPr>
        <a:xfrm>
          <a:off x="0" y="0"/>
          <a:ext cx="0" cy="0"/>
          <a:chOff x="0" y="0"/>
          <a:chExt cx="0" cy="0"/>
        </a:xfrm>
      </p:grpSpPr>
      <p:sp>
        <p:nvSpPr>
          <p:cNvPr id="846" name="Google Shape;846;p74"/>
          <p:cNvSpPr txBox="1"/>
          <p:nvPr>
            <p:ph type="title"/>
          </p:nvPr>
        </p:nvSpPr>
        <p:spPr>
          <a:xfrm>
            <a:off x="838200" y="365125"/>
            <a:ext cx="110181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nl-BE"/>
              <a:t>EB revisited: accounting for blister uncertainty</a:t>
            </a:r>
            <a:endParaRPr/>
          </a:p>
        </p:txBody>
      </p:sp>
      <p:pic>
        <p:nvPicPr>
          <p:cNvPr id="847" name="Google Shape;847;p74"/>
          <p:cNvPicPr preferRelativeResize="0"/>
          <p:nvPr/>
        </p:nvPicPr>
        <p:blipFill>
          <a:blip r:embed="rId3">
            <a:alphaModFix/>
          </a:blip>
          <a:stretch>
            <a:fillRect/>
          </a:stretch>
        </p:blipFill>
        <p:spPr>
          <a:xfrm>
            <a:off x="186875" y="1817625"/>
            <a:ext cx="11725992" cy="4728376"/>
          </a:xfrm>
          <a:prstGeom prst="rect">
            <a:avLst/>
          </a:prstGeom>
          <a:noFill/>
          <a:ln>
            <a:noFill/>
          </a:ln>
        </p:spPr>
      </p:pic>
      <p:cxnSp>
        <p:nvCxnSpPr>
          <p:cNvPr id="848" name="Google Shape;848;p74"/>
          <p:cNvCxnSpPr/>
          <p:nvPr/>
        </p:nvCxnSpPr>
        <p:spPr>
          <a:xfrm flipH="1" rot="10800000">
            <a:off x="4171175" y="2081825"/>
            <a:ext cx="1550700" cy="7200"/>
          </a:xfrm>
          <a:prstGeom prst="straightConnector1">
            <a:avLst/>
          </a:prstGeom>
          <a:noFill/>
          <a:ln cap="flat" cmpd="sng" w="28575">
            <a:solidFill>
              <a:srgbClr val="FF0000"/>
            </a:solidFill>
            <a:prstDash val="solid"/>
            <a:round/>
            <a:headEnd len="med" w="med" type="none"/>
            <a:tailEnd len="med" w="med" type="none"/>
          </a:ln>
        </p:spPr>
      </p:cxnSp>
      <p:sp>
        <p:nvSpPr>
          <p:cNvPr id="849" name="Google Shape;849;p74"/>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nl-BE"/>
              <a:t>‹#›</a:t>
            </a:fld>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4" name="Shape 854"/>
        <p:cNvGrpSpPr/>
        <p:nvPr/>
      </p:nvGrpSpPr>
      <p:grpSpPr>
        <a:xfrm>
          <a:off x="0" y="0"/>
          <a:ext cx="0" cy="0"/>
          <a:chOff x="0" y="0"/>
          <a:chExt cx="0" cy="0"/>
        </a:xfrm>
      </p:grpSpPr>
      <p:sp>
        <p:nvSpPr>
          <p:cNvPr id="855" name="Google Shape;855;p75"/>
          <p:cNvSpPr txBox="1"/>
          <p:nvPr>
            <p:ph type="title"/>
          </p:nvPr>
        </p:nvSpPr>
        <p:spPr>
          <a:xfrm>
            <a:off x="254000" y="365125"/>
            <a:ext cx="118237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nl-BE"/>
              <a:t>EB revisited: CI consistent with p-value in this case</a:t>
            </a:r>
            <a:endParaRPr/>
          </a:p>
        </p:txBody>
      </p:sp>
      <p:sp>
        <p:nvSpPr>
          <p:cNvPr id="856" name="Google Shape;856;p75"/>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50800" lvl="0" marL="228600" rtl="0" algn="l">
              <a:lnSpc>
                <a:spcPct val="90000"/>
              </a:lnSpc>
              <a:spcBef>
                <a:spcPts val="0"/>
              </a:spcBef>
              <a:spcAft>
                <a:spcPts val="0"/>
              </a:spcAft>
              <a:buClr>
                <a:schemeClr val="dk1"/>
              </a:buClr>
              <a:buSzPts val="2800"/>
              <a:buNone/>
            </a:pPr>
            <a:r>
              <a:t/>
            </a:r>
            <a:endParaRPr/>
          </a:p>
        </p:txBody>
      </p:sp>
      <p:pic>
        <p:nvPicPr>
          <p:cNvPr id="857" name="Google Shape;857;p75"/>
          <p:cNvPicPr preferRelativeResize="0"/>
          <p:nvPr/>
        </p:nvPicPr>
        <p:blipFill rotWithShape="1">
          <a:blip r:embed="rId3">
            <a:alphaModFix/>
          </a:blip>
          <a:srcRect b="0" l="0" r="0" t="0"/>
          <a:stretch/>
        </p:blipFill>
        <p:spPr>
          <a:xfrm>
            <a:off x="838200" y="1825625"/>
            <a:ext cx="9505950" cy="4038600"/>
          </a:xfrm>
          <a:prstGeom prst="rect">
            <a:avLst/>
          </a:prstGeom>
          <a:noFill/>
          <a:ln>
            <a:noFill/>
          </a:ln>
        </p:spPr>
      </p:pic>
      <p:cxnSp>
        <p:nvCxnSpPr>
          <p:cNvPr id="858" name="Google Shape;858;p75"/>
          <p:cNvCxnSpPr/>
          <p:nvPr/>
        </p:nvCxnSpPr>
        <p:spPr>
          <a:xfrm>
            <a:off x="10617199" y="4666297"/>
            <a:ext cx="0" cy="604520"/>
          </a:xfrm>
          <a:prstGeom prst="straightConnector1">
            <a:avLst/>
          </a:prstGeom>
          <a:noFill/>
          <a:ln cap="flat" cmpd="sng" w="9525">
            <a:solidFill>
              <a:srgbClr val="FF0000"/>
            </a:solidFill>
            <a:prstDash val="solid"/>
            <a:miter lim="800000"/>
            <a:headEnd len="sm" w="sm" type="none"/>
            <a:tailEnd len="med" w="med" type="triangle"/>
          </a:ln>
        </p:spPr>
      </p:cxnSp>
      <p:sp>
        <p:nvSpPr>
          <p:cNvPr id="859" name="Google Shape;859;p75"/>
          <p:cNvSpPr txBox="1"/>
          <p:nvPr/>
        </p:nvSpPr>
        <p:spPr>
          <a:xfrm>
            <a:off x="10050305" y="4179371"/>
            <a:ext cx="140398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nl-BE" sz="1800">
                <a:solidFill>
                  <a:schemeClr val="dk1"/>
                </a:solidFill>
                <a:latin typeface="Calibri"/>
                <a:ea typeface="Calibri"/>
                <a:cs typeface="Calibri"/>
                <a:sym typeface="Calibri"/>
              </a:rPr>
              <a:t>permutation</a:t>
            </a:r>
            <a:endParaRPr sz="1800">
              <a:solidFill>
                <a:schemeClr val="dk1"/>
              </a:solidFill>
              <a:latin typeface="Calibri"/>
              <a:ea typeface="Calibri"/>
              <a:cs typeface="Calibri"/>
              <a:sym typeface="Calibri"/>
            </a:endParaRPr>
          </a:p>
        </p:txBody>
      </p:sp>
      <p:pic>
        <p:nvPicPr>
          <p:cNvPr id="860" name="Google Shape;860;p75"/>
          <p:cNvPicPr preferRelativeResize="0"/>
          <p:nvPr/>
        </p:nvPicPr>
        <p:blipFill>
          <a:blip r:embed="rId4">
            <a:alphaModFix/>
          </a:blip>
          <a:stretch>
            <a:fillRect/>
          </a:stretch>
        </p:blipFill>
        <p:spPr>
          <a:xfrm>
            <a:off x="10050300" y="5270825"/>
            <a:ext cx="972908" cy="604525"/>
          </a:xfrm>
          <a:prstGeom prst="rect">
            <a:avLst/>
          </a:prstGeom>
          <a:noFill/>
          <a:ln>
            <a:noFill/>
          </a:ln>
        </p:spPr>
      </p:pic>
      <p:sp>
        <p:nvSpPr>
          <p:cNvPr id="861" name="Google Shape;861;p75"/>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nl-BE"/>
              <a:t>‹#›</a:t>
            </a:fld>
            <a:endParaRPr/>
          </a:p>
        </p:txBody>
      </p:sp>
      <p:pic>
        <p:nvPicPr>
          <p:cNvPr id="862" name="Google Shape;862;p75"/>
          <p:cNvPicPr preferRelativeResize="0"/>
          <p:nvPr/>
        </p:nvPicPr>
        <p:blipFill>
          <a:blip r:embed="rId5">
            <a:alphaModFix/>
          </a:blip>
          <a:stretch>
            <a:fillRect/>
          </a:stretch>
        </p:blipFill>
        <p:spPr>
          <a:xfrm>
            <a:off x="838200" y="1471613"/>
            <a:ext cx="3971925" cy="219075"/>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7" name="Shape 867"/>
        <p:cNvGrpSpPr/>
        <p:nvPr/>
      </p:nvGrpSpPr>
      <p:grpSpPr>
        <a:xfrm>
          <a:off x="0" y="0"/>
          <a:ext cx="0" cy="0"/>
          <a:chOff x="0" y="0"/>
          <a:chExt cx="0" cy="0"/>
        </a:xfrm>
      </p:grpSpPr>
      <p:sp>
        <p:nvSpPr>
          <p:cNvPr id="868" name="Google Shape;868;g33be1590239_0_301"/>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nl-BE"/>
              <a:t>Questions?                                                   Break</a:t>
            </a:r>
            <a:endParaRPr/>
          </a:p>
        </p:txBody>
      </p:sp>
      <p:sp>
        <p:nvSpPr>
          <p:cNvPr id="869" name="Google Shape;869;g33be1590239_0_301"/>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nl-BE"/>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7"/>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nl-BE"/>
              <a:t>‹#›</a:t>
            </a:fld>
            <a:endParaRPr/>
          </a:p>
        </p:txBody>
      </p:sp>
      <p:sp>
        <p:nvSpPr>
          <p:cNvPr id="142" name="Google Shape;142;p7"/>
          <p:cNvSpPr txBox="1"/>
          <p:nvPr>
            <p:ph type="title"/>
          </p:nvPr>
        </p:nvSpPr>
        <p:spPr>
          <a:xfrm>
            <a:off x="838200" y="11872"/>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nl-BE"/>
              <a:t>1. Composite of survival outcomes</a:t>
            </a:r>
            <a:endParaRPr/>
          </a:p>
        </p:txBody>
      </p:sp>
      <p:sp>
        <p:nvSpPr>
          <p:cNvPr id="143" name="Google Shape;143;p7"/>
          <p:cNvSpPr txBox="1"/>
          <p:nvPr/>
        </p:nvSpPr>
        <p:spPr>
          <a:xfrm>
            <a:off x="8662995" y="6436738"/>
            <a:ext cx="2851500" cy="585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1" lang="nl-BE" sz="1600" u="none" cap="none" strike="noStrike">
                <a:solidFill>
                  <a:schemeClr val="dk1"/>
                </a:solidFill>
                <a:latin typeface="Calibri"/>
                <a:ea typeface="Calibri"/>
                <a:cs typeface="Calibri"/>
                <a:sym typeface="Calibri"/>
              </a:rPr>
              <a:t>Yusuf et al. Lancet (2003)</a:t>
            </a:r>
            <a:endParaRPr/>
          </a:p>
          <a:p>
            <a:pPr indent="0" lvl="0" marL="0" marR="0" rtl="0" algn="l">
              <a:spcBef>
                <a:spcPts val="0"/>
              </a:spcBef>
              <a:spcAft>
                <a:spcPts val="0"/>
              </a:spcAft>
              <a:buNone/>
            </a:pPr>
            <a:r>
              <a:t/>
            </a:r>
            <a:endParaRPr i="1" sz="1600">
              <a:solidFill>
                <a:schemeClr val="dk1"/>
              </a:solidFill>
              <a:latin typeface="Calibri"/>
              <a:ea typeface="Calibri"/>
              <a:cs typeface="Calibri"/>
              <a:sym typeface="Calibri"/>
            </a:endParaRPr>
          </a:p>
        </p:txBody>
      </p:sp>
      <p:pic>
        <p:nvPicPr>
          <p:cNvPr id="144" name="Google Shape;144;p7"/>
          <p:cNvPicPr preferRelativeResize="0"/>
          <p:nvPr/>
        </p:nvPicPr>
        <p:blipFill rotWithShape="1">
          <a:blip r:embed="rId3">
            <a:alphaModFix/>
          </a:blip>
          <a:srcRect b="0" l="0" r="0" t="0"/>
          <a:stretch/>
        </p:blipFill>
        <p:spPr>
          <a:xfrm>
            <a:off x="0" y="1049399"/>
            <a:ext cx="8101781" cy="2561467"/>
          </a:xfrm>
          <a:prstGeom prst="rect">
            <a:avLst/>
          </a:prstGeom>
          <a:noFill/>
          <a:ln>
            <a:noFill/>
          </a:ln>
        </p:spPr>
      </p:pic>
      <p:pic>
        <p:nvPicPr>
          <p:cNvPr id="145" name="Google Shape;145;p7"/>
          <p:cNvPicPr preferRelativeResize="0"/>
          <p:nvPr/>
        </p:nvPicPr>
        <p:blipFill rotWithShape="1">
          <a:blip r:embed="rId4">
            <a:alphaModFix/>
          </a:blip>
          <a:srcRect b="0" l="0" r="0" t="0"/>
          <a:stretch/>
        </p:blipFill>
        <p:spPr>
          <a:xfrm>
            <a:off x="7059561" y="2215994"/>
            <a:ext cx="4994787" cy="3990004"/>
          </a:xfrm>
          <a:prstGeom prst="rect">
            <a:avLst/>
          </a:prstGeom>
          <a:noFill/>
          <a:ln>
            <a:noFill/>
          </a:ln>
        </p:spPr>
      </p:pic>
      <p:pic>
        <p:nvPicPr>
          <p:cNvPr id="146" name="Google Shape;146;p7"/>
          <p:cNvPicPr preferRelativeResize="0"/>
          <p:nvPr/>
        </p:nvPicPr>
        <p:blipFill rotWithShape="1">
          <a:blip r:embed="rId5">
            <a:alphaModFix/>
          </a:blip>
          <a:srcRect b="0" l="0" r="0" t="0"/>
          <a:stretch/>
        </p:blipFill>
        <p:spPr>
          <a:xfrm>
            <a:off x="221840" y="3913897"/>
            <a:ext cx="6730135" cy="1305847"/>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4" name="Shape 874"/>
        <p:cNvGrpSpPr/>
        <p:nvPr/>
      </p:nvGrpSpPr>
      <p:grpSpPr>
        <a:xfrm>
          <a:off x="0" y="0"/>
          <a:ext cx="0" cy="0"/>
          <a:chOff x="0" y="0"/>
          <a:chExt cx="0" cy="0"/>
        </a:xfrm>
      </p:grpSpPr>
      <p:sp>
        <p:nvSpPr>
          <p:cNvPr id="875" name="Google Shape;875;p81"/>
          <p:cNvSpPr txBox="1"/>
          <p:nvPr>
            <p:ph type="title"/>
          </p:nvPr>
        </p:nvSpPr>
        <p:spPr>
          <a:xfrm>
            <a:off x="831850" y="2438400"/>
            <a:ext cx="10515600" cy="1133475"/>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6000"/>
              <a:buFont typeface="Calibri"/>
              <a:buNone/>
            </a:pPr>
            <a:r>
              <a:rPr lang="nl-BE"/>
              <a:t>Advanced Topics</a:t>
            </a:r>
            <a:endParaRPr/>
          </a:p>
        </p:txBody>
      </p:sp>
      <p:sp>
        <p:nvSpPr>
          <p:cNvPr id="876" name="Google Shape;876;p81"/>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nl-BE"/>
              <a:t>‹#›</a:t>
            </a:fld>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1" name="Shape 881"/>
        <p:cNvGrpSpPr/>
        <p:nvPr/>
      </p:nvGrpSpPr>
      <p:grpSpPr>
        <a:xfrm>
          <a:off x="0" y="0"/>
          <a:ext cx="0" cy="0"/>
          <a:chOff x="0" y="0"/>
          <a:chExt cx="0" cy="0"/>
        </a:xfrm>
      </p:grpSpPr>
      <p:sp>
        <p:nvSpPr>
          <p:cNvPr id="882" name="Google Shape;882;p8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nl-BE"/>
              <a:t>1. Censoring</a:t>
            </a:r>
            <a:endParaRPr/>
          </a:p>
        </p:txBody>
      </p:sp>
      <p:pic>
        <p:nvPicPr>
          <p:cNvPr id="883" name="Google Shape;883;p82"/>
          <p:cNvPicPr preferRelativeResize="0"/>
          <p:nvPr/>
        </p:nvPicPr>
        <p:blipFill rotWithShape="1">
          <a:blip r:embed="rId3">
            <a:alphaModFix/>
          </a:blip>
          <a:srcRect b="0" l="0" r="0" t="0"/>
          <a:stretch/>
        </p:blipFill>
        <p:spPr>
          <a:xfrm>
            <a:off x="410845" y="1855310"/>
            <a:ext cx="5400529" cy="4306253"/>
          </a:xfrm>
          <a:prstGeom prst="rect">
            <a:avLst/>
          </a:prstGeom>
          <a:noFill/>
          <a:ln>
            <a:noFill/>
          </a:ln>
        </p:spPr>
      </p:pic>
      <p:pic>
        <p:nvPicPr>
          <p:cNvPr id="884" name="Google Shape;884;p82"/>
          <p:cNvPicPr preferRelativeResize="0"/>
          <p:nvPr/>
        </p:nvPicPr>
        <p:blipFill rotWithShape="1">
          <a:blip r:embed="rId4">
            <a:alphaModFix/>
          </a:blip>
          <a:srcRect b="0" l="0" r="0" t="0"/>
          <a:stretch/>
        </p:blipFill>
        <p:spPr>
          <a:xfrm>
            <a:off x="6222510" y="2665578"/>
            <a:ext cx="5705330" cy="2685715"/>
          </a:xfrm>
          <a:prstGeom prst="rect">
            <a:avLst/>
          </a:prstGeom>
          <a:noFill/>
          <a:ln>
            <a:noFill/>
          </a:ln>
        </p:spPr>
      </p:pic>
      <p:sp>
        <p:nvSpPr>
          <p:cNvPr id="885" name="Google Shape;885;p82"/>
          <p:cNvSpPr txBox="1"/>
          <p:nvPr/>
        </p:nvSpPr>
        <p:spPr>
          <a:xfrm>
            <a:off x="1625600" y="1855310"/>
            <a:ext cx="3434080" cy="430690"/>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886" name="Google Shape;886;p82"/>
          <p:cNvCxnSpPr/>
          <p:nvPr/>
        </p:nvCxnSpPr>
        <p:spPr>
          <a:xfrm>
            <a:off x="11785600" y="2537221"/>
            <a:ext cx="0" cy="2865120"/>
          </a:xfrm>
          <a:prstGeom prst="straightConnector1">
            <a:avLst/>
          </a:prstGeom>
          <a:noFill/>
          <a:ln cap="flat" cmpd="sng" w="9525">
            <a:solidFill>
              <a:schemeClr val="dk1"/>
            </a:solidFill>
            <a:prstDash val="solid"/>
            <a:miter lim="800000"/>
            <a:headEnd len="sm" w="sm" type="none"/>
            <a:tailEnd len="sm" w="sm" type="none"/>
          </a:ln>
        </p:spPr>
      </p:cxnSp>
      <p:sp>
        <p:nvSpPr>
          <p:cNvPr id="887" name="Google Shape;887;p82"/>
          <p:cNvSpPr txBox="1"/>
          <p:nvPr/>
        </p:nvSpPr>
        <p:spPr>
          <a:xfrm>
            <a:off x="7792720" y="5461316"/>
            <a:ext cx="1920240"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nl-BE" sz="1600">
                <a:solidFill>
                  <a:schemeClr val="dk1"/>
                </a:solidFill>
                <a:latin typeface="Times New Roman"/>
                <a:ea typeface="Times New Roman"/>
                <a:cs typeface="Times New Roman"/>
                <a:sym typeface="Times New Roman"/>
              </a:rPr>
              <a:t>Dropout censoring</a:t>
            </a:r>
            <a:endParaRPr sz="1600">
              <a:solidFill>
                <a:schemeClr val="dk1"/>
              </a:solidFill>
              <a:latin typeface="Times New Roman"/>
              <a:ea typeface="Times New Roman"/>
              <a:cs typeface="Times New Roman"/>
              <a:sym typeface="Times New Roman"/>
            </a:endParaRPr>
          </a:p>
        </p:txBody>
      </p:sp>
      <p:sp>
        <p:nvSpPr>
          <p:cNvPr id="888" name="Google Shape;888;p82"/>
          <p:cNvSpPr/>
          <p:nvPr/>
        </p:nvSpPr>
        <p:spPr>
          <a:xfrm>
            <a:off x="2785988" y="5262880"/>
            <a:ext cx="2100971" cy="278923"/>
          </a:xfrm>
          <a:prstGeom prst="rect">
            <a:avLst/>
          </a:prstGeom>
          <a:noFill/>
          <a:ln cap="flat" cmpd="sng" w="381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89" name="Google Shape;889;p82"/>
          <p:cNvSpPr/>
          <p:nvPr/>
        </p:nvSpPr>
        <p:spPr>
          <a:xfrm>
            <a:off x="7540868" y="5515390"/>
            <a:ext cx="2100971" cy="278923"/>
          </a:xfrm>
          <a:prstGeom prst="rect">
            <a:avLst/>
          </a:prstGeom>
          <a:noFill/>
          <a:ln cap="flat" cmpd="sng" w="381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90" name="Google Shape;890;p82"/>
          <p:cNvSpPr txBox="1"/>
          <p:nvPr/>
        </p:nvSpPr>
        <p:spPr>
          <a:xfrm>
            <a:off x="1757680" y="1978223"/>
            <a:ext cx="1148080"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nl-BE" sz="1400">
                <a:solidFill>
                  <a:schemeClr val="dk1"/>
                </a:solidFill>
                <a:latin typeface="Calibri"/>
                <a:ea typeface="Calibri"/>
                <a:cs typeface="Calibri"/>
                <a:sym typeface="Calibri"/>
              </a:rPr>
              <a:t>End of study</a:t>
            </a:r>
            <a:endParaRPr sz="1400">
              <a:solidFill>
                <a:schemeClr val="dk1"/>
              </a:solidFill>
              <a:latin typeface="Calibri"/>
              <a:ea typeface="Calibri"/>
              <a:cs typeface="Calibri"/>
              <a:sym typeface="Calibri"/>
            </a:endParaRPr>
          </a:p>
        </p:txBody>
      </p:sp>
      <p:sp>
        <p:nvSpPr>
          <p:cNvPr id="891" name="Google Shape;891;p82"/>
          <p:cNvSpPr txBox="1"/>
          <p:nvPr/>
        </p:nvSpPr>
        <p:spPr>
          <a:xfrm>
            <a:off x="11043920" y="2193704"/>
            <a:ext cx="1148080"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nl-BE" sz="1400">
                <a:solidFill>
                  <a:schemeClr val="dk1"/>
                </a:solidFill>
                <a:latin typeface="Calibri"/>
                <a:ea typeface="Calibri"/>
                <a:cs typeface="Calibri"/>
                <a:sym typeface="Calibri"/>
              </a:rPr>
              <a:t>End of study</a:t>
            </a:r>
            <a:endParaRPr sz="1400">
              <a:solidFill>
                <a:schemeClr val="dk1"/>
              </a:solidFill>
              <a:latin typeface="Calibri"/>
              <a:ea typeface="Calibri"/>
              <a:cs typeface="Calibri"/>
              <a:sym typeface="Calibri"/>
            </a:endParaRPr>
          </a:p>
        </p:txBody>
      </p:sp>
      <p:sp>
        <p:nvSpPr>
          <p:cNvPr id="892" name="Google Shape;892;p82"/>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nl-BE"/>
              <a:t>‹#›</a:t>
            </a:fld>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7" name="Shape 897"/>
        <p:cNvGrpSpPr/>
        <p:nvPr/>
      </p:nvGrpSpPr>
      <p:grpSpPr>
        <a:xfrm>
          <a:off x="0" y="0"/>
          <a:ext cx="0" cy="0"/>
          <a:chOff x="0" y="0"/>
          <a:chExt cx="0" cy="0"/>
        </a:xfrm>
      </p:grpSpPr>
      <p:sp>
        <p:nvSpPr>
          <p:cNvPr id="898" name="Google Shape;898;p84"/>
          <p:cNvSpPr/>
          <p:nvPr/>
        </p:nvSpPr>
        <p:spPr>
          <a:xfrm>
            <a:off x="1994962" y="1234130"/>
            <a:ext cx="8443200" cy="2310600"/>
          </a:xfrm>
          <a:prstGeom prst="rect">
            <a:avLst/>
          </a:prstGeom>
          <a:noFill/>
          <a:ln cap="flat" cmpd="sng" w="38100">
            <a:solidFill>
              <a:srgbClr val="00B05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99" name="Google Shape;899;p84"/>
          <p:cNvSpPr txBox="1"/>
          <p:nvPr>
            <p:ph type="title"/>
          </p:nvPr>
        </p:nvSpPr>
        <p:spPr>
          <a:xfrm>
            <a:off x="838200" y="-15875"/>
            <a:ext cx="10515600" cy="13257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4400"/>
              <a:buFont typeface="Calibri"/>
              <a:buNone/>
            </a:pPr>
            <a:r>
              <a:rPr lang="nl-BE"/>
              <a:t>Gehan scoring rule (recap’)</a:t>
            </a:r>
            <a:endParaRPr/>
          </a:p>
        </p:txBody>
      </p:sp>
      <p:sp>
        <p:nvSpPr>
          <p:cNvPr id="900" name="Google Shape;900;p84"/>
          <p:cNvSpPr/>
          <p:nvPr/>
        </p:nvSpPr>
        <p:spPr>
          <a:xfrm>
            <a:off x="1994949" y="3808792"/>
            <a:ext cx="8443200" cy="2310600"/>
          </a:xfrm>
          <a:prstGeom prst="rect">
            <a:avLst/>
          </a:prstGeom>
          <a:noFill/>
          <a:ln cap="flat" cmpd="sng" w="381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01" name="Google Shape;901;p84"/>
          <p:cNvSpPr txBox="1"/>
          <p:nvPr/>
        </p:nvSpPr>
        <p:spPr>
          <a:xfrm>
            <a:off x="2509075" y="2309275"/>
            <a:ext cx="1401900" cy="5232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lang="nl-BE" sz="2800">
                <a:solidFill>
                  <a:schemeClr val="dk1"/>
                </a:solidFill>
                <a:latin typeface="Calibri"/>
                <a:ea typeface="Calibri"/>
                <a:cs typeface="Calibri"/>
                <a:sym typeface="Calibri"/>
              </a:rPr>
              <a:t>U</a:t>
            </a:r>
            <a:r>
              <a:rPr baseline="-25000" lang="nl-BE" sz="2800">
                <a:solidFill>
                  <a:schemeClr val="dk1"/>
                </a:solidFill>
                <a:latin typeface="Calibri"/>
                <a:ea typeface="Calibri"/>
                <a:cs typeface="Calibri"/>
                <a:sym typeface="Calibri"/>
              </a:rPr>
              <a:t>ij </a:t>
            </a:r>
            <a:r>
              <a:rPr lang="nl-BE" sz="2800">
                <a:solidFill>
                  <a:schemeClr val="dk1"/>
                </a:solidFill>
                <a:latin typeface="Calibri"/>
                <a:ea typeface="Calibri"/>
                <a:cs typeface="Calibri"/>
                <a:sym typeface="Calibri"/>
              </a:rPr>
              <a:t>= </a:t>
            </a:r>
            <a:r>
              <a:rPr lang="nl-BE" sz="2800">
                <a:solidFill>
                  <a:schemeClr val="dk1"/>
                </a:solidFill>
                <a:latin typeface="Calibri"/>
                <a:ea typeface="Calibri"/>
                <a:cs typeface="Calibri"/>
                <a:sym typeface="Calibri"/>
              </a:rPr>
              <a:t>-1</a:t>
            </a:r>
            <a:endParaRPr sz="2800">
              <a:solidFill>
                <a:schemeClr val="dk1"/>
              </a:solidFill>
              <a:latin typeface="Calibri"/>
              <a:ea typeface="Calibri"/>
              <a:cs typeface="Calibri"/>
              <a:sym typeface="Calibri"/>
            </a:endParaRPr>
          </a:p>
        </p:txBody>
      </p:sp>
      <p:cxnSp>
        <p:nvCxnSpPr>
          <p:cNvPr id="902" name="Google Shape;902;p84"/>
          <p:cNvCxnSpPr/>
          <p:nvPr/>
        </p:nvCxnSpPr>
        <p:spPr>
          <a:xfrm>
            <a:off x="2178556" y="1658887"/>
            <a:ext cx="893100" cy="0"/>
          </a:xfrm>
          <a:prstGeom prst="straightConnector1">
            <a:avLst/>
          </a:prstGeom>
          <a:noFill/>
          <a:ln cap="flat" cmpd="sng" w="31750">
            <a:solidFill>
              <a:srgbClr val="0070C0"/>
            </a:solidFill>
            <a:prstDash val="solid"/>
            <a:miter lim="800000"/>
            <a:headEnd len="sm" w="sm" type="none"/>
            <a:tailEnd len="sm" w="sm" type="none"/>
          </a:ln>
        </p:spPr>
      </p:cxnSp>
      <p:cxnSp>
        <p:nvCxnSpPr>
          <p:cNvPr id="903" name="Google Shape;903;p84"/>
          <p:cNvCxnSpPr/>
          <p:nvPr/>
        </p:nvCxnSpPr>
        <p:spPr>
          <a:xfrm flipH="1" rot="10800000">
            <a:off x="2178557" y="2162044"/>
            <a:ext cx="1667400" cy="900"/>
          </a:xfrm>
          <a:prstGeom prst="straightConnector1">
            <a:avLst/>
          </a:prstGeom>
          <a:noFill/>
          <a:ln cap="flat" cmpd="sng" w="31750">
            <a:solidFill>
              <a:schemeClr val="accent2"/>
            </a:solidFill>
            <a:prstDash val="solid"/>
            <a:miter lim="800000"/>
            <a:headEnd len="sm" w="sm" type="none"/>
            <a:tailEnd len="sm" w="sm" type="oval"/>
          </a:ln>
        </p:spPr>
      </p:cxnSp>
      <p:sp>
        <p:nvSpPr>
          <p:cNvPr id="904" name="Google Shape;904;p84"/>
          <p:cNvSpPr/>
          <p:nvPr/>
        </p:nvSpPr>
        <p:spPr>
          <a:xfrm>
            <a:off x="2996939" y="1478887"/>
            <a:ext cx="360000" cy="360000"/>
          </a:xfrm>
          <a:prstGeom prst="mathMultiply">
            <a:avLst>
              <a:gd fmla="val 23520" name="adj1"/>
            </a:avLst>
          </a:prstGeom>
          <a:solidFill>
            <a:srgbClr val="0070C0"/>
          </a:solidFill>
          <a:ln cap="flat" cmpd="sng" w="15875">
            <a:solidFill>
              <a:srgbClr val="0070C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905" name="Google Shape;905;p84"/>
          <p:cNvCxnSpPr/>
          <p:nvPr/>
        </p:nvCxnSpPr>
        <p:spPr>
          <a:xfrm>
            <a:off x="8119961" y="2147526"/>
            <a:ext cx="893100" cy="0"/>
          </a:xfrm>
          <a:prstGeom prst="straightConnector1">
            <a:avLst/>
          </a:prstGeom>
          <a:noFill/>
          <a:ln cap="flat" cmpd="sng" w="31750">
            <a:solidFill>
              <a:schemeClr val="accent2"/>
            </a:solidFill>
            <a:prstDash val="solid"/>
            <a:miter lim="800000"/>
            <a:headEnd len="sm" w="sm" type="none"/>
            <a:tailEnd len="sm" w="sm" type="none"/>
          </a:ln>
        </p:spPr>
      </p:cxnSp>
      <p:cxnSp>
        <p:nvCxnSpPr>
          <p:cNvPr id="906" name="Google Shape;906;p84"/>
          <p:cNvCxnSpPr/>
          <p:nvPr/>
        </p:nvCxnSpPr>
        <p:spPr>
          <a:xfrm flipH="1" rot="10800000">
            <a:off x="8112265" y="1585980"/>
            <a:ext cx="1667400" cy="900"/>
          </a:xfrm>
          <a:prstGeom prst="straightConnector1">
            <a:avLst/>
          </a:prstGeom>
          <a:noFill/>
          <a:ln cap="flat" cmpd="sng" w="31750">
            <a:solidFill>
              <a:srgbClr val="0070C0"/>
            </a:solidFill>
            <a:prstDash val="solid"/>
            <a:miter lim="800000"/>
            <a:headEnd len="sm" w="sm" type="none"/>
            <a:tailEnd len="sm" w="sm" type="oval"/>
          </a:ln>
        </p:spPr>
      </p:cxnSp>
      <p:sp>
        <p:nvSpPr>
          <p:cNvPr id="907" name="Google Shape;907;p84"/>
          <p:cNvSpPr/>
          <p:nvPr/>
        </p:nvSpPr>
        <p:spPr>
          <a:xfrm>
            <a:off x="8938344" y="1967526"/>
            <a:ext cx="360000" cy="360000"/>
          </a:xfrm>
          <a:prstGeom prst="mathMultiply">
            <a:avLst>
              <a:gd fmla="val 23520" name="adj1"/>
            </a:avLst>
          </a:prstGeom>
          <a:solidFill>
            <a:schemeClr val="accent2"/>
          </a:solidFill>
          <a:ln cap="flat" cmpd="sng" w="15875">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908" name="Google Shape;908;p84"/>
          <p:cNvCxnSpPr/>
          <p:nvPr/>
        </p:nvCxnSpPr>
        <p:spPr>
          <a:xfrm flipH="1" rot="10800000">
            <a:off x="5155535" y="1655087"/>
            <a:ext cx="1667400" cy="900"/>
          </a:xfrm>
          <a:prstGeom prst="straightConnector1">
            <a:avLst/>
          </a:prstGeom>
          <a:noFill/>
          <a:ln cap="flat" cmpd="sng" w="31750">
            <a:solidFill>
              <a:srgbClr val="0070C0"/>
            </a:solidFill>
            <a:prstDash val="solid"/>
            <a:miter lim="800000"/>
            <a:headEnd len="sm" w="sm" type="none"/>
            <a:tailEnd len="sm" w="sm" type="none"/>
          </a:ln>
        </p:spPr>
      </p:cxnSp>
      <p:sp>
        <p:nvSpPr>
          <p:cNvPr id="909" name="Google Shape;909;p84"/>
          <p:cNvSpPr/>
          <p:nvPr/>
        </p:nvSpPr>
        <p:spPr>
          <a:xfrm>
            <a:off x="6766723" y="1449210"/>
            <a:ext cx="360000" cy="360000"/>
          </a:xfrm>
          <a:prstGeom prst="mathMultiply">
            <a:avLst>
              <a:gd fmla="val 23520" name="adj1"/>
            </a:avLst>
          </a:prstGeom>
          <a:solidFill>
            <a:srgbClr val="0070C0"/>
          </a:solidFill>
          <a:ln cap="flat" cmpd="sng" w="15875">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910" name="Google Shape;910;p84"/>
          <p:cNvCxnSpPr/>
          <p:nvPr/>
        </p:nvCxnSpPr>
        <p:spPr>
          <a:xfrm flipH="1" rot="10800000">
            <a:off x="5180376" y="2203265"/>
            <a:ext cx="1667400" cy="900"/>
          </a:xfrm>
          <a:prstGeom prst="straightConnector1">
            <a:avLst/>
          </a:prstGeom>
          <a:noFill/>
          <a:ln cap="flat" cmpd="sng" w="31750">
            <a:solidFill>
              <a:schemeClr val="accent2"/>
            </a:solidFill>
            <a:prstDash val="solid"/>
            <a:miter lim="800000"/>
            <a:headEnd len="sm" w="sm" type="none"/>
            <a:tailEnd len="sm" w="sm" type="none"/>
          </a:ln>
        </p:spPr>
      </p:cxnSp>
      <p:sp>
        <p:nvSpPr>
          <p:cNvPr id="911" name="Google Shape;911;p84"/>
          <p:cNvSpPr/>
          <p:nvPr/>
        </p:nvSpPr>
        <p:spPr>
          <a:xfrm>
            <a:off x="6791564" y="1997388"/>
            <a:ext cx="360000" cy="360000"/>
          </a:xfrm>
          <a:prstGeom prst="mathMultiply">
            <a:avLst>
              <a:gd fmla="val 23520" name="adj1"/>
            </a:avLst>
          </a:prstGeom>
          <a:solidFill>
            <a:schemeClr val="accent2"/>
          </a:solidFill>
          <a:ln cap="flat" cmpd="sng" w="15875">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12" name="Google Shape;912;p84"/>
          <p:cNvSpPr txBox="1"/>
          <p:nvPr/>
        </p:nvSpPr>
        <p:spPr>
          <a:xfrm>
            <a:off x="1094081" y="1403837"/>
            <a:ext cx="682500" cy="985800"/>
          </a:xfrm>
          <a:prstGeom prst="rect">
            <a:avLst/>
          </a:prstGeom>
          <a:noFill/>
          <a:ln>
            <a:noFill/>
          </a:ln>
        </p:spPr>
        <p:txBody>
          <a:bodyPr anchorCtr="0" anchor="t" bIns="45700" lIns="91425" spcFirstLastPara="1" rIns="91425" wrap="square" tIns="45700">
            <a:spAutoFit/>
          </a:bodyPr>
          <a:lstStyle/>
          <a:p>
            <a:pPr indent="0" lvl="0" marL="0" marR="0" rtl="0" algn="l">
              <a:lnSpc>
                <a:spcPct val="115000"/>
              </a:lnSpc>
              <a:spcBef>
                <a:spcPts val="0"/>
              </a:spcBef>
              <a:spcAft>
                <a:spcPts val="0"/>
              </a:spcAft>
              <a:buNone/>
            </a:pPr>
            <a:r>
              <a:rPr b="1" lang="nl-BE" sz="2700">
                <a:solidFill>
                  <a:srgbClr val="0070C0"/>
                </a:solidFill>
                <a:latin typeface="Calibri"/>
                <a:ea typeface="Calibri"/>
                <a:cs typeface="Calibri"/>
                <a:sym typeface="Calibri"/>
              </a:rPr>
              <a:t>E</a:t>
            </a:r>
            <a:endParaRPr b="1" sz="2300">
              <a:solidFill>
                <a:srgbClr val="0070C0"/>
              </a:solidFill>
            </a:endParaRPr>
          </a:p>
          <a:p>
            <a:pPr indent="0" lvl="0" marL="0" marR="0" rtl="0" algn="l">
              <a:spcBef>
                <a:spcPts val="0"/>
              </a:spcBef>
              <a:spcAft>
                <a:spcPts val="0"/>
              </a:spcAft>
              <a:buNone/>
            </a:pPr>
            <a:r>
              <a:rPr b="1" lang="nl-BE" sz="2700">
                <a:solidFill>
                  <a:schemeClr val="accent2"/>
                </a:solidFill>
                <a:latin typeface="Calibri"/>
                <a:ea typeface="Calibri"/>
                <a:cs typeface="Calibri"/>
                <a:sym typeface="Calibri"/>
              </a:rPr>
              <a:t>C</a:t>
            </a:r>
            <a:endParaRPr b="1" sz="2300">
              <a:solidFill>
                <a:schemeClr val="accent2"/>
              </a:solidFill>
            </a:endParaRPr>
          </a:p>
        </p:txBody>
      </p:sp>
      <p:cxnSp>
        <p:nvCxnSpPr>
          <p:cNvPr id="913" name="Google Shape;913;p84"/>
          <p:cNvCxnSpPr/>
          <p:nvPr/>
        </p:nvCxnSpPr>
        <p:spPr>
          <a:xfrm flipH="1" rot="10800000">
            <a:off x="3815525" y="2162075"/>
            <a:ext cx="660600" cy="6300"/>
          </a:xfrm>
          <a:prstGeom prst="straightConnector1">
            <a:avLst/>
          </a:prstGeom>
          <a:noFill/>
          <a:ln cap="flat" cmpd="sng" w="31750">
            <a:solidFill>
              <a:srgbClr val="9E9E9E"/>
            </a:solidFill>
            <a:prstDash val="dot"/>
            <a:miter lim="800000"/>
            <a:headEnd len="sm" w="sm" type="none"/>
            <a:tailEnd len="sm" w="sm" type="oval"/>
          </a:ln>
        </p:spPr>
      </p:cxnSp>
      <p:sp>
        <p:nvSpPr>
          <p:cNvPr id="914" name="Google Shape;914;p84"/>
          <p:cNvSpPr/>
          <p:nvPr/>
        </p:nvSpPr>
        <p:spPr>
          <a:xfrm>
            <a:off x="4247914" y="1982451"/>
            <a:ext cx="360000" cy="360000"/>
          </a:xfrm>
          <a:prstGeom prst="mathMultiply">
            <a:avLst>
              <a:gd fmla="val 23520" name="adj1"/>
            </a:avLst>
          </a:prstGeom>
          <a:solidFill>
            <a:srgbClr val="9E9E9E"/>
          </a:solidFill>
          <a:ln cap="flat" cmpd="sng" w="15875">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915" name="Google Shape;915;p84"/>
          <p:cNvCxnSpPr/>
          <p:nvPr/>
        </p:nvCxnSpPr>
        <p:spPr>
          <a:xfrm>
            <a:off x="9714975" y="1580525"/>
            <a:ext cx="297300" cy="6600"/>
          </a:xfrm>
          <a:prstGeom prst="straightConnector1">
            <a:avLst/>
          </a:prstGeom>
          <a:noFill/>
          <a:ln cap="flat" cmpd="sng" w="31750">
            <a:solidFill>
              <a:srgbClr val="9E9E9E"/>
            </a:solidFill>
            <a:prstDash val="dot"/>
            <a:miter lim="800000"/>
            <a:headEnd len="sm" w="sm" type="none"/>
            <a:tailEnd len="sm" w="sm" type="none"/>
          </a:ln>
        </p:spPr>
      </p:cxnSp>
      <p:sp>
        <p:nvSpPr>
          <p:cNvPr id="916" name="Google Shape;916;p84"/>
          <p:cNvSpPr/>
          <p:nvPr/>
        </p:nvSpPr>
        <p:spPr>
          <a:xfrm>
            <a:off x="9903448" y="1403823"/>
            <a:ext cx="360000" cy="360000"/>
          </a:xfrm>
          <a:prstGeom prst="mathMultiply">
            <a:avLst>
              <a:gd fmla="val 23520" name="adj1"/>
            </a:avLst>
          </a:prstGeom>
          <a:solidFill>
            <a:srgbClr val="A5A5A5"/>
          </a:solidFill>
          <a:ln cap="flat" cmpd="sng" w="15875">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917" name="Google Shape;917;p84"/>
          <p:cNvCxnSpPr/>
          <p:nvPr/>
        </p:nvCxnSpPr>
        <p:spPr>
          <a:xfrm>
            <a:off x="2129756" y="4271337"/>
            <a:ext cx="893100" cy="0"/>
          </a:xfrm>
          <a:prstGeom prst="straightConnector1">
            <a:avLst/>
          </a:prstGeom>
          <a:noFill/>
          <a:ln cap="flat" cmpd="sng" w="31750">
            <a:solidFill>
              <a:srgbClr val="0070C0"/>
            </a:solidFill>
            <a:prstDash val="solid"/>
            <a:miter lim="800000"/>
            <a:headEnd len="sm" w="sm" type="none"/>
            <a:tailEnd len="sm" w="sm" type="none"/>
          </a:ln>
        </p:spPr>
      </p:cxnSp>
      <p:cxnSp>
        <p:nvCxnSpPr>
          <p:cNvPr id="918" name="Google Shape;918;p84"/>
          <p:cNvCxnSpPr/>
          <p:nvPr/>
        </p:nvCxnSpPr>
        <p:spPr>
          <a:xfrm flipH="1" rot="10800000">
            <a:off x="2129757" y="4771794"/>
            <a:ext cx="609900" cy="3600"/>
          </a:xfrm>
          <a:prstGeom prst="straightConnector1">
            <a:avLst/>
          </a:prstGeom>
          <a:noFill/>
          <a:ln cap="flat" cmpd="sng" w="31750">
            <a:solidFill>
              <a:schemeClr val="accent2"/>
            </a:solidFill>
            <a:prstDash val="solid"/>
            <a:miter lim="800000"/>
            <a:headEnd len="sm" w="sm" type="none"/>
            <a:tailEnd len="sm" w="sm" type="oval"/>
          </a:ln>
          <a:effectLst>
            <a:outerShdw blurRad="57150" rotWithShape="0" algn="bl" dir="5400000" dist="19050">
              <a:srgbClr val="000000">
                <a:alpha val="50000"/>
              </a:srgbClr>
            </a:outerShdw>
          </a:effectLst>
        </p:spPr>
      </p:cxnSp>
      <p:sp>
        <p:nvSpPr>
          <p:cNvPr id="919" name="Google Shape;919;p84"/>
          <p:cNvSpPr/>
          <p:nvPr/>
        </p:nvSpPr>
        <p:spPr>
          <a:xfrm>
            <a:off x="2948139" y="4091337"/>
            <a:ext cx="360000" cy="360000"/>
          </a:xfrm>
          <a:prstGeom prst="mathMultiply">
            <a:avLst>
              <a:gd fmla="val 23520" name="adj1"/>
            </a:avLst>
          </a:prstGeom>
          <a:solidFill>
            <a:srgbClr val="0070C0"/>
          </a:solidFill>
          <a:ln cap="flat" cmpd="sng" w="15875">
            <a:solidFill>
              <a:srgbClr val="0070C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920" name="Google Shape;920;p84"/>
          <p:cNvCxnSpPr/>
          <p:nvPr/>
        </p:nvCxnSpPr>
        <p:spPr>
          <a:xfrm>
            <a:off x="8071161" y="4759976"/>
            <a:ext cx="893100" cy="0"/>
          </a:xfrm>
          <a:prstGeom prst="straightConnector1">
            <a:avLst/>
          </a:prstGeom>
          <a:noFill/>
          <a:ln cap="flat" cmpd="sng" w="31750">
            <a:solidFill>
              <a:schemeClr val="accent2"/>
            </a:solidFill>
            <a:prstDash val="solid"/>
            <a:miter lim="800000"/>
            <a:headEnd len="sm" w="sm" type="none"/>
            <a:tailEnd len="sm" w="sm" type="oval"/>
          </a:ln>
        </p:spPr>
      </p:cxnSp>
      <p:cxnSp>
        <p:nvCxnSpPr>
          <p:cNvPr id="921" name="Google Shape;921;p84"/>
          <p:cNvCxnSpPr/>
          <p:nvPr/>
        </p:nvCxnSpPr>
        <p:spPr>
          <a:xfrm flipH="1" rot="10800000">
            <a:off x="8063465" y="4198430"/>
            <a:ext cx="1667400" cy="900"/>
          </a:xfrm>
          <a:prstGeom prst="straightConnector1">
            <a:avLst/>
          </a:prstGeom>
          <a:noFill/>
          <a:ln cap="flat" cmpd="sng" w="31750">
            <a:solidFill>
              <a:srgbClr val="0070C0"/>
            </a:solidFill>
            <a:prstDash val="solid"/>
            <a:miter lim="800000"/>
            <a:headEnd len="sm" w="sm" type="none"/>
            <a:tailEnd len="sm" w="sm" type="none"/>
          </a:ln>
        </p:spPr>
      </p:cxnSp>
      <p:cxnSp>
        <p:nvCxnSpPr>
          <p:cNvPr id="922" name="Google Shape;922;p84"/>
          <p:cNvCxnSpPr/>
          <p:nvPr/>
        </p:nvCxnSpPr>
        <p:spPr>
          <a:xfrm flipH="1" rot="10800000">
            <a:off x="2725550" y="4774675"/>
            <a:ext cx="1701900" cy="11400"/>
          </a:xfrm>
          <a:prstGeom prst="straightConnector1">
            <a:avLst/>
          </a:prstGeom>
          <a:noFill/>
          <a:ln cap="flat" cmpd="sng" w="31750">
            <a:solidFill>
              <a:srgbClr val="9E9E9E"/>
            </a:solidFill>
            <a:prstDash val="dot"/>
            <a:miter lim="800000"/>
            <a:headEnd len="sm" w="sm" type="none"/>
            <a:tailEnd len="sm" w="sm" type="oval"/>
          </a:ln>
        </p:spPr>
      </p:cxnSp>
      <p:sp>
        <p:nvSpPr>
          <p:cNvPr id="923" name="Google Shape;923;p84"/>
          <p:cNvSpPr/>
          <p:nvPr/>
        </p:nvSpPr>
        <p:spPr>
          <a:xfrm>
            <a:off x="4199114" y="4594901"/>
            <a:ext cx="360000" cy="360000"/>
          </a:xfrm>
          <a:prstGeom prst="mathMultiply">
            <a:avLst>
              <a:gd fmla="val 23520" name="adj1"/>
            </a:avLst>
          </a:prstGeom>
          <a:solidFill>
            <a:srgbClr val="9E9E9E"/>
          </a:solidFill>
          <a:ln cap="flat" cmpd="sng" w="15875">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24" name="Google Shape;924;p84"/>
          <p:cNvSpPr/>
          <p:nvPr/>
        </p:nvSpPr>
        <p:spPr>
          <a:xfrm>
            <a:off x="9325898" y="4584073"/>
            <a:ext cx="360000" cy="360000"/>
          </a:xfrm>
          <a:prstGeom prst="mathMultiply">
            <a:avLst>
              <a:gd fmla="val 23520" name="adj1"/>
            </a:avLst>
          </a:prstGeom>
          <a:solidFill>
            <a:srgbClr val="A5A5A5"/>
          </a:solidFill>
          <a:ln cap="flat" cmpd="sng" w="15875">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925" name="Google Shape;925;p84"/>
          <p:cNvCxnSpPr/>
          <p:nvPr/>
        </p:nvCxnSpPr>
        <p:spPr>
          <a:xfrm>
            <a:off x="5126957" y="4257819"/>
            <a:ext cx="1237200" cy="5100"/>
          </a:xfrm>
          <a:prstGeom prst="straightConnector1">
            <a:avLst/>
          </a:prstGeom>
          <a:noFill/>
          <a:ln cap="flat" cmpd="sng" w="31750">
            <a:solidFill>
              <a:srgbClr val="0070C0"/>
            </a:solidFill>
            <a:prstDash val="solid"/>
            <a:miter lim="800000"/>
            <a:headEnd len="sm" w="sm" type="none"/>
            <a:tailEnd len="sm" w="sm" type="oval"/>
          </a:ln>
          <a:effectLst>
            <a:outerShdw blurRad="57150" rotWithShape="0" algn="bl" dir="5400000" dist="19050">
              <a:srgbClr val="000000">
                <a:alpha val="50000"/>
              </a:srgbClr>
            </a:outerShdw>
          </a:effectLst>
        </p:spPr>
      </p:cxnSp>
      <p:cxnSp>
        <p:nvCxnSpPr>
          <p:cNvPr id="926" name="Google Shape;926;p84"/>
          <p:cNvCxnSpPr/>
          <p:nvPr/>
        </p:nvCxnSpPr>
        <p:spPr>
          <a:xfrm flipH="1" rot="10800000">
            <a:off x="6342950" y="4273625"/>
            <a:ext cx="571500" cy="10500"/>
          </a:xfrm>
          <a:prstGeom prst="straightConnector1">
            <a:avLst/>
          </a:prstGeom>
          <a:noFill/>
          <a:ln cap="flat" cmpd="sng" w="31750">
            <a:solidFill>
              <a:srgbClr val="9E9E9E"/>
            </a:solidFill>
            <a:prstDash val="dot"/>
            <a:miter lim="800000"/>
            <a:headEnd len="sm" w="sm" type="none"/>
            <a:tailEnd len="sm" w="sm" type="oval"/>
          </a:ln>
        </p:spPr>
      </p:cxnSp>
      <p:sp>
        <p:nvSpPr>
          <p:cNvPr id="927" name="Google Shape;927;p84"/>
          <p:cNvSpPr/>
          <p:nvPr/>
        </p:nvSpPr>
        <p:spPr>
          <a:xfrm>
            <a:off x="6688314" y="4091326"/>
            <a:ext cx="360000" cy="360000"/>
          </a:xfrm>
          <a:prstGeom prst="mathMultiply">
            <a:avLst>
              <a:gd fmla="val 23520" name="adj1"/>
            </a:avLst>
          </a:prstGeom>
          <a:solidFill>
            <a:srgbClr val="9E9E9E"/>
          </a:solidFill>
          <a:ln cap="flat" cmpd="sng" w="15875">
            <a:solidFill>
              <a:srgbClr val="0070C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928" name="Google Shape;928;p84"/>
          <p:cNvCxnSpPr/>
          <p:nvPr/>
        </p:nvCxnSpPr>
        <p:spPr>
          <a:xfrm>
            <a:off x="8949732" y="4753313"/>
            <a:ext cx="623100" cy="3300"/>
          </a:xfrm>
          <a:prstGeom prst="straightConnector1">
            <a:avLst/>
          </a:prstGeom>
          <a:noFill/>
          <a:ln cap="flat" cmpd="sng" w="31750">
            <a:solidFill>
              <a:srgbClr val="9E9E9E"/>
            </a:solidFill>
            <a:prstDash val="dot"/>
            <a:miter lim="800000"/>
            <a:headEnd len="sm" w="sm" type="none"/>
            <a:tailEnd len="sm" w="sm" type="none"/>
          </a:ln>
        </p:spPr>
      </p:cxnSp>
      <p:sp>
        <p:nvSpPr>
          <p:cNvPr id="929" name="Google Shape;929;p84"/>
          <p:cNvSpPr txBox="1"/>
          <p:nvPr/>
        </p:nvSpPr>
        <p:spPr>
          <a:xfrm>
            <a:off x="1094081" y="4167537"/>
            <a:ext cx="682500" cy="985800"/>
          </a:xfrm>
          <a:prstGeom prst="rect">
            <a:avLst/>
          </a:prstGeom>
          <a:noFill/>
          <a:ln>
            <a:noFill/>
          </a:ln>
        </p:spPr>
        <p:txBody>
          <a:bodyPr anchorCtr="0" anchor="t" bIns="45700" lIns="91425" spcFirstLastPara="1" rIns="91425" wrap="square" tIns="45700">
            <a:spAutoFit/>
          </a:bodyPr>
          <a:lstStyle/>
          <a:p>
            <a:pPr indent="0" lvl="0" marL="0" marR="0" rtl="0" algn="l">
              <a:lnSpc>
                <a:spcPct val="115000"/>
              </a:lnSpc>
              <a:spcBef>
                <a:spcPts val="0"/>
              </a:spcBef>
              <a:spcAft>
                <a:spcPts val="0"/>
              </a:spcAft>
              <a:buNone/>
            </a:pPr>
            <a:r>
              <a:rPr b="1" lang="nl-BE" sz="2700">
                <a:solidFill>
                  <a:srgbClr val="0070C0"/>
                </a:solidFill>
                <a:latin typeface="Calibri"/>
                <a:ea typeface="Calibri"/>
                <a:cs typeface="Calibri"/>
                <a:sym typeface="Calibri"/>
              </a:rPr>
              <a:t>E</a:t>
            </a:r>
            <a:endParaRPr b="1" sz="2300">
              <a:solidFill>
                <a:srgbClr val="0070C0"/>
              </a:solidFill>
            </a:endParaRPr>
          </a:p>
          <a:p>
            <a:pPr indent="0" lvl="0" marL="0" marR="0" rtl="0" algn="l">
              <a:spcBef>
                <a:spcPts val="0"/>
              </a:spcBef>
              <a:spcAft>
                <a:spcPts val="0"/>
              </a:spcAft>
              <a:buNone/>
            </a:pPr>
            <a:r>
              <a:rPr b="1" lang="nl-BE" sz="2700">
                <a:solidFill>
                  <a:schemeClr val="accent2"/>
                </a:solidFill>
                <a:latin typeface="Calibri"/>
                <a:ea typeface="Calibri"/>
                <a:cs typeface="Calibri"/>
                <a:sym typeface="Calibri"/>
              </a:rPr>
              <a:t>C</a:t>
            </a:r>
            <a:endParaRPr b="1" sz="2300">
              <a:solidFill>
                <a:schemeClr val="accent2"/>
              </a:solidFill>
            </a:endParaRPr>
          </a:p>
        </p:txBody>
      </p:sp>
      <p:cxnSp>
        <p:nvCxnSpPr>
          <p:cNvPr id="930" name="Google Shape;930;p84"/>
          <p:cNvCxnSpPr/>
          <p:nvPr/>
        </p:nvCxnSpPr>
        <p:spPr>
          <a:xfrm>
            <a:off x="5135320" y="4743007"/>
            <a:ext cx="1237200" cy="5100"/>
          </a:xfrm>
          <a:prstGeom prst="straightConnector1">
            <a:avLst/>
          </a:prstGeom>
          <a:noFill/>
          <a:ln cap="flat" cmpd="sng" w="31750">
            <a:solidFill>
              <a:srgbClr val="FF9900"/>
            </a:solidFill>
            <a:prstDash val="solid"/>
            <a:miter lim="800000"/>
            <a:headEnd len="sm" w="sm" type="none"/>
            <a:tailEnd len="sm" w="sm" type="oval"/>
          </a:ln>
          <a:effectLst>
            <a:outerShdw blurRad="57150" rotWithShape="0" algn="bl" dir="5400000" dist="19050">
              <a:srgbClr val="000000">
                <a:alpha val="50000"/>
              </a:srgbClr>
            </a:outerShdw>
          </a:effectLst>
        </p:spPr>
      </p:cxnSp>
      <p:cxnSp>
        <p:nvCxnSpPr>
          <p:cNvPr id="931" name="Google Shape;931;p84"/>
          <p:cNvCxnSpPr/>
          <p:nvPr/>
        </p:nvCxnSpPr>
        <p:spPr>
          <a:xfrm flipH="1" rot="10800000">
            <a:off x="6351313" y="4758813"/>
            <a:ext cx="571500" cy="10500"/>
          </a:xfrm>
          <a:prstGeom prst="straightConnector1">
            <a:avLst/>
          </a:prstGeom>
          <a:noFill/>
          <a:ln cap="flat" cmpd="sng" w="31750">
            <a:solidFill>
              <a:srgbClr val="9E9E9E"/>
            </a:solidFill>
            <a:prstDash val="dot"/>
            <a:miter lim="800000"/>
            <a:headEnd len="sm" w="sm" type="none"/>
            <a:tailEnd len="sm" w="sm" type="oval"/>
          </a:ln>
        </p:spPr>
      </p:cxnSp>
      <p:sp>
        <p:nvSpPr>
          <p:cNvPr id="932" name="Google Shape;932;p84"/>
          <p:cNvSpPr/>
          <p:nvPr/>
        </p:nvSpPr>
        <p:spPr>
          <a:xfrm>
            <a:off x="6696677" y="4576513"/>
            <a:ext cx="360000" cy="360000"/>
          </a:xfrm>
          <a:prstGeom prst="mathMultiply">
            <a:avLst>
              <a:gd fmla="val 23520" name="adj1"/>
            </a:avLst>
          </a:prstGeom>
          <a:solidFill>
            <a:srgbClr val="9E9E9E"/>
          </a:solidFill>
          <a:ln cap="flat" cmpd="sng" w="15875">
            <a:solidFill>
              <a:srgbClr val="FF99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33" name="Google Shape;933;p84"/>
          <p:cNvSpPr txBox="1"/>
          <p:nvPr/>
        </p:nvSpPr>
        <p:spPr>
          <a:xfrm>
            <a:off x="1994950" y="2980113"/>
            <a:ext cx="7114200" cy="709500"/>
          </a:xfrm>
          <a:prstGeom prst="rect">
            <a:avLst/>
          </a:prstGeom>
          <a:noFill/>
          <a:ln>
            <a:noFill/>
          </a:ln>
        </p:spPr>
        <p:txBody>
          <a:bodyPr anchorCtr="0" anchor="ctr" bIns="91425" lIns="91425" spcFirstLastPara="1" rIns="91425" wrap="square" tIns="91425">
            <a:noAutofit/>
          </a:bodyPr>
          <a:lstStyle/>
          <a:p>
            <a:pPr indent="0" lvl="0" marL="0" rtl="0" algn="l">
              <a:lnSpc>
                <a:spcPct val="90000"/>
              </a:lnSpc>
              <a:spcBef>
                <a:spcPts val="0"/>
              </a:spcBef>
              <a:spcAft>
                <a:spcPts val="0"/>
              </a:spcAft>
              <a:buClr>
                <a:schemeClr val="dk1"/>
              </a:buClr>
              <a:buSzPts val="4400"/>
              <a:buFont typeface="Calibri"/>
              <a:buNone/>
            </a:pPr>
            <a:r>
              <a:rPr lang="nl-BE" sz="2800">
                <a:solidFill>
                  <a:srgbClr val="00B050"/>
                </a:solidFill>
                <a:latin typeface="Calibri"/>
                <a:ea typeface="Calibri"/>
                <a:cs typeface="Calibri"/>
                <a:sym typeface="Calibri"/>
              </a:rPr>
              <a:t>informative pairs</a:t>
            </a:r>
            <a:endParaRPr sz="2800">
              <a:solidFill>
                <a:schemeClr val="dk1"/>
              </a:solidFill>
              <a:latin typeface="Calibri"/>
              <a:ea typeface="Calibri"/>
              <a:cs typeface="Calibri"/>
              <a:sym typeface="Calibri"/>
            </a:endParaRPr>
          </a:p>
        </p:txBody>
      </p:sp>
      <p:sp>
        <p:nvSpPr>
          <p:cNvPr id="934" name="Google Shape;934;p84"/>
          <p:cNvSpPr txBox="1"/>
          <p:nvPr/>
        </p:nvSpPr>
        <p:spPr>
          <a:xfrm>
            <a:off x="5520009" y="2373844"/>
            <a:ext cx="11520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nl-BE" sz="2800">
                <a:solidFill>
                  <a:schemeClr val="dk1"/>
                </a:solidFill>
                <a:latin typeface="Calibri"/>
                <a:ea typeface="Calibri"/>
                <a:cs typeface="Calibri"/>
                <a:sym typeface="Calibri"/>
              </a:rPr>
              <a:t>U</a:t>
            </a:r>
            <a:r>
              <a:rPr baseline="-25000" lang="nl-BE" sz="2800">
                <a:solidFill>
                  <a:schemeClr val="dk1"/>
                </a:solidFill>
                <a:latin typeface="Calibri"/>
                <a:ea typeface="Calibri"/>
                <a:cs typeface="Calibri"/>
                <a:sym typeface="Calibri"/>
              </a:rPr>
              <a:t>ij </a:t>
            </a:r>
            <a:r>
              <a:rPr lang="nl-BE" sz="2800">
                <a:solidFill>
                  <a:schemeClr val="dk1"/>
                </a:solidFill>
                <a:latin typeface="Calibri"/>
                <a:ea typeface="Calibri"/>
                <a:cs typeface="Calibri"/>
                <a:sym typeface="Calibri"/>
              </a:rPr>
              <a:t>= 0</a:t>
            </a:r>
            <a:endParaRPr sz="2800">
              <a:solidFill>
                <a:schemeClr val="dk1"/>
              </a:solidFill>
              <a:latin typeface="Calibri"/>
              <a:ea typeface="Calibri"/>
              <a:cs typeface="Calibri"/>
              <a:sym typeface="Calibri"/>
            </a:endParaRPr>
          </a:p>
        </p:txBody>
      </p:sp>
      <p:sp>
        <p:nvSpPr>
          <p:cNvPr id="935" name="Google Shape;935;p84"/>
          <p:cNvSpPr txBox="1"/>
          <p:nvPr/>
        </p:nvSpPr>
        <p:spPr>
          <a:xfrm>
            <a:off x="8542359" y="2389619"/>
            <a:ext cx="11520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nl-BE" sz="2800">
                <a:solidFill>
                  <a:schemeClr val="dk1"/>
                </a:solidFill>
                <a:latin typeface="Calibri"/>
                <a:ea typeface="Calibri"/>
                <a:cs typeface="Calibri"/>
                <a:sym typeface="Calibri"/>
              </a:rPr>
              <a:t>U</a:t>
            </a:r>
            <a:r>
              <a:rPr baseline="-25000" lang="nl-BE" sz="2800">
                <a:solidFill>
                  <a:schemeClr val="dk1"/>
                </a:solidFill>
                <a:latin typeface="Calibri"/>
                <a:ea typeface="Calibri"/>
                <a:cs typeface="Calibri"/>
                <a:sym typeface="Calibri"/>
              </a:rPr>
              <a:t>ij </a:t>
            </a:r>
            <a:r>
              <a:rPr lang="nl-BE" sz="2800">
                <a:solidFill>
                  <a:schemeClr val="dk1"/>
                </a:solidFill>
                <a:latin typeface="Calibri"/>
                <a:ea typeface="Calibri"/>
                <a:cs typeface="Calibri"/>
                <a:sym typeface="Calibri"/>
              </a:rPr>
              <a:t>= 1</a:t>
            </a:r>
            <a:endParaRPr sz="2800">
              <a:solidFill>
                <a:schemeClr val="dk1"/>
              </a:solidFill>
              <a:latin typeface="Calibri"/>
              <a:ea typeface="Calibri"/>
              <a:cs typeface="Calibri"/>
              <a:sym typeface="Calibri"/>
            </a:endParaRPr>
          </a:p>
        </p:txBody>
      </p:sp>
      <p:sp>
        <p:nvSpPr>
          <p:cNvPr id="936" name="Google Shape;936;p84"/>
          <p:cNvSpPr txBox="1"/>
          <p:nvPr/>
        </p:nvSpPr>
        <p:spPr>
          <a:xfrm>
            <a:off x="2497637" y="4980425"/>
            <a:ext cx="1401900" cy="5232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lang="nl-BE" sz="2800">
                <a:solidFill>
                  <a:schemeClr val="dk1"/>
                </a:solidFill>
                <a:latin typeface="Calibri"/>
                <a:ea typeface="Calibri"/>
                <a:cs typeface="Calibri"/>
                <a:sym typeface="Calibri"/>
              </a:rPr>
              <a:t>U</a:t>
            </a:r>
            <a:r>
              <a:rPr baseline="-25000" lang="nl-BE" sz="2800">
                <a:solidFill>
                  <a:schemeClr val="dk1"/>
                </a:solidFill>
                <a:latin typeface="Calibri"/>
                <a:ea typeface="Calibri"/>
                <a:cs typeface="Calibri"/>
                <a:sym typeface="Calibri"/>
              </a:rPr>
              <a:t>ij </a:t>
            </a:r>
            <a:r>
              <a:rPr lang="nl-BE" sz="2800">
                <a:solidFill>
                  <a:schemeClr val="dk1"/>
                </a:solidFill>
                <a:latin typeface="Calibri"/>
                <a:ea typeface="Calibri"/>
                <a:cs typeface="Calibri"/>
                <a:sym typeface="Calibri"/>
              </a:rPr>
              <a:t>= ?</a:t>
            </a:r>
            <a:endParaRPr sz="2800">
              <a:solidFill>
                <a:schemeClr val="dk1"/>
              </a:solidFill>
              <a:latin typeface="Calibri"/>
              <a:ea typeface="Calibri"/>
              <a:cs typeface="Calibri"/>
              <a:sym typeface="Calibri"/>
            </a:endParaRPr>
          </a:p>
        </p:txBody>
      </p:sp>
      <p:sp>
        <p:nvSpPr>
          <p:cNvPr id="937" name="Google Shape;937;p84"/>
          <p:cNvSpPr txBox="1"/>
          <p:nvPr/>
        </p:nvSpPr>
        <p:spPr>
          <a:xfrm>
            <a:off x="5508572" y="5044994"/>
            <a:ext cx="11520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nl-BE" sz="2800">
                <a:solidFill>
                  <a:schemeClr val="dk1"/>
                </a:solidFill>
                <a:latin typeface="Calibri"/>
                <a:ea typeface="Calibri"/>
                <a:cs typeface="Calibri"/>
                <a:sym typeface="Calibri"/>
              </a:rPr>
              <a:t>U</a:t>
            </a:r>
            <a:r>
              <a:rPr baseline="-25000" lang="nl-BE" sz="2800">
                <a:solidFill>
                  <a:schemeClr val="dk1"/>
                </a:solidFill>
                <a:latin typeface="Calibri"/>
                <a:ea typeface="Calibri"/>
                <a:cs typeface="Calibri"/>
                <a:sym typeface="Calibri"/>
              </a:rPr>
              <a:t>ij </a:t>
            </a:r>
            <a:r>
              <a:rPr lang="nl-BE" sz="2800">
                <a:solidFill>
                  <a:schemeClr val="dk1"/>
                </a:solidFill>
                <a:latin typeface="Calibri"/>
                <a:ea typeface="Calibri"/>
                <a:cs typeface="Calibri"/>
                <a:sym typeface="Calibri"/>
              </a:rPr>
              <a:t>= ?</a:t>
            </a:r>
            <a:endParaRPr sz="2800">
              <a:solidFill>
                <a:schemeClr val="dk1"/>
              </a:solidFill>
              <a:latin typeface="Calibri"/>
              <a:ea typeface="Calibri"/>
              <a:cs typeface="Calibri"/>
              <a:sym typeface="Calibri"/>
            </a:endParaRPr>
          </a:p>
        </p:txBody>
      </p:sp>
      <p:sp>
        <p:nvSpPr>
          <p:cNvPr id="938" name="Google Shape;938;p84"/>
          <p:cNvSpPr txBox="1"/>
          <p:nvPr/>
        </p:nvSpPr>
        <p:spPr>
          <a:xfrm>
            <a:off x="8530922" y="5060769"/>
            <a:ext cx="11520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nl-BE" sz="2800">
                <a:solidFill>
                  <a:schemeClr val="dk1"/>
                </a:solidFill>
                <a:latin typeface="Calibri"/>
                <a:ea typeface="Calibri"/>
                <a:cs typeface="Calibri"/>
                <a:sym typeface="Calibri"/>
              </a:rPr>
              <a:t>U</a:t>
            </a:r>
            <a:r>
              <a:rPr baseline="-25000" lang="nl-BE" sz="2800">
                <a:solidFill>
                  <a:schemeClr val="dk1"/>
                </a:solidFill>
                <a:latin typeface="Calibri"/>
                <a:ea typeface="Calibri"/>
                <a:cs typeface="Calibri"/>
                <a:sym typeface="Calibri"/>
              </a:rPr>
              <a:t>ij </a:t>
            </a:r>
            <a:r>
              <a:rPr lang="nl-BE" sz="2800">
                <a:solidFill>
                  <a:schemeClr val="dk1"/>
                </a:solidFill>
                <a:latin typeface="Calibri"/>
                <a:ea typeface="Calibri"/>
                <a:cs typeface="Calibri"/>
                <a:sym typeface="Calibri"/>
              </a:rPr>
              <a:t>= ?</a:t>
            </a:r>
            <a:endParaRPr sz="2800">
              <a:solidFill>
                <a:schemeClr val="dk1"/>
              </a:solidFill>
              <a:latin typeface="Calibri"/>
              <a:ea typeface="Calibri"/>
              <a:cs typeface="Calibri"/>
              <a:sym typeface="Calibri"/>
            </a:endParaRPr>
          </a:p>
        </p:txBody>
      </p:sp>
      <p:sp>
        <p:nvSpPr>
          <p:cNvPr id="939" name="Google Shape;939;p84"/>
          <p:cNvSpPr txBox="1"/>
          <p:nvPr/>
        </p:nvSpPr>
        <p:spPr>
          <a:xfrm>
            <a:off x="1994950" y="5531313"/>
            <a:ext cx="7114200" cy="709500"/>
          </a:xfrm>
          <a:prstGeom prst="rect">
            <a:avLst/>
          </a:prstGeom>
          <a:noFill/>
          <a:ln>
            <a:noFill/>
          </a:ln>
        </p:spPr>
        <p:txBody>
          <a:bodyPr anchorCtr="0" anchor="ctr" bIns="91425" lIns="91425" spcFirstLastPara="1" rIns="91425" wrap="square" tIns="91425">
            <a:noAutofit/>
          </a:bodyPr>
          <a:lstStyle/>
          <a:p>
            <a:pPr indent="0" lvl="0" marL="0" rtl="0" algn="l">
              <a:lnSpc>
                <a:spcPct val="90000"/>
              </a:lnSpc>
              <a:spcBef>
                <a:spcPts val="0"/>
              </a:spcBef>
              <a:spcAft>
                <a:spcPts val="0"/>
              </a:spcAft>
              <a:buNone/>
            </a:pPr>
            <a:r>
              <a:rPr lang="nl-BE" sz="2800">
                <a:solidFill>
                  <a:srgbClr val="FF0000"/>
                </a:solidFill>
                <a:latin typeface="Calibri"/>
                <a:ea typeface="Calibri"/>
                <a:cs typeface="Calibri"/>
                <a:sym typeface="Calibri"/>
              </a:rPr>
              <a:t>un</a:t>
            </a:r>
            <a:r>
              <a:rPr lang="nl-BE" sz="2800">
                <a:solidFill>
                  <a:srgbClr val="FF0000"/>
                </a:solidFill>
                <a:latin typeface="Calibri"/>
                <a:ea typeface="Calibri"/>
                <a:cs typeface="Calibri"/>
                <a:sym typeface="Calibri"/>
              </a:rPr>
              <a:t>informative pairs</a:t>
            </a:r>
            <a:endParaRPr sz="2800">
              <a:solidFill>
                <a:srgbClr val="FF0000"/>
              </a:solidFill>
              <a:latin typeface="Calibri"/>
              <a:ea typeface="Calibri"/>
              <a:cs typeface="Calibri"/>
              <a:sym typeface="Calibri"/>
            </a:endParaRPr>
          </a:p>
        </p:txBody>
      </p:sp>
      <p:sp>
        <p:nvSpPr>
          <p:cNvPr id="940" name="Google Shape;940;p84"/>
          <p:cNvSpPr txBox="1"/>
          <p:nvPr/>
        </p:nvSpPr>
        <p:spPr>
          <a:xfrm>
            <a:off x="3352675" y="6185250"/>
            <a:ext cx="5945700" cy="80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nl-BE" sz="2800">
                <a:solidFill>
                  <a:schemeClr val="dk1"/>
                </a:solidFill>
                <a:latin typeface="Calibri"/>
                <a:ea typeface="Calibri"/>
                <a:cs typeface="Calibri"/>
                <a:sym typeface="Calibri"/>
              </a:rPr>
              <a:t>analyzed using lower rank outcome(s)</a:t>
            </a:r>
            <a:endParaRPr sz="2800">
              <a:solidFill>
                <a:schemeClr val="dk1"/>
              </a:solidFill>
              <a:latin typeface="Calibri"/>
              <a:ea typeface="Calibri"/>
              <a:cs typeface="Calibri"/>
              <a:sym typeface="Calibri"/>
            </a:endParaRPr>
          </a:p>
        </p:txBody>
      </p:sp>
      <p:sp>
        <p:nvSpPr>
          <p:cNvPr id="941" name="Google Shape;941;p84"/>
          <p:cNvSpPr/>
          <p:nvPr/>
        </p:nvSpPr>
        <p:spPr>
          <a:xfrm>
            <a:off x="2364250" y="6119400"/>
            <a:ext cx="988425" cy="413350"/>
          </a:xfrm>
          <a:custGeom>
            <a:rect b="b" l="l" r="r" t="t"/>
            <a:pathLst>
              <a:path extrusionOk="0" h="16534" w="39537">
                <a:moveTo>
                  <a:pt x="0" y="0"/>
                </a:moveTo>
                <a:lnTo>
                  <a:pt x="0" y="16534"/>
                </a:lnTo>
                <a:lnTo>
                  <a:pt x="39537" y="16534"/>
                </a:lnTo>
              </a:path>
            </a:pathLst>
          </a:custGeom>
          <a:noFill/>
          <a:ln cap="flat" cmpd="sng" w="38100">
            <a:solidFill>
              <a:srgbClr val="FF0000"/>
            </a:solidFill>
            <a:prstDash val="solid"/>
            <a:round/>
            <a:headEnd len="med" w="med" type="none"/>
            <a:tailEnd len="med" w="med" type="triangle"/>
          </a:ln>
        </p:spPr>
      </p:sp>
      <p:sp>
        <p:nvSpPr>
          <p:cNvPr id="942" name="Google Shape;942;p84"/>
          <p:cNvSpPr/>
          <p:nvPr/>
        </p:nvSpPr>
        <p:spPr>
          <a:xfrm>
            <a:off x="9572823" y="4018885"/>
            <a:ext cx="360000" cy="360000"/>
          </a:xfrm>
          <a:prstGeom prst="mathMultiply">
            <a:avLst>
              <a:gd fmla="val 23520" name="adj1"/>
            </a:avLst>
          </a:prstGeom>
          <a:solidFill>
            <a:srgbClr val="0070C0"/>
          </a:solidFill>
          <a:ln cap="flat" cmpd="sng" w="15875">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43" name="Google Shape;943;p84"/>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nl-BE"/>
              <a:t>‹#›</a:t>
            </a:fld>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8" name="Shape 948"/>
        <p:cNvGrpSpPr/>
        <p:nvPr/>
      </p:nvGrpSpPr>
      <p:grpSpPr>
        <a:xfrm>
          <a:off x="0" y="0"/>
          <a:ext cx="0" cy="0"/>
          <a:chOff x="0" y="0"/>
          <a:chExt cx="0" cy="0"/>
        </a:xfrm>
      </p:grpSpPr>
      <p:pic>
        <p:nvPicPr>
          <p:cNvPr id="949" name="Google Shape;949;g3371915fedd_1_168"/>
          <p:cNvPicPr preferRelativeResize="0"/>
          <p:nvPr/>
        </p:nvPicPr>
        <p:blipFill>
          <a:blip r:embed="rId3">
            <a:alphaModFix/>
          </a:blip>
          <a:stretch>
            <a:fillRect/>
          </a:stretch>
        </p:blipFill>
        <p:spPr>
          <a:xfrm>
            <a:off x="6389025" y="1720388"/>
            <a:ext cx="5772150" cy="581025"/>
          </a:xfrm>
          <a:prstGeom prst="rect">
            <a:avLst/>
          </a:prstGeom>
          <a:noFill/>
          <a:ln>
            <a:noFill/>
          </a:ln>
        </p:spPr>
      </p:pic>
      <p:cxnSp>
        <p:nvCxnSpPr>
          <p:cNvPr id="950" name="Google Shape;950;g3371915fedd_1_168"/>
          <p:cNvCxnSpPr/>
          <p:nvPr/>
        </p:nvCxnSpPr>
        <p:spPr>
          <a:xfrm flipH="1" rot="10800000">
            <a:off x="5872150" y="4972600"/>
            <a:ext cx="1256400" cy="873900"/>
          </a:xfrm>
          <a:prstGeom prst="straightConnector1">
            <a:avLst/>
          </a:prstGeom>
          <a:noFill/>
          <a:ln cap="flat" cmpd="sng" w="38100">
            <a:solidFill>
              <a:schemeClr val="dk2"/>
            </a:solidFill>
            <a:prstDash val="solid"/>
            <a:round/>
            <a:headEnd len="med" w="med" type="none"/>
            <a:tailEnd len="med" w="med" type="stealth"/>
          </a:ln>
        </p:spPr>
      </p:cxnSp>
      <p:sp>
        <p:nvSpPr>
          <p:cNvPr id="951" name="Google Shape;951;g3371915fedd_1_168"/>
          <p:cNvSpPr txBox="1"/>
          <p:nvPr/>
        </p:nvSpPr>
        <p:spPr>
          <a:xfrm>
            <a:off x="6944025" y="5683675"/>
            <a:ext cx="4962300" cy="109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nl-BE" sz="2800">
                <a:solidFill>
                  <a:schemeClr val="dk1"/>
                </a:solidFill>
                <a:latin typeface="Calibri"/>
                <a:ea typeface="Calibri"/>
                <a:cs typeface="Calibri"/>
                <a:sym typeface="Calibri"/>
              </a:rPr>
              <a:t>No survivor in the </a:t>
            </a:r>
            <a:r>
              <a:rPr lang="nl-BE" sz="2800">
                <a:solidFill>
                  <a:srgbClr val="0070C0"/>
                </a:solidFill>
                <a:latin typeface="Calibri"/>
                <a:ea typeface="Calibri"/>
                <a:cs typeface="Calibri"/>
                <a:sym typeface="Calibri"/>
              </a:rPr>
              <a:t>other group</a:t>
            </a:r>
            <a:r>
              <a:rPr lang="nl-BE" sz="2800">
                <a:solidFill>
                  <a:schemeClr val="dk1"/>
                </a:solidFill>
                <a:latin typeface="Calibri"/>
                <a:ea typeface="Calibri"/>
                <a:cs typeface="Calibri"/>
                <a:sym typeface="Calibri"/>
              </a:rPr>
              <a:t> at the time of the observed event.</a:t>
            </a:r>
            <a:endParaRPr sz="2800">
              <a:solidFill>
                <a:schemeClr val="dk1"/>
              </a:solidFill>
              <a:latin typeface="Calibri"/>
              <a:ea typeface="Calibri"/>
              <a:cs typeface="Calibri"/>
              <a:sym typeface="Calibri"/>
            </a:endParaRPr>
          </a:p>
        </p:txBody>
      </p:sp>
      <p:cxnSp>
        <p:nvCxnSpPr>
          <p:cNvPr id="952" name="Google Shape;952;g3371915fedd_1_168"/>
          <p:cNvCxnSpPr/>
          <p:nvPr/>
        </p:nvCxnSpPr>
        <p:spPr>
          <a:xfrm flipH="1" rot="10800000">
            <a:off x="5775925" y="6232250"/>
            <a:ext cx="1168200" cy="8700"/>
          </a:xfrm>
          <a:prstGeom prst="straightConnector1">
            <a:avLst/>
          </a:prstGeom>
          <a:noFill/>
          <a:ln cap="flat" cmpd="sng" w="38100">
            <a:solidFill>
              <a:schemeClr val="dk2"/>
            </a:solidFill>
            <a:prstDash val="solid"/>
            <a:round/>
            <a:headEnd len="med" w="med" type="none"/>
            <a:tailEnd len="med" w="med" type="stealth"/>
          </a:ln>
        </p:spPr>
      </p:cxnSp>
      <p:sp>
        <p:nvSpPr>
          <p:cNvPr id="953" name="Google Shape;953;g3371915fedd_1_168"/>
          <p:cNvSpPr txBox="1"/>
          <p:nvPr/>
        </p:nvSpPr>
        <p:spPr>
          <a:xfrm>
            <a:off x="7051725" y="3634075"/>
            <a:ext cx="4962300" cy="147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nl-BE" sz="2800">
                <a:solidFill>
                  <a:schemeClr val="dk1"/>
                </a:solidFill>
                <a:latin typeface="Calibri"/>
                <a:ea typeface="Calibri"/>
                <a:cs typeface="Calibri"/>
                <a:sym typeface="Calibri"/>
              </a:rPr>
              <a:t>Only 1 out 4 individuals </a:t>
            </a:r>
            <a:r>
              <a:rPr lang="nl-BE" sz="2800">
                <a:solidFill>
                  <a:srgbClr val="0070C0"/>
                </a:solidFill>
                <a:latin typeface="Calibri"/>
                <a:ea typeface="Calibri"/>
                <a:cs typeface="Calibri"/>
                <a:sym typeface="Calibri"/>
              </a:rPr>
              <a:t>in the other group</a:t>
            </a:r>
            <a:r>
              <a:rPr lang="nl-BE" sz="2800">
                <a:solidFill>
                  <a:schemeClr val="dk1"/>
                </a:solidFill>
                <a:latin typeface="Calibri"/>
                <a:ea typeface="Calibri"/>
                <a:cs typeface="Calibri"/>
                <a:sym typeface="Calibri"/>
              </a:rPr>
              <a:t> will</a:t>
            </a:r>
            <a:r>
              <a:rPr lang="nl-BE" sz="2800">
                <a:solidFill>
                  <a:schemeClr val="dk1"/>
                </a:solidFill>
                <a:latin typeface="Calibri"/>
                <a:ea typeface="Calibri"/>
                <a:cs typeface="Calibri"/>
                <a:sym typeface="Calibri"/>
              </a:rPr>
              <a:t> survive up to the time of the observed event.</a:t>
            </a:r>
            <a:endParaRPr sz="2800">
              <a:solidFill>
                <a:schemeClr val="dk1"/>
              </a:solidFill>
              <a:latin typeface="Calibri"/>
              <a:ea typeface="Calibri"/>
              <a:cs typeface="Calibri"/>
              <a:sym typeface="Calibri"/>
            </a:endParaRPr>
          </a:p>
        </p:txBody>
      </p:sp>
      <p:cxnSp>
        <p:nvCxnSpPr>
          <p:cNvPr id="954" name="Google Shape;954;g3371915fedd_1_168"/>
          <p:cNvCxnSpPr/>
          <p:nvPr/>
        </p:nvCxnSpPr>
        <p:spPr>
          <a:xfrm>
            <a:off x="6765125" y="2300275"/>
            <a:ext cx="1137000" cy="0"/>
          </a:xfrm>
          <a:prstGeom prst="straightConnector1">
            <a:avLst/>
          </a:prstGeom>
          <a:noFill/>
          <a:ln cap="flat" cmpd="sng" w="38100">
            <a:solidFill>
              <a:schemeClr val="dk2"/>
            </a:solidFill>
            <a:prstDash val="solid"/>
            <a:round/>
            <a:headEnd len="med" w="med" type="none"/>
            <a:tailEnd len="med" w="med" type="none"/>
          </a:ln>
        </p:spPr>
      </p:cxnSp>
      <p:sp>
        <p:nvSpPr>
          <p:cNvPr id="955" name="Google Shape;955;g3371915fedd_1_168"/>
          <p:cNvSpPr txBox="1"/>
          <p:nvPr/>
        </p:nvSpPr>
        <p:spPr>
          <a:xfrm>
            <a:off x="8402850" y="2380200"/>
            <a:ext cx="1744500" cy="41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nl-BE">
                <a:solidFill>
                  <a:schemeClr val="dk1"/>
                </a:solidFill>
                <a:latin typeface="Calibri"/>
                <a:ea typeface="Calibri"/>
                <a:cs typeface="Calibri"/>
                <a:sym typeface="Calibri"/>
              </a:rPr>
              <a:t>event type indicators</a:t>
            </a:r>
            <a:endParaRPr>
              <a:solidFill>
                <a:schemeClr val="dk1"/>
              </a:solidFill>
              <a:latin typeface="Calibri"/>
              <a:ea typeface="Calibri"/>
              <a:cs typeface="Calibri"/>
              <a:sym typeface="Calibri"/>
            </a:endParaRPr>
          </a:p>
        </p:txBody>
      </p:sp>
      <p:sp>
        <p:nvSpPr>
          <p:cNvPr id="956" name="Google Shape;956;g3371915fedd_1_168"/>
          <p:cNvSpPr txBox="1"/>
          <p:nvPr/>
        </p:nvSpPr>
        <p:spPr>
          <a:xfrm>
            <a:off x="6792575" y="2380200"/>
            <a:ext cx="1386900" cy="61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nl-BE">
                <a:solidFill>
                  <a:schemeClr val="dk1"/>
                </a:solidFill>
                <a:latin typeface="Calibri"/>
                <a:ea typeface="Calibri"/>
                <a:cs typeface="Calibri"/>
                <a:sym typeface="Calibri"/>
              </a:rPr>
              <a:t>time to event</a:t>
            </a:r>
            <a:endParaRPr>
              <a:solidFill>
                <a:schemeClr val="dk1"/>
              </a:solidFill>
              <a:latin typeface="Calibri"/>
              <a:ea typeface="Calibri"/>
              <a:cs typeface="Calibri"/>
              <a:sym typeface="Calibri"/>
            </a:endParaRPr>
          </a:p>
          <a:p>
            <a:pPr indent="0" lvl="0" marL="0" rtl="0" algn="l">
              <a:spcBef>
                <a:spcPts val="0"/>
              </a:spcBef>
              <a:spcAft>
                <a:spcPts val="0"/>
              </a:spcAft>
              <a:buNone/>
            </a:pPr>
            <a:r>
              <a:rPr lang="nl-BE">
                <a:solidFill>
                  <a:schemeClr val="dk1"/>
                </a:solidFill>
                <a:latin typeface="Calibri"/>
                <a:ea typeface="Calibri"/>
                <a:cs typeface="Calibri"/>
                <a:sym typeface="Calibri"/>
              </a:rPr>
              <a:t>(right-censored)</a:t>
            </a:r>
            <a:endParaRPr>
              <a:solidFill>
                <a:schemeClr val="dk1"/>
              </a:solidFill>
              <a:latin typeface="Calibri"/>
              <a:ea typeface="Calibri"/>
              <a:cs typeface="Calibri"/>
              <a:sym typeface="Calibri"/>
            </a:endParaRPr>
          </a:p>
        </p:txBody>
      </p:sp>
      <p:cxnSp>
        <p:nvCxnSpPr>
          <p:cNvPr id="957" name="Google Shape;957;g3371915fedd_1_168"/>
          <p:cNvCxnSpPr/>
          <p:nvPr/>
        </p:nvCxnSpPr>
        <p:spPr>
          <a:xfrm>
            <a:off x="8296575" y="2299325"/>
            <a:ext cx="1008600" cy="2100"/>
          </a:xfrm>
          <a:prstGeom prst="straightConnector1">
            <a:avLst/>
          </a:prstGeom>
          <a:noFill/>
          <a:ln cap="flat" cmpd="sng" w="38100">
            <a:solidFill>
              <a:schemeClr val="dk2"/>
            </a:solidFill>
            <a:prstDash val="solid"/>
            <a:round/>
            <a:headEnd len="med" w="med" type="none"/>
            <a:tailEnd len="med" w="med" type="none"/>
          </a:ln>
        </p:spPr>
      </p:cxnSp>
      <p:sp>
        <p:nvSpPr>
          <p:cNvPr id="958" name="Google Shape;958;g3371915fedd_1_168"/>
          <p:cNvSpPr txBox="1"/>
          <p:nvPr>
            <p:ph type="title"/>
          </p:nvPr>
        </p:nvSpPr>
        <p:spPr>
          <a:xfrm>
            <a:off x="838200" y="-15875"/>
            <a:ext cx="10515600" cy="13257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4400"/>
              <a:buFont typeface="Calibri"/>
              <a:buNone/>
            </a:pPr>
            <a:r>
              <a:rPr lang="nl-BE"/>
              <a:t>Peron scoring rule (example)</a:t>
            </a:r>
            <a:endParaRPr/>
          </a:p>
        </p:txBody>
      </p:sp>
      <p:sp>
        <p:nvSpPr>
          <p:cNvPr id="959" name="Google Shape;959;g3371915fedd_1_168"/>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nl-BE"/>
              <a:t>‹#›</a:t>
            </a:fld>
            <a:endParaRPr/>
          </a:p>
        </p:txBody>
      </p:sp>
      <p:pic>
        <p:nvPicPr>
          <p:cNvPr id="960" name="Google Shape;960;g3371915fedd_1_168"/>
          <p:cNvPicPr preferRelativeResize="0"/>
          <p:nvPr/>
        </p:nvPicPr>
        <p:blipFill>
          <a:blip r:embed="rId4">
            <a:alphaModFix/>
          </a:blip>
          <a:stretch>
            <a:fillRect/>
          </a:stretch>
        </p:blipFill>
        <p:spPr>
          <a:xfrm>
            <a:off x="13288" y="5683663"/>
            <a:ext cx="5915025" cy="714375"/>
          </a:xfrm>
          <a:prstGeom prst="rect">
            <a:avLst/>
          </a:prstGeom>
          <a:noFill/>
          <a:ln>
            <a:noFill/>
          </a:ln>
        </p:spPr>
      </p:pic>
      <p:pic>
        <p:nvPicPr>
          <p:cNvPr id="961" name="Google Shape;961;g3371915fedd_1_168" title="figure-KM-peron-withLG.png"/>
          <p:cNvPicPr preferRelativeResize="0"/>
          <p:nvPr/>
        </p:nvPicPr>
        <p:blipFill>
          <a:blip r:embed="rId5">
            <a:alphaModFix/>
          </a:blip>
          <a:stretch>
            <a:fillRect/>
          </a:stretch>
        </p:blipFill>
        <p:spPr>
          <a:xfrm>
            <a:off x="654025" y="1567988"/>
            <a:ext cx="5508965" cy="3968413"/>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6" name="Shape 966"/>
        <p:cNvGrpSpPr/>
        <p:nvPr/>
      </p:nvGrpSpPr>
      <p:grpSpPr>
        <a:xfrm>
          <a:off x="0" y="0"/>
          <a:ext cx="0" cy="0"/>
          <a:chOff x="0" y="0"/>
          <a:chExt cx="0" cy="0"/>
        </a:xfrm>
      </p:grpSpPr>
      <p:sp>
        <p:nvSpPr>
          <p:cNvPr id="967" name="Google Shape;967;g3371915fedd_1_196"/>
          <p:cNvSpPr/>
          <p:nvPr/>
        </p:nvSpPr>
        <p:spPr>
          <a:xfrm>
            <a:off x="9791300" y="6570200"/>
            <a:ext cx="752700" cy="287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968" name="Google Shape;968;g3371915fedd_1_196"/>
          <p:cNvSpPr txBox="1"/>
          <p:nvPr>
            <p:ph idx="4294967295" type="title"/>
          </p:nvPr>
        </p:nvSpPr>
        <p:spPr>
          <a:xfrm>
            <a:off x="838200" y="-15875"/>
            <a:ext cx="10515600" cy="13257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4400"/>
              <a:buFont typeface="Calibri"/>
              <a:buNone/>
            </a:pPr>
            <a:r>
              <a:rPr lang="nl-BE"/>
              <a:t>Peron scoring rule (formula)</a:t>
            </a:r>
            <a:endParaRPr/>
          </a:p>
        </p:txBody>
      </p:sp>
      <p:sp>
        <p:nvSpPr>
          <p:cNvPr id="969" name="Google Shape;969;g3371915fedd_1_196"/>
          <p:cNvSpPr txBox="1"/>
          <p:nvPr/>
        </p:nvSpPr>
        <p:spPr>
          <a:xfrm>
            <a:off x="8547800" y="6261850"/>
            <a:ext cx="2431200" cy="5850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i="1" lang="nl-BE" sz="1600">
                <a:solidFill>
                  <a:schemeClr val="dk1"/>
                </a:solidFill>
                <a:latin typeface="Calibri"/>
                <a:ea typeface="Calibri"/>
                <a:cs typeface="Calibri"/>
                <a:sym typeface="Calibri"/>
              </a:rPr>
              <a:t>Péron et al. SMMR (2016)</a:t>
            </a:r>
            <a:endParaRPr i="1" sz="16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600"/>
          </a:p>
        </p:txBody>
      </p:sp>
      <p:sp>
        <p:nvSpPr>
          <p:cNvPr id="970" name="Google Shape;970;g3371915fedd_1_196"/>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nl-BE"/>
              <a:t>‹#›</a:t>
            </a:fld>
            <a:endParaRPr/>
          </a:p>
        </p:txBody>
      </p:sp>
      <p:pic>
        <p:nvPicPr>
          <p:cNvPr id="971" name="Google Shape;971;g3371915fedd_1_196"/>
          <p:cNvPicPr preferRelativeResize="0"/>
          <p:nvPr/>
        </p:nvPicPr>
        <p:blipFill>
          <a:blip r:embed="rId3">
            <a:alphaModFix/>
          </a:blip>
          <a:stretch>
            <a:fillRect/>
          </a:stretch>
        </p:blipFill>
        <p:spPr>
          <a:xfrm>
            <a:off x="905175" y="1227950"/>
            <a:ext cx="9324975" cy="3714750"/>
          </a:xfrm>
          <a:prstGeom prst="rect">
            <a:avLst/>
          </a:prstGeom>
          <a:noFill/>
          <a:ln>
            <a:noFill/>
          </a:ln>
        </p:spPr>
      </p:pic>
      <p:sp>
        <p:nvSpPr>
          <p:cNvPr id="972" name="Google Shape;972;g3371915fedd_1_196"/>
          <p:cNvSpPr txBox="1"/>
          <p:nvPr/>
        </p:nvSpPr>
        <p:spPr>
          <a:xfrm>
            <a:off x="368025" y="4942700"/>
            <a:ext cx="1744500" cy="87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nl-BE">
                <a:solidFill>
                  <a:schemeClr val="dk1"/>
                </a:solidFill>
                <a:latin typeface="Calibri"/>
                <a:ea typeface="Calibri"/>
                <a:cs typeface="Calibri"/>
                <a:sym typeface="Calibri"/>
              </a:rPr>
              <a:t>event type indicators</a:t>
            </a:r>
            <a:endParaRPr>
              <a:solidFill>
                <a:schemeClr val="dk1"/>
              </a:solidFill>
              <a:latin typeface="Calibri"/>
              <a:ea typeface="Calibri"/>
              <a:cs typeface="Calibri"/>
              <a:sym typeface="Calibri"/>
            </a:endParaRPr>
          </a:p>
          <a:p>
            <a:pPr indent="-317500" lvl="0" marL="457200" rtl="0" algn="l">
              <a:spcBef>
                <a:spcPts val="0"/>
              </a:spcBef>
              <a:spcAft>
                <a:spcPts val="0"/>
              </a:spcAft>
              <a:buClr>
                <a:schemeClr val="dk1"/>
              </a:buClr>
              <a:buSzPts val="1400"/>
              <a:buFont typeface="Calibri"/>
              <a:buChar char="-"/>
            </a:pPr>
            <a:r>
              <a:rPr lang="nl-BE">
                <a:solidFill>
                  <a:schemeClr val="dk1"/>
                </a:solidFill>
                <a:latin typeface="Calibri"/>
                <a:ea typeface="Calibri"/>
                <a:cs typeface="Calibri"/>
                <a:sym typeface="Calibri"/>
              </a:rPr>
              <a:t>0 censored</a:t>
            </a:r>
            <a:endParaRPr>
              <a:solidFill>
                <a:schemeClr val="dk1"/>
              </a:solidFill>
              <a:latin typeface="Calibri"/>
              <a:ea typeface="Calibri"/>
              <a:cs typeface="Calibri"/>
              <a:sym typeface="Calibri"/>
            </a:endParaRPr>
          </a:p>
          <a:p>
            <a:pPr indent="-317500" lvl="0" marL="457200" rtl="0" algn="l">
              <a:spcBef>
                <a:spcPts val="0"/>
              </a:spcBef>
              <a:spcAft>
                <a:spcPts val="0"/>
              </a:spcAft>
              <a:buClr>
                <a:schemeClr val="dk1"/>
              </a:buClr>
              <a:buSzPts val="1400"/>
              <a:buFont typeface="Calibri"/>
              <a:buChar char="-"/>
            </a:pPr>
            <a:r>
              <a:rPr lang="nl-BE">
                <a:solidFill>
                  <a:schemeClr val="dk1"/>
                </a:solidFill>
                <a:latin typeface="Calibri"/>
                <a:ea typeface="Calibri"/>
                <a:cs typeface="Calibri"/>
                <a:sym typeface="Calibri"/>
              </a:rPr>
              <a:t>1 event</a:t>
            </a:r>
            <a:endParaRPr>
              <a:solidFill>
                <a:schemeClr val="dk1"/>
              </a:solidFill>
              <a:latin typeface="Calibri"/>
              <a:ea typeface="Calibri"/>
              <a:cs typeface="Calibri"/>
              <a:sym typeface="Calibri"/>
            </a:endParaRPr>
          </a:p>
        </p:txBody>
      </p:sp>
      <p:sp>
        <p:nvSpPr>
          <p:cNvPr id="973" name="Google Shape;973;g3371915fedd_1_196"/>
          <p:cNvSpPr txBox="1"/>
          <p:nvPr/>
        </p:nvSpPr>
        <p:spPr>
          <a:xfrm>
            <a:off x="10629500" y="1309825"/>
            <a:ext cx="1274100" cy="49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nl-BE">
                <a:solidFill>
                  <a:schemeClr val="dk1"/>
                </a:solidFill>
                <a:latin typeface="Calibri"/>
                <a:ea typeface="Calibri"/>
                <a:cs typeface="Calibri"/>
                <a:sym typeface="Calibri"/>
              </a:rPr>
              <a:t>pairwise score</a:t>
            </a:r>
            <a:endParaRPr>
              <a:solidFill>
                <a:schemeClr val="dk1"/>
              </a:solidFill>
              <a:latin typeface="Calibri"/>
              <a:ea typeface="Calibri"/>
              <a:cs typeface="Calibri"/>
              <a:sym typeface="Calibri"/>
            </a:endParaRPr>
          </a:p>
        </p:txBody>
      </p:sp>
      <p:sp>
        <p:nvSpPr>
          <p:cNvPr id="974" name="Google Shape;974;g3371915fedd_1_196"/>
          <p:cNvSpPr txBox="1"/>
          <p:nvPr/>
        </p:nvSpPr>
        <p:spPr>
          <a:xfrm>
            <a:off x="4815000" y="5093975"/>
            <a:ext cx="3019200" cy="36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nl-BE">
                <a:solidFill>
                  <a:schemeClr val="dk1"/>
                </a:solidFill>
                <a:latin typeface="Calibri"/>
                <a:ea typeface="Calibri"/>
                <a:cs typeface="Calibri"/>
                <a:sym typeface="Calibri"/>
              </a:rPr>
              <a:t>‘Similar’ right-censored event times</a:t>
            </a:r>
            <a:endParaRPr>
              <a:solidFill>
                <a:schemeClr val="dk1"/>
              </a:solidFill>
              <a:latin typeface="Calibri"/>
              <a:ea typeface="Calibri"/>
              <a:cs typeface="Calibri"/>
              <a:sym typeface="Calibri"/>
            </a:endParaRPr>
          </a:p>
          <a:p>
            <a:pPr indent="0" lvl="0" marL="0" rtl="0" algn="l">
              <a:spcBef>
                <a:spcPts val="0"/>
              </a:spcBef>
              <a:spcAft>
                <a:spcPts val="0"/>
              </a:spcAft>
              <a:buNone/>
            </a:pPr>
            <a:r>
              <a:t/>
            </a:r>
            <a:endParaRPr>
              <a:solidFill>
                <a:schemeClr val="dk1"/>
              </a:solidFill>
              <a:latin typeface="Calibri"/>
              <a:ea typeface="Calibri"/>
              <a:cs typeface="Calibri"/>
              <a:sym typeface="Calibri"/>
            </a:endParaRPr>
          </a:p>
        </p:txBody>
      </p:sp>
      <p:sp>
        <p:nvSpPr>
          <p:cNvPr id="975" name="Google Shape;975;g3371915fedd_1_196"/>
          <p:cNvSpPr txBox="1"/>
          <p:nvPr/>
        </p:nvSpPr>
        <p:spPr>
          <a:xfrm>
            <a:off x="7892425" y="5041775"/>
            <a:ext cx="2651700" cy="62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nl-BE">
                <a:solidFill>
                  <a:schemeClr val="dk1"/>
                </a:solidFill>
                <a:latin typeface="Calibri"/>
                <a:ea typeface="Calibri"/>
                <a:cs typeface="Calibri"/>
                <a:sym typeface="Calibri"/>
              </a:rPr>
              <a:t>Large right-censored event time for the experimental arm</a:t>
            </a:r>
            <a:endParaRPr>
              <a:solidFill>
                <a:schemeClr val="dk1"/>
              </a:solidFill>
              <a:latin typeface="Calibri"/>
              <a:ea typeface="Calibri"/>
              <a:cs typeface="Calibri"/>
              <a:sym typeface="Calibri"/>
            </a:endParaRPr>
          </a:p>
          <a:p>
            <a:pPr indent="0" lvl="0" marL="0" rtl="0" algn="l">
              <a:spcBef>
                <a:spcPts val="0"/>
              </a:spcBef>
              <a:spcAft>
                <a:spcPts val="0"/>
              </a:spcAft>
              <a:buNone/>
            </a:pPr>
            <a:r>
              <a:t/>
            </a:r>
            <a:endParaRPr>
              <a:solidFill>
                <a:schemeClr val="dk1"/>
              </a:solidFill>
              <a:latin typeface="Calibri"/>
              <a:ea typeface="Calibri"/>
              <a:cs typeface="Calibri"/>
              <a:sym typeface="Calibri"/>
            </a:endParaRPr>
          </a:p>
        </p:txBody>
      </p:sp>
      <p:sp>
        <p:nvSpPr>
          <p:cNvPr id="976" name="Google Shape;976;g3371915fedd_1_196"/>
          <p:cNvSpPr txBox="1"/>
          <p:nvPr/>
        </p:nvSpPr>
        <p:spPr>
          <a:xfrm>
            <a:off x="2112525" y="5069150"/>
            <a:ext cx="2651700" cy="62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nl-BE">
                <a:solidFill>
                  <a:schemeClr val="dk1"/>
                </a:solidFill>
                <a:latin typeface="Calibri"/>
                <a:ea typeface="Calibri"/>
                <a:cs typeface="Calibri"/>
                <a:sym typeface="Calibri"/>
              </a:rPr>
              <a:t>Large right-censored event time for the control arm</a:t>
            </a:r>
            <a:endParaRPr>
              <a:solidFill>
                <a:schemeClr val="dk1"/>
              </a:solidFill>
              <a:latin typeface="Calibri"/>
              <a:ea typeface="Calibri"/>
              <a:cs typeface="Calibri"/>
              <a:sym typeface="Calibri"/>
            </a:endParaRPr>
          </a:p>
          <a:p>
            <a:pPr indent="0" lvl="0" marL="0" rtl="0" algn="l">
              <a:spcBef>
                <a:spcPts val="0"/>
              </a:spcBef>
              <a:spcAft>
                <a:spcPts val="0"/>
              </a:spcAft>
              <a:buNone/>
            </a:pPr>
            <a:r>
              <a:t/>
            </a:r>
            <a:endParaRPr>
              <a:solidFill>
                <a:schemeClr val="dk1"/>
              </a:solidFill>
              <a:latin typeface="Calibri"/>
              <a:ea typeface="Calibri"/>
              <a:cs typeface="Calibri"/>
              <a:sym typeface="Calibri"/>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1" name="Shape 981"/>
        <p:cNvGrpSpPr/>
        <p:nvPr/>
      </p:nvGrpSpPr>
      <p:grpSpPr>
        <a:xfrm>
          <a:off x="0" y="0"/>
          <a:ext cx="0" cy="0"/>
          <a:chOff x="0" y="0"/>
          <a:chExt cx="0" cy="0"/>
        </a:xfrm>
      </p:grpSpPr>
      <p:sp>
        <p:nvSpPr>
          <p:cNvPr id="982" name="Google Shape;982;g3371915fedd_1_179"/>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nl-BE"/>
              <a:t>Handling right-</a:t>
            </a:r>
            <a:r>
              <a:rPr lang="nl-BE"/>
              <a:t>censoring with BuyseTest</a:t>
            </a:r>
            <a:endParaRPr/>
          </a:p>
        </p:txBody>
      </p:sp>
      <p:sp>
        <p:nvSpPr>
          <p:cNvPr id="983" name="Google Shape;983;g3371915fedd_1_179"/>
          <p:cNvSpPr txBox="1"/>
          <p:nvPr>
            <p:ph idx="1" type="body"/>
          </p:nvPr>
        </p:nvSpPr>
        <p:spPr>
          <a:xfrm>
            <a:off x="914400" y="1877640"/>
            <a:ext cx="10515600" cy="4663200"/>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nl-BE" u="sng"/>
              <a:t>Naïve approaches</a:t>
            </a:r>
            <a:r>
              <a:rPr lang="nl-BE"/>
              <a:t>: </a:t>
            </a:r>
            <a:r>
              <a:rPr lang="nl-BE" sz="1800"/>
              <a:t>(BuyseTest: scoring.rule = "Gehan“)</a:t>
            </a:r>
            <a:endParaRPr/>
          </a:p>
          <a:p>
            <a:pPr indent="-374650" lvl="0" marL="914400" rtl="0" algn="l">
              <a:lnSpc>
                <a:spcPct val="115000"/>
              </a:lnSpc>
              <a:spcBef>
                <a:spcPts val="0"/>
              </a:spcBef>
              <a:spcAft>
                <a:spcPts val="0"/>
              </a:spcAft>
              <a:buSzPts val="2300"/>
              <a:buChar char="-"/>
            </a:pPr>
            <a:r>
              <a:rPr lang="nl-BE" sz="2300"/>
              <a:t>uninformative pairs = 0</a:t>
            </a:r>
            <a:endParaRPr sz="2300"/>
          </a:p>
          <a:p>
            <a:pPr indent="-374650" lvl="0" marL="914400" rtl="0" algn="l">
              <a:lnSpc>
                <a:spcPct val="115000"/>
              </a:lnSpc>
              <a:spcBef>
                <a:spcPts val="0"/>
              </a:spcBef>
              <a:spcAft>
                <a:spcPts val="0"/>
              </a:spcAft>
              <a:buSzPts val="2300"/>
              <a:buChar char="-"/>
            </a:pPr>
            <a:r>
              <a:rPr lang="nl-BE" sz="2300"/>
              <a:t>biased but easy to carry out and preserves type 1 error control </a:t>
            </a:r>
            <a:endParaRPr sz="2300"/>
          </a:p>
          <a:p>
            <a:pPr indent="0" lvl="0" marL="1371600" rtl="0" algn="l">
              <a:lnSpc>
                <a:spcPct val="90000"/>
              </a:lnSpc>
              <a:spcBef>
                <a:spcPts val="500"/>
              </a:spcBef>
              <a:spcAft>
                <a:spcPts val="0"/>
              </a:spcAft>
              <a:buNone/>
            </a:pPr>
            <a:r>
              <a:t/>
            </a:r>
            <a:endParaRPr sz="2300"/>
          </a:p>
          <a:p>
            <a:pPr indent="-241934" lvl="0" marL="228600" rtl="0" algn="l">
              <a:spcBef>
                <a:spcPts val="0"/>
              </a:spcBef>
              <a:spcAft>
                <a:spcPts val="0"/>
              </a:spcAft>
              <a:buSzPts val="2800"/>
              <a:buChar char="•"/>
            </a:pPr>
            <a:r>
              <a:rPr lang="nl-BE" u="sng"/>
              <a:t>Imputation</a:t>
            </a:r>
            <a:r>
              <a:rPr lang="nl-BE" u="sng"/>
              <a:t> approaches</a:t>
            </a:r>
            <a:r>
              <a:rPr lang="nl-BE"/>
              <a:t>: </a:t>
            </a:r>
            <a:r>
              <a:rPr lang="nl-BE" sz="1800"/>
              <a:t>(BuyseTest: scoring.rule = “Peron”)</a:t>
            </a:r>
            <a:endParaRPr/>
          </a:p>
          <a:p>
            <a:pPr indent="-381000" lvl="0" marL="914400" rtl="0" algn="l">
              <a:lnSpc>
                <a:spcPct val="115000"/>
              </a:lnSpc>
              <a:spcBef>
                <a:spcPts val="0"/>
              </a:spcBef>
              <a:spcAft>
                <a:spcPts val="0"/>
              </a:spcAft>
              <a:buSzPts val="2400"/>
              <a:buChar char="-"/>
            </a:pPr>
            <a:r>
              <a:rPr lang="nl-BE" sz="2400"/>
              <a:t>estimate a probability per pair based on a survival model</a:t>
            </a:r>
            <a:endParaRPr sz="2400"/>
          </a:p>
          <a:p>
            <a:pPr indent="-381000" lvl="0" marL="914400" rtl="0" algn="l">
              <a:lnSpc>
                <a:spcPct val="115000"/>
              </a:lnSpc>
              <a:spcBef>
                <a:spcPts val="0"/>
              </a:spcBef>
              <a:spcAft>
                <a:spcPts val="0"/>
              </a:spcAft>
              <a:buSzPts val="2400"/>
              <a:buChar char="-"/>
            </a:pPr>
            <a:r>
              <a:rPr lang="nl-BE" sz="2400"/>
              <a:t>default model: Kaplan-Meier stratified on treatment arm </a:t>
            </a:r>
            <a:endParaRPr sz="2400"/>
          </a:p>
          <a:p>
            <a:pPr indent="-381000" lvl="0" marL="914400" rtl="0" algn="l">
              <a:lnSpc>
                <a:spcPct val="115000"/>
              </a:lnSpc>
              <a:spcBef>
                <a:spcPts val="0"/>
              </a:spcBef>
              <a:spcAft>
                <a:spcPts val="0"/>
              </a:spcAft>
              <a:buSzPts val="2400"/>
              <a:buChar char="-"/>
            </a:pPr>
            <a:r>
              <a:rPr lang="nl-BE" sz="2400"/>
              <a:t>estimation and uncertainty quantification is more com</a:t>
            </a:r>
            <a:r>
              <a:rPr lang="nl-BE" sz="2400"/>
              <a:t>plex</a:t>
            </a:r>
            <a:endParaRPr sz="2400"/>
          </a:p>
          <a:p>
            <a:pPr indent="0" lvl="0" marL="1371600" rtl="0" algn="l">
              <a:spcBef>
                <a:spcPts val="1000"/>
              </a:spcBef>
              <a:spcAft>
                <a:spcPts val="0"/>
              </a:spcAft>
              <a:buNone/>
            </a:pPr>
            <a:r>
              <a:rPr lang="nl-BE" sz="2400"/>
              <a:t>                 </a:t>
            </a:r>
            <a:endParaRPr sz="2400"/>
          </a:p>
          <a:p>
            <a:pPr indent="-241934" lvl="0" marL="228600" rtl="0" algn="l">
              <a:spcBef>
                <a:spcPts val="0"/>
              </a:spcBef>
              <a:spcAft>
                <a:spcPts val="0"/>
              </a:spcAft>
              <a:buSzPts val="2800"/>
              <a:buChar char="•"/>
            </a:pPr>
            <a:r>
              <a:rPr lang="nl-BE" sz="2400"/>
              <a:t>Add-hoc/other </a:t>
            </a:r>
            <a:r>
              <a:rPr lang="nl-BE" u="sng"/>
              <a:t> approaches</a:t>
            </a:r>
            <a:r>
              <a:rPr lang="nl-BE"/>
              <a:t>: </a:t>
            </a:r>
            <a:r>
              <a:rPr lang="nl-BE" sz="1800"/>
              <a:t>(BuyseTest: correction.uninf=1 or 2)</a:t>
            </a:r>
            <a:endParaRPr sz="1800"/>
          </a:p>
          <a:p>
            <a:pPr indent="0" lvl="0" marL="228600" rtl="0" algn="l">
              <a:spcBef>
                <a:spcPts val="0"/>
              </a:spcBef>
              <a:spcAft>
                <a:spcPts val="0"/>
              </a:spcAft>
              <a:buNone/>
            </a:pPr>
            <a:r>
              <a:rPr lang="nl-BE" sz="1800"/>
              <a:t>                  </a:t>
            </a:r>
            <a:r>
              <a:rPr lang="nl-BE" sz="2400"/>
              <a:t>superior alternatives</a:t>
            </a:r>
            <a:endParaRPr sz="1800"/>
          </a:p>
        </p:txBody>
      </p:sp>
      <p:sp>
        <p:nvSpPr>
          <p:cNvPr id="984" name="Google Shape;984;g3371915fedd_1_179"/>
          <p:cNvSpPr txBox="1"/>
          <p:nvPr/>
        </p:nvSpPr>
        <p:spPr>
          <a:xfrm>
            <a:off x="9649025" y="3488250"/>
            <a:ext cx="2431200" cy="5541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i="1" lang="nl-BE" sz="1600">
                <a:solidFill>
                  <a:schemeClr val="dk1"/>
                </a:solidFill>
                <a:latin typeface="Calibri"/>
                <a:ea typeface="Calibri"/>
                <a:cs typeface="Calibri"/>
                <a:sym typeface="Calibri"/>
              </a:rPr>
              <a:t>Péron</a:t>
            </a:r>
            <a:r>
              <a:rPr i="1" lang="nl-BE" sz="1600">
                <a:solidFill>
                  <a:schemeClr val="dk1"/>
                </a:solidFill>
                <a:latin typeface="Calibri"/>
                <a:ea typeface="Calibri"/>
                <a:cs typeface="Calibri"/>
                <a:sym typeface="Calibri"/>
              </a:rPr>
              <a:t> et al. SMMR (2016)</a:t>
            </a:r>
            <a:endParaRPr i="1" sz="1600">
              <a:solidFill>
                <a:schemeClr val="dk1"/>
              </a:solidFill>
              <a:latin typeface="Calibri"/>
              <a:ea typeface="Calibri"/>
              <a:cs typeface="Calibri"/>
              <a:sym typeface="Calibri"/>
            </a:endParaRPr>
          </a:p>
          <a:p>
            <a:pPr indent="0" lvl="0" marL="0" marR="0" rtl="0" algn="l">
              <a:spcBef>
                <a:spcPts val="0"/>
              </a:spcBef>
              <a:spcAft>
                <a:spcPts val="0"/>
              </a:spcAft>
              <a:buNone/>
            </a:pPr>
            <a:r>
              <a:t/>
            </a:r>
            <a:endParaRPr/>
          </a:p>
        </p:txBody>
      </p:sp>
      <p:sp>
        <p:nvSpPr>
          <p:cNvPr id="985" name="Google Shape;985;g3371915fedd_1_179"/>
          <p:cNvSpPr txBox="1"/>
          <p:nvPr/>
        </p:nvSpPr>
        <p:spPr>
          <a:xfrm>
            <a:off x="9649025" y="2167073"/>
            <a:ext cx="2282700" cy="769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nl-BE" sz="1600">
                <a:solidFill>
                  <a:schemeClr val="dk1"/>
                </a:solidFill>
                <a:latin typeface="Calibri"/>
                <a:ea typeface="Calibri"/>
                <a:cs typeface="Calibri"/>
                <a:sym typeface="Calibri"/>
              </a:rPr>
              <a:t>Gehan Biometrika (1965)</a:t>
            </a:r>
            <a:endParaRPr/>
          </a:p>
          <a:p>
            <a:pPr indent="0" lvl="0" marL="0" rtl="0" algn="l">
              <a:spcBef>
                <a:spcPts val="0"/>
              </a:spcBef>
              <a:spcAft>
                <a:spcPts val="0"/>
              </a:spcAft>
              <a:buNone/>
            </a:pPr>
            <a:r>
              <a:t/>
            </a:r>
            <a:endParaRPr>
              <a:solidFill>
                <a:schemeClr val="dk1"/>
              </a:solidFill>
            </a:endParaRPr>
          </a:p>
          <a:p>
            <a:pPr indent="0" lvl="0" marL="0" marR="0" rtl="0" algn="l">
              <a:spcBef>
                <a:spcPts val="0"/>
              </a:spcBef>
              <a:spcAft>
                <a:spcPts val="0"/>
              </a:spcAft>
              <a:buNone/>
            </a:pPr>
            <a:r>
              <a:t/>
            </a:r>
            <a:endParaRPr/>
          </a:p>
        </p:txBody>
      </p:sp>
      <p:sp>
        <p:nvSpPr>
          <p:cNvPr id="986" name="Google Shape;986;g3371915fedd_1_179"/>
          <p:cNvSpPr txBox="1"/>
          <p:nvPr/>
        </p:nvSpPr>
        <p:spPr>
          <a:xfrm>
            <a:off x="9574775" y="4698975"/>
            <a:ext cx="2431200" cy="53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nl-BE" sz="1600">
                <a:solidFill>
                  <a:schemeClr val="dk1"/>
                </a:solidFill>
                <a:latin typeface="Calibri"/>
                <a:ea typeface="Calibri"/>
                <a:cs typeface="Calibri"/>
                <a:sym typeface="Calibri"/>
              </a:rPr>
              <a:t>Ozenne et al. SMMR (2021)</a:t>
            </a:r>
            <a:endParaRPr sz="2800">
              <a:solidFill>
                <a:schemeClr val="dk1"/>
              </a:solidFill>
              <a:latin typeface="Calibri"/>
              <a:ea typeface="Calibri"/>
              <a:cs typeface="Calibri"/>
              <a:sym typeface="Calibri"/>
            </a:endParaRPr>
          </a:p>
        </p:txBody>
      </p:sp>
      <p:sp>
        <p:nvSpPr>
          <p:cNvPr id="987" name="Google Shape;987;g3371915fedd_1_179"/>
          <p:cNvSpPr txBox="1"/>
          <p:nvPr/>
        </p:nvSpPr>
        <p:spPr>
          <a:xfrm>
            <a:off x="9649025" y="5588025"/>
            <a:ext cx="3012300" cy="53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Font typeface="Arial"/>
              <a:buNone/>
            </a:pPr>
            <a:r>
              <a:rPr i="1" lang="nl-BE" sz="1600">
                <a:solidFill>
                  <a:schemeClr val="dk1"/>
                </a:solidFill>
                <a:latin typeface="Calibri"/>
                <a:ea typeface="Calibri"/>
                <a:cs typeface="Calibri"/>
                <a:sym typeface="Calibri"/>
              </a:rPr>
              <a:t>Péron et al. Biom J (2021)</a:t>
            </a:r>
            <a:endParaRPr sz="2800">
              <a:solidFill>
                <a:schemeClr val="dk1"/>
              </a:solidFill>
              <a:latin typeface="Calibri"/>
              <a:ea typeface="Calibri"/>
              <a:cs typeface="Calibri"/>
              <a:sym typeface="Calibri"/>
            </a:endParaRPr>
          </a:p>
        </p:txBody>
      </p:sp>
      <p:sp>
        <p:nvSpPr>
          <p:cNvPr id="988" name="Google Shape;988;g3371915fedd_1_179"/>
          <p:cNvSpPr/>
          <p:nvPr/>
        </p:nvSpPr>
        <p:spPr>
          <a:xfrm>
            <a:off x="1624025" y="6045550"/>
            <a:ext cx="362100" cy="328500"/>
          </a:xfrm>
          <a:prstGeom prst="noSmoking">
            <a:avLst>
              <a:gd fmla="val 18750" name="adj"/>
            </a:avLst>
          </a:prstGeom>
          <a:solidFill>
            <a:srgbClr val="C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989" name="Google Shape;989;g3371915fedd_1_179"/>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nl-BE"/>
              <a:t>‹#›</a:t>
            </a:fld>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4" name="Shape 994"/>
        <p:cNvGrpSpPr/>
        <p:nvPr/>
      </p:nvGrpSpPr>
      <p:grpSpPr>
        <a:xfrm>
          <a:off x="0" y="0"/>
          <a:ext cx="0" cy="0"/>
          <a:chOff x="0" y="0"/>
          <a:chExt cx="0" cy="0"/>
        </a:xfrm>
      </p:grpSpPr>
      <p:sp>
        <p:nvSpPr>
          <p:cNvPr id="995" name="Google Shape;995;g337ea67d3d5_0_25"/>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nl-BE"/>
              <a:t>Using build-in imputation approach</a:t>
            </a:r>
            <a:endParaRPr/>
          </a:p>
        </p:txBody>
      </p:sp>
      <p:pic>
        <p:nvPicPr>
          <p:cNvPr id="996" name="Google Shape;996;g337ea67d3d5_0_25"/>
          <p:cNvPicPr preferRelativeResize="0"/>
          <p:nvPr/>
        </p:nvPicPr>
        <p:blipFill>
          <a:blip r:embed="rId3">
            <a:alphaModFix/>
          </a:blip>
          <a:stretch>
            <a:fillRect/>
          </a:stretch>
        </p:blipFill>
        <p:spPr>
          <a:xfrm>
            <a:off x="938900" y="1690825"/>
            <a:ext cx="10363894" cy="1178815"/>
          </a:xfrm>
          <a:prstGeom prst="rect">
            <a:avLst/>
          </a:prstGeom>
          <a:noFill/>
          <a:ln>
            <a:noFill/>
          </a:ln>
        </p:spPr>
      </p:pic>
      <p:pic>
        <p:nvPicPr>
          <p:cNvPr id="997" name="Google Shape;997;g337ea67d3d5_0_25"/>
          <p:cNvPicPr preferRelativeResize="0"/>
          <p:nvPr/>
        </p:nvPicPr>
        <p:blipFill>
          <a:blip r:embed="rId4">
            <a:alphaModFix/>
          </a:blip>
          <a:stretch>
            <a:fillRect/>
          </a:stretch>
        </p:blipFill>
        <p:spPr>
          <a:xfrm>
            <a:off x="938900" y="2869640"/>
            <a:ext cx="10363894" cy="1221423"/>
          </a:xfrm>
          <a:prstGeom prst="rect">
            <a:avLst/>
          </a:prstGeom>
          <a:noFill/>
          <a:ln>
            <a:noFill/>
          </a:ln>
        </p:spPr>
      </p:pic>
      <p:pic>
        <p:nvPicPr>
          <p:cNvPr id="998" name="Google Shape;998;g337ea67d3d5_0_25"/>
          <p:cNvPicPr preferRelativeResize="0"/>
          <p:nvPr/>
        </p:nvPicPr>
        <p:blipFill>
          <a:blip r:embed="rId5">
            <a:alphaModFix/>
          </a:blip>
          <a:stretch>
            <a:fillRect/>
          </a:stretch>
        </p:blipFill>
        <p:spPr>
          <a:xfrm>
            <a:off x="938900" y="4243462"/>
            <a:ext cx="10363898" cy="1194045"/>
          </a:xfrm>
          <a:prstGeom prst="rect">
            <a:avLst/>
          </a:prstGeom>
          <a:noFill/>
          <a:ln>
            <a:noFill/>
          </a:ln>
        </p:spPr>
      </p:pic>
      <p:pic>
        <p:nvPicPr>
          <p:cNvPr id="999" name="Google Shape;999;g337ea67d3d5_0_25"/>
          <p:cNvPicPr preferRelativeResize="0"/>
          <p:nvPr/>
        </p:nvPicPr>
        <p:blipFill>
          <a:blip r:embed="rId6">
            <a:alphaModFix/>
          </a:blip>
          <a:stretch>
            <a:fillRect/>
          </a:stretch>
        </p:blipFill>
        <p:spPr>
          <a:xfrm>
            <a:off x="935064" y="5498490"/>
            <a:ext cx="10629636" cy="1216535"/>
          </a:xfrm>
          <a:prstGeom prst="rect">
            <a:avLst/>
          </a:prstGeom>
          <a:noFill/>
          <a:ln>
            <a:noFill/>
          </a:ln>
        </p:spPr>
      </p:pic>
      <p:cxnSp>
        <p:nvCxnSpPr>
          <p:cNvPr id="1000" name="Google Shape;1000;g337ea67d3d5_0_25"/>
          <p:cNvCxnSpPr/>
          <p:nvPr/>
        </p:nvCxnSpPr>
        <p:spPr>
          <a:xfrm flipH="1" rot="10800000">
            <a:off x="6181050" y="2465075"/>
            <a:ext cx="2602500" cy="17100"/>
          </a:xfrm>
          <a:prstGeom prst="straightConnector1">
            <a:avLst/>
          </a:prstGeom>
          <a:noFill/>
          <a:ln cap="flat" cmpd="sng" w="38100">
            <a:solidFill>
              <a:srgbClr val="C00000"/>
            </a:solidFill>
            <a:prstDash val="solid"/>
            <a:round/>
            <a:headEnd len="med" w="med" type="none"/>
            <a:tailEnd len="med" w="med" type="none"/>
          </a:ln>
        </p:spPr>
      </p:cxnSp>
      <p:cxnSp>
        <p:nvCxnSpPr>
          <p:cNvPr id="1001" name="Google Shape;1001;g337ea67d3d5_0_25"/>
          <p:cNvCxnSpPr/>
          <p:nvPr/>
        </p:nvCxnSpPr>
        <p:spPr>
          <a:xfrm flipH="1" rot="10800000">
            <a:off x="6181050" y="5049750"/>
            <a:ext cx="2602500" cy="17100"/>
          </a:xfrm>
          <a:prstGeom prst="straightConnector1">
            <a:avLst/>
          </a:prstGeom>
          <a:noFill/>
          <a:ln cap="flat" cmpd="sng" w="38100">
            <a:solidFill>
              <a:srgbClr val="C00000"/>
            </a:solidFill>
            <a:prstDash val="solid"/>
            <a:round/>
            <a:headEnd len="med" w="med" type="none"/>
            <a:tailEnd len="med" w="med" type="none"/>
          </a:ln>
        </p:spPr>
      </p:cxnSp>
      <p:sp>
        <p:nvSpPr>
          <p:cNvPr id="1002" name="Google Shape;1002;g337ea67d3d5_0_25"/>
          <p:cNvSpPr txBox="1"/>
          <p:nvPr/>
        </p:nvSpPr>
        <p:spPr>
          <a:xfrm>
            <a:off x="8384050" y="2482175"/>
            <a:ext cx="3878400" cy="173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nl-BE" sz="2800">
                <a:solidFill>
                  <a:schemeClr val="dk1"/>
                </a:solidFill>
                <a:latin typeface="Calibri"/>
                <a:ea typeface="Calibri"/>
                <a:cs typeface="Calibri"/>
                <a:sym typeface="Calibri"/>
              </a:rPr>
              <a:t>store pairwise score (U</a:t>
            </a:r>
            <a:r>
              <a:rPr baseline="-25000" lang="nl-BE" sz="2800">
                <a:solidFill>
                  <a:schemeClr val="dk1"/>
                </a:solidFill>
                <a:latin typeface="Calibri"/>
                <a:ea typeface="Calibri"/>
                <a:cs typeface="Calibri"/>
                <a:sym typeface="Calibri"/>
              </a:rPr>
              <a:t>ij</a:t>
            </a:r>
            <a:r>
              <a:rPr lang="nl-BE" sz="2800">
                <a:solidFill>
                  <a:schemeClr val="dk1"/>
                </a:solidFill>
                <a:latin typeface="Calibri"/>
                <a:ea typeface="Calibri"/>
                <a:cs typeface="Calibri"/>
                <a:sym typeface="Calibri"/>
              </a:rPr>
              <a:t>)</a:t>
            </a:r>
            <a:endParaRPr sz="2800">
              <a:solidFill>
                <a:schemeClr val="dk1"/>
              </a:solidFill>
              <a:latin typeface="Calibri"/>
              <a:ea typeface="Calibri"/>
              <a:cs typeface="Calibri"/>
              <a:sym typeface="Calibri"/>
            </a:endParaRPr>
          </a:p>
          <a:p>
            <a:pPr indent="0" lvl="0" marL="0" rtl="0" algn="l">
              <a:spcBef>
                <a:spcPts val="0"/>
              </a:spcBef>
              <a:spcAft>
                <a:spcPts val="0"/>
              </a:spcAft>
              <a:buNone/>
            </a:pPr>
            <a:r>
              <a:rPr lang="nl-BE" sz="2800">
                <a:solidFill>
                  <a:schemeClr val="dk1"/>
                </a:solidFill>
                <a:latin typeface="Calibri"/>
                <a:ea typeface="Calibri"/>
                <a:cs typeface="Calibri"/>
                <a:sym typeface="Calibri"/>
              </a:rPr>
              <a:t>             memory intensive</a:t>
            </a:r>
            <a:endParaRPr sz="2800">
              <a:solidFill>
                <a:schemeClr val="dk1"/>
              </a:solidFill>
              <a:latin typeface="Calibri"/>
              <a:ea typeface="Calibri"/>
              <a:cs typeface="Calibri"/>
              <a:sym typeface="Calibri"/>
            </a:endParaRPr>
          </a:p>
        </p:txBody>
      </p:sp>
      <p:pic>
        <p:nvPicPr>
          <p:cNvPr id="1003" name="Google Shape;1003;g337ea67d3d5_0_25"/>
          <p:cNvPicPr preferRelativeResize="0"/>
          <p:nvPr/>
        </p:nvPicPr>
        <p:blipFill>
          <a:blip r:embed="rId7">
            <a:alphaModFix/>
          </a:blip>
          <a:stretch>
            <a:fillRect/>
          </a:stretch>
        </p:blipFill>
        <p:spPr>
          <a:xfrm>
            <a:off x="8850870" y="3024938"/>
            <a:ext cx="589062" cy="554400"/>
          </a:xfrm>
          <a:prstGeom prst="rect">
            <a:avLst/>
          </a:prstGeom>
          <a:noFill/>
          <a:ln>
            <a:noFill/>
          </a:ln>
        </p:spPr>
      </p:pic>
      <p:sp>
        <p:nvSpPr>
          <p:cNvPr id="1004" name="Google Shape;1004;g337ea67d3d5_0_25"/>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nl-BE"/>
              <a:t>‹#›</a:t>
            </a:fld>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9" name="Shape 1009"/>
        <p:cNvGrpSpPr/>
        <p:nvPr/>
      </p:nvGrpSpPr>
      <p:grpSpPr>
        <a:xfrm>
          <a:off x="0" y="0"/>
          <a:ext cx="0" cy="0"/>
          <a:chOff x="0" y="0"/>
          <a:chExt cx="0" cy="0"/>
        </a:xfrm>
      </p:grpSpPr>
      <p:sp>
        <p:nvSpPr>
          <p:cNvPr id="1010" name="Google Shape;1010;g3371915fedd_1_218"/>
          <p:cNvSpPr txBox="1"/>
          <p:nvPr>
            <p:ph type="title"/>
          </p:nvPr>
        </p:nvSpPr>
        <p:spPr>
          <a:xfrm>
            <a:off x="838200" y="-9207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nl-BE"/>
              <a:t>Several other corrections </a:t>
            </a:r>
            <a:endParaRPr/>
          </a:p>
        </p:txBody>
      </p:sp>
      <p:sp>
        <p:nvSpPr>
          <p:cNvPr id="1011" name="Google Shape;1011;g3371915fedd_1_218"/>
          <p:cNvSpPr txBox="1"/>
          <p:nvPr>
            <p:ph idx="1" type="body"/>
          </p:nvPr>
        </p:nvSpPr>
        <p:spPr>
          <a:xfrm>
            <a:off x="914400" y="1268050"/>
            <a:ext cx="10515600" cy="4393200"/>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nl-BE" u="sng"/>
              <a:t>Naïve approaches</a:t>
            </a:r>
            <a:r>
              <a:rPr lang="nl-BE"/>
              <a:t>: </a:t>
            </a:r>
            <a:endParaRPr/>
          </a:p>
          <a:p>
            <a:pPr indent="-381000" lvl="0" marL="914400" rtl="0" algn="l">
              <a:lnSpc>
                <a:spcPct val="90000"/>
              </a:lnSpc>
              <a:spcBef>
                <a:spcPts val="0"/>
              </a:spcBef>
              <a:spcAft>
                <a:spcPts val="0"/>
              </a:spcAft>
              <a:buClr>
                <a:srgbClr val="A5A5A5"/>
              </a:buClr>
              <a:buSzPts val="2400"/>
              <a:buChar char="-"/>
            </a:pPr>
            <a:r>
              <a:rPr lang="nl-BE" sz="2400">
                <a:solidFill>
                  <a:srgbClr val="A5A5A5"/>
                </a:solidFill>
              </a:rPr>
              <a:t>Gehan: uninformative pairs = 0</a:t>
            </a:r>
            <a:endParaRPr sz="2400">
              <a:solidFill>
                <a:srgbClr val="A5A5A5"/>
              </a:solidFill>
            </a:endParaRPr>
          </a:p>
          <a:p>
            <a:pPr indent="-381000" lvl="0" marL="914400" rtl="0" algn="l">
              <a:lnSpc>
                <a:spcPct val="90000"/>
              </a:lnSpc>
              <a:spcBef>
                <a:spcPts val="0"/>
              </a:spcBef>
              <a:spcAft>
                <a:spcPts val="0"/>
              </a:spcAft>
              <a:buSzPts val="2400"/>
              <a:buChar char="-"/>
            </a:pPr>
            <a:r>
              <a:rPr lang="nl-BE" sz="2400"/>
              <a:t>Harrell: ignore uninformative pairs</a:t>
            </a:r>
            <a:endParaRPr sz="2400"/>
          </a:p>
          <a:p>
            <a:pPr indent="0" lvl="0" marL="1371600" rtl="0" algn="l">
              <a:lnSpc>
                <a:spcPct val="90000"/>
              </a:lnSpc>
              <a:spcBef>
                <a:spcPts val="500"/>
              </a:spcBef>
              <a:spcAft>
                <a:spcPts val="0"/>
              </a:spcAft>
              <a:buNone/>
            </a:pPr>
            <a:r>
              <a:t/>
            </a:r>
            <a:endParaRPr sz="1500"/>
          </a:p>
          <a:p>
            <a:pPr indent="-241934" lvl="0" marL="228600" rtl="0" algn="l">
              <a:spcBef>
                <a:spcPts val="0"/>
              </a:spcBef>
              <a:spcAft>
                <a:spcPts val="0"/>
              </a:spcAft>
              <a:buSzPts val="2800"/>
              <a:buChar char="•"/>
            </a:pPr>
            <a:r>
              <a:rPr lang="nl-BE" u="sng"/>
              <a:t>Imputation approaches</a:t>
            </a:r>
            <a:r>
              <a:rPr lang="nl-BE"/>
              <a:t>: </a:t>
            </a:r>
            <a:r>
              <a:rPr lang="nl-BE" sz="2400"/>
              <a:t>survival model</a:t>
            </a:r>
            <a:endParaRPr/>
          </a:p>
          <a:p>
            <a:pPr indent="-381000" lvl="0" marL="914400" rtl="0" algn="l">
              <a:spcBef>
                <a:spcPts val="0"/>
              </a:spcBef>
              <a:spcAft>
                <a:spcPts val="0"/>
              </a:spcAft>
              <a:buSzPts val="2400"/>
              <a:buChar char="-"/>
            </a:pPr>
            <a:r>
              <a:rPr lang="nl-BE" sz="2400"/>
              <a:t>Latta: </a:t>
            </a:r>
            <a:r>
              <a:rPr lang="nl-BE" sz="2400"/>
              <a:t>Kaplan-Meier (common to both arms)</a:t>
            </a:r>
            <a:endParaRPr sz="2400"/>
          </a:p>
          <a:p>
            <a:pPr indent="-381000" lvl="0" marL="914400" rtl="0" algn="l">
              <a:spcBef>
                <a:spcPts val="0"/>
              </a:spcBef>
              <a:spcAft>
                <a:spcPts val="0"/>
              </a:spcAft>
              <a:buClr>
                <a:srgbClr val="9E9E9E"/>
              </a:buClr>
              <a:buSzPts val="2400"/>
              <a:buChar char="-"/>
            </a:pPr>
            <a:r>
              <a:rPr lang="nl-BE" sz="2400">
                <a:solidFill>
                  <a:srgbClr val="9E9E9E"/>
                </a:solidFill>
              </a:rPr>
              <a:t>Peron: Kaplan</a:t>
            </a:r>
            <a:r>
              <a:rPr lang="nl-BE" sz="2400">
                <a:solidFill>
                  <a:srgbClr val="9E9E9E"/>
                </a:solidFill>
              </a:rPr>
              <a:t>-Meier stratified on treatment arm </a:t>
            </a:r>
            <a:endParaRPr sz="2400">
              <a:solidFill>
                <a:srgbClr val="9E9E9E"/>
              </a:solidFill>
            </a:endParaRPr>
          </a:p>
          <a:p>
            <a:pPr indent="-381000" lvl="0" marL="914400" rtl="0" algn="l">
              <a:spcBef>
                <a:spcPts val="0"/>
              </a:spcBef>
              <a:spcAft>
                <a:spcPts val="0"/>
              </a:spcAft>
              <a:buSzPts val="2400"/>
              <a:buChar char="-"/>
            </a:pPr>
            <a:r>
              <a:rPr lang="nl-BE" sz="2400"/>
              <a:t>Efron: same but</a:t>
            </a:r>
            <a:r>
              <a:rPr lang="nl-BE" sz="2400"/>
              <a:t> constrained to 0 at end of follow-up</a:t>
            </a:r>
            <a:endParaRPr sz="2400"/>
          </a:p>
          <a:p>
            <a:pPr indent="-381000" lvl="0" marL="914400" rtl="0" algn="l">
              <a:spcBef>
                <a:spcPts val="0"/>
              </a:spcBef>
              <a:spcAft>
                <a:spcPts val="0"/>
              </a:spcAft>
              <a:buSzPts val="2400"/>
              <a:buChar char="-"/>
            </a:pPr>
            <a:r>
              <a:rPr lang="nl-BE" sz="2400"/>
              <a:t>De Backer: use extreme value tail model</a:t>
            </a:r>
            <a:endParaRPr sz="2400"/>
          </a:p>
          <a:p>
            <a:pPr indent="0" lvl="0" marL="228600" rtl="0" algn="l">
              <a:spcBef>
                <a:spcPts val="0"/>
              </a:spcBef>
              <a:spcAft>
                <a:spcPts val="0"/>
              </a:spcAft>
              <a:buNone/>
            </a:pPr>
            <a:r>
              <a:t/>
            </a:r>
            <a:endParaRPr sz="1500" u="sng"/>
          </a:p>
          <a:p>
            <a:pPr indent="-241934" lvl="0" marL="228600" rtl="0" algn="l">
              <a:spcBef>
                <a:spcPts val="0"/>
              </a:spcBef>
              <a:spcAft>
                <a:spcPts val="0"/>
              </a:spcAft>
              <a:buSzPts val="2800"/>
              <a:buChar char="•"/>
            </a:pPr>
            <a:r>
              <a:rPr lang="nl-BE" u="sng"/>
              <a:t>Weighting </a:t>
            </a:r>
            <a:r>
              <a:rPr lang="nl-BE" u="sng"/>
              <a:t>approaches</a:t>
            </a:r>
            <a:r>
              <a:rPr lang="nl-BE"/>
              <a:t>: inverse probability of censoring</a:t>
            </a:r>
            <a:endParaRPr sz="1800"/>
          </a:p>
          <a:p>
            <a:pPr indent="-381000" lvl="0" marL="914400" rtl="0" algn="l">
              <a:spcBef>
                <a:spcPts val="0"/>
              </a:spcBef>
              <a:spcAft>
                <a:spcPts val="0"/>
              </a:spcAft>
              <a:buSzPts val="2400"/>
              <a:buChar char="-"/>
            </a:pPr>
            <a:r>
              <a:rPr lang="nl-BE" sz="2400"/>
              <a:t>Datta: pairs with censored event weight 0</a:t>
            </a:r>
            <a:endParaRPr sz="2400"/>
          </a:p>
          <a:p>
            <a:pPr indent="-381000" lvl="0" marL="914400" rtl="0" algn="l">
              <a:spcBef>
                <a:spcPts val="0"/>
              </a:spcBef>
              <a:spcAft>
                <a:spcPts val="0"/>
              </a:spcAft>
              <a:buSzPts val="2400"/>
              <a:buChar char="-"/>
            </a:pPr>
            <a:r>
              <a:rPr lang="nl-BE" sz="2400"/>
              <a:t>Dong: ‘Gehan’-like alternative </a:t>
            </a:r>
            <a:endParaRPr sz="2400"/>
          </a:p>
        </p:txBody>
      </p:sp>
      <p:sp>
        <p:nvSpPr>
          <p:cNvPr id="1012" name="Google Shape;1012;g3371915fedd_1_218"/>
          <p:cNvSpPr txBox="1"/>
          <p:nvPr/>
        </p:nvSpPr>
        <p:spPr>
          <a:xfrm>
            <a:off x="914400" y="895350"/>
            <a:ext cx="9506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nl-BE" sz="1600">
                <a:solidFill>
                  <a:schemeClr val="dk1"/>
                </a:solidFill>
                <a:latin typeface="Calibri"/>
                <a:ea typeface="Calibri"/>
                <a:cs typeface="Calibri"/>
                <a:sym typeface="Calibri"/>
              </a:rPr>
              <a:t>See</a:t>
            </a:r>
            <a:r>
              <a:rPr i="1" lang="nl-BE" sz="1600">
                <a:solidFill>
                  <a:schemeClr val="dk1"/>
                </a:solidFill>
                <a:latin typeface="Calibri"/>
                <a:ea typeface="Calibri"/>
                <a:cs typeface="Calibri"/>
                <a:sym typeface="Calibri"/>
              </a:rPr>
              <a:t> </a:t>
            </a:r>
            <a:r>
              <a:rPr i="1" lang="nl-BE" sz="1600">
                <a:solidFill>
                  <a:schemeClr val="dk1"/>
                </a:solidFill>
                <a:latin typeface="Calibri"/>
                <a:ea typeface="Calibri"/>
                <a:cs typeface="Calibri"/>
                <a:sym typeface="Calibri"/>
              </a:rPr>
              <a:t>Deltuvaite-Thomas et al. Biometrical journal (2022) </a:t>
            </a:r>
            <a:r>
              <a:rPr lang="nl-BE" sz="1600">
                <a:solidFill>
                  <a:schemeClr val="dk1"/>
                </a:solidFill>
                <a:latin typeface="Calibri"/>
                <a:ea typeface="Calibri"/>
                <a:cs typeface="Calibri"/>
                <a:sym typeface="Calibri"/>
              </a:rPr>
              <a:t>for an overview</a:t>
            </a:r>
            <a:endParaRPr/>
          </a:p>
        </p:txBody>
      </p:sp>
      <p:sp>
        <p:nvSpPr>
          <p:cNvPr id="1013" name="Google Shape;1013;g3371915fedd_1_218"/>
          <p:cNvSpPr txBox="1"/>
          <p:nvPr/>
        </p:nvSpPr>
        <p:spPr>
          <a:xfrm>
            <a:off x="9649021" y="2844750"/>
            <a:ext cx="2282700" cy="338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nl-BE" sz="1600">
                <a:solidFill>
                  <a:schemeClr val="dk1"/>
                </a:solidFill>
                <a:latin typeface="Calibri"/>
                <a:ea typeface="Calibri"/>
                <a:cs typeface="Calibri"/>
                <a:sym typeface="Calibri"/>
              </a:rPr>
              <a:t>Latta Biometrika (1977) </a:t>
            </a:r>
            <a:endParaRPr/>
          </a:p>
        </p:txBody>
      </p:sp>
      <p:sp>
        <p:nvSpPr>
          <p:cNvPr id="1014" name="Google Shape;1014;g3371915fedd_1_218"/>
          <p:cNvSpPr txBox="1"/>
          <p:nvPr/>
        </p:nvSpPr>
        <p:spPr>
          <a:xfrm>
            <a:off x="9649025" y="3183450"/>
            <a:ext cx="2431200" cy="5541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i="1" lang="nl-BE" sz="1600">
                <a:solidFill>
                  <a:srgbClr val="9E9E9E"/>
                </a:solidFill>
                <a:latin typeface="Calibri"/>
                <a:ea typeface="Calibri"/>
                <a:cs typeface="Calibri"/>
                <a:sym typeface="Calibri"/>
              </a:rPr>
              <a:t>Péron et al. SMMR (2016)</a:t>
            </a:r>
            <a:endParaRPr i="1" sz="1600">
              <a:solidFill>
                <a:srgbClr val="9E9E9E"/>
              </a:solidFill>
              <a:latin typeface="Calibri"/>
              <a:ea typeface="Calibri"/>
              <a:cs typeface="Calibri"/>
              <a:sym typeface="Calibri"/>
            </a:endParaRPr>
          </a:p>
          <a:p>
            <a:pPr indent="0" lvl="0" marL="0" marR="0" rtl="0" algn="l">
              <a:spcBef>
                <a:spcPts val="0"/>
              </a:spcBef>
              <a:spcAft>
                <a:spcPts val="0"/>
              </a:spcAft>
              <a:buNone/>
            </a:pPr>
            <a:r>
              <a:t/>
            </a:r>
            <a:endParaRPr/>
          </a:p>
        </p:txBody>
      </p:sp>
      <p:sp>
        <p:nvSpPr>
          <p:cNvPr id="1015" name="Google Shape;1015;g3371915fedd_1_218"/>
          <p:cNvSpPr txBox="1"/>
          <p:nvPr/>
        </p:nvSpPr>
        <p:spPr>
          <a:xfrm>
            <a:off x="9649025" y="1557473"/>
            <a:ext cx="2282700" cy="769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nl-BE" sz="1600">
                <a:solidFill>
                  <a:srgbClr val="9E9E9E"/>
                </a:solidFill>
                <a:latin typeface="Calibri"/>
                <a:ea typeface="Calibri"/>
                <a:cs typeface="Calibri"/>
                <a:sym typeface="Calibri"/>
              </a:rPr>
              <a:t>Gehan Biometrika (1965)</a:t>
            </a:r>
            <a:endParaRPr>
              <a:solidFill>
                <a:srgbClr val="9E9E9E"/>
              </a:solidFill>
            </a:endParaRPr>
          </a:p>
          <a:p>
            <a:pPr indent="0" lvl="0" marL="0" rtl="0" algn="l">
              <a:spcBef>
                <a:spcPts val="0"/>
              </a:spcBef>
              <a:spcAft>
                <a:spcPts val="0"/>
              </a:spcAft>
              <a:buNone/>
            </a:pPr>
            <a:r>
              <a:t/>
            </a:r>
            <a:endParaRPr>
              <a:solidFill>
                <a:schemeClr val="dk1"/>
              </a:solidFill>
            </a:endParaRPr>
          </a:p>
          <a:p>
            <a:pPr indent="0" lvl="0" marL="0" marR="0" rtl="0" algn="l">
              <a:spcBef>
                <a:spcPts val="0"/>
              </a:spcBef>
              <a:spcAft>
                <a:spcPts val="0"/>
              </a:spcAft>
              <a:buNone/>
            </a:pPr>
            <a:r>
              <a:t/>
            </a:r>
            <a:endParaRPr/>
          </a:p>
        </p:txBody>
      </p:sp>
      <p:sp>
        <p:nvSpPr>
          <p:cNvPr id="1016" name="Google Shape;1016;g3371915fedd_1_218"/>
          <p:cNvSpPr txBox="1"/>
          <p:nvPr/>
        </p:nvSpPr>
        <p:spPr>
          <a:xfrm>
            <a:off x="8630825" y="3510400"/>
            <a:ext cx="3449400" cy="585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nl-BE" sz="1600">
                <a:solidFill>
                  <a:schemeClr val="dk1"/>
                </a:solidFill>
                <a:latin typeface="Calibri"/>
                <a:ea typeface="Calibri"/>
                <a:cs typeface="Calibri"/>
                <a:sym typeface="Calibri"/>
              </a:rPr>
              <a:t>Efron Proc 5th Berkeley Symposium on </a:t>
            </a:r>
            <a:r>
              <a:rPr i="1" lang="nl-BE" sz="1600">
                <a:solidFill>
                  <a:schemeClr val="dk1"/>
                </a:solidFill>
                <a:latin typeface="Calibri"/>
                <a:ea typeface="Calibri"/>
                <a:cs typeface="Calibri"/>
                <a:sym typeface="Calibri"/>
              </a:rPr>
              <a:t>Math.</a:t>
            </a:r>
            <a:r>
              <a:rPr i="1" lang="nl-BE" sz="1600">
                <a:solidFill>
                  <a:schemeClr val="dk1"/>
                </a:solidFill>
                <a:latin typeface="Calibri"/>
                <a:ea typeface="Calibri"/>
                <a:cs typeface="Calibri"/>
                <a:sym typeface="Calibri"/>
              </a:rPr>
              <a:t> Stat. and Proba. (1967)</a:t>
            </a:r>
            <a:endParaRPr/>
          </a:p>
        </p:txBody>
      </p:sp>
      <p:sp>
        <p:nvSpPr>
          <p:cNvPr id="1017" name="Google Shape;1017;g3371915fedd_1_218"/>
          <p:cNvSpPr txBox="1"/>
          <p:nvPr/>
        </p:nvSpPr>
        <p:spPr>
          <a:xfrm>
            <a:off x="9649025" y="1908300"/>
            <a:ext cx="2543100" cy="338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nl-BE" sz="1600">
                <a:solidFill>
                  <a:schemeClr val="dk1"/>
                </a:solidFill>
                <a:latin typeface="Calibri"/>
                <a:ea typeface="Calibri"/>
                <a:cs typeface="Calibri"/>
                <a:sym typeface="Calibri"/>
              </a:rPr>
              <a:t>Harrell et al. JAMA (1982)</a:t>
            </a:r>
            <a:endParaRPr/>
          </a:p>
        </p:txBody>
      </p:sp>
      <p:sp>
        <p:nvSpPr>
          <p:cNvPr id="1018" name="Google Shape;1018;g3371915fedd_1_218"/>
          <p:cNvSpPr txBox="1"/>
          <p:nvPr/>
        </p:nvSpPr>
        <p:spPr>
          <a:xfrm>
            <a:off x="7241700" y="4801100"/>
            <a:ext cx="4689900" cy="43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nl-BE" sz="1600">
                <a:solidFill>
                  <a:schemeClr val="dk1"/>
                </a:solidFill>
                <a:latin typeface="Calibri"/>
                <a:ea typeface="Calibri"/>
                <a:cs typeface="Calibri"/>
                <a:sym typeface="Calibri"/>
              </a:rPr>
              <a:t>Datta et al. Scandinavian Journal of Statistics (2010)</a:t>
            </a:r>
            <a:endParaRPr sz="2800">
              <a:solidFill>
                <a:schemeClr val="dk1"/>
              </a:solidFill>
              <a:latin typeface="Calibri"/>
              <a:ea typeface="Calibri"/>
              <a:cs typeface="Calibri"/>
              <a:sym typeface="Calibri"/>
            </a:endParaRPr>
          </a:p>
        </p:txBody>
      </p:sp>
      <p:sp>
        <p:nvSpPr>
          <p:cNvPr id="1019" name="Google Shape;1019;g3371915fedd_1_218"/>
          <p:cNvSpPr txBox="1"/>
          <p:nvPr/>
        </p:nvSpPr>
        <p:spPr>
          <a:xfrm>
            <a:off x="7010400" y="5158950"/>
            <a:ext cx="5069700" cy="43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nl-BE" sz="1600">
                <a:solidFill>
                  <a:schemeClr val="dk1"/>
                </a:solidFill>
                <a:latin typeface="Calibri"/>
                <a:ea typeface="Calibri"/>
                <a:cs typeface="Calibri"/>
                <a:sym typeface="Calibri"/>
              </a:rPr>
              <a:t>Dong et al. Journal of Biopharmaceutical Statistics (2020)</a:t>
            </a:r>
            <a:endParaRPr sz="2800">
              <a:solidFill>
                <a:schemeClr val="dk1"/>
              </a:solidFill>
              <a:latin typeface="Calibri"/>
              <a:ea typeface="Calibri"/>
              <a:cs typeface="Calibri"/>
              <a:sym typeface="Calibri"/>
            </a:endParaRPr>
          </a:p>
        </p:txBody>
      </p:sp>
      <p:sp>
        <p:nvSpPr>
          <p:cNvPr id="1020" name="Google Shape;1020;g3371915fedd_1_218"/>
          <p:cNvSpPr txBox="1"/>
          <p:nvPr/>
        </p:nvSpPr>
        <p:spPr>
          <a:xfrm>
            <a:off x="9304901" y="4023775"/>
            <a:ext cx="2714700" cy="338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nl-BE" sz="1600">
                <a:solidFill>
                  <a:schemeClr val="dk1"/>
                </a:solidFill>
                <a:latin typeface="Calibri"/>
                <a:ea typeface="Calibri"/>
                <a:cs typeface="Calibri"/>
                <a:sym typeface="Calibri"/>
              </a:rPr>
              <a:t>De Backer Pharm Stat. (2023)</a:t>
            </a:r>
            <a:endParaRPr/>
          </a:p>
        </p:txBody>
      </p:sp>
      <p:sp>
        <p:nvSpPr>
          <p:cNvPr id="1021" name="Google Shape;1021;g3371915fedd_1_218"/>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nl-BE"/>
              <a:t>‹#›</a:t>
            </a:fld>
            <a:endParaRPr/>
          </a:p>
        </p:txBody>
      </p:sp>
      <p:pic>
        <p:nvPicPr>
          <p:cNvPr id="1022" name="Google Shape;1022;g3371915fedd_1_218"/>
          <p:cNvPicPr preferRelativeResize="0"/>
          <p:nvPr/>
        </p:nvPicPr>
        <p:blipFill rotWithShape="1">
          <a:blip r:embed="rId3">
            <a:alphaModFix/>
          </a:blip>
          <a:srcRect b="36614" l="15363" r="16293" t="37710"/>
          <a:stretch/>
        </p:blipFill>
        <p:spPr>
          <a:xfrm>
            <a:off x="392240" y="6017650"/>
            <a:ext cx="901470" cy="338701"/>
          </a:xfrm>
          <a:prstGeom prst="rect">
            <a:avLst/>
          </a:prstGeom>
          <a:noFill/>
          <a:ln>
            <a:noFill/>
          </a:ln>
        </p:spPr>
      </p:pic>
      <p:cxnSp>
        <p:nvCxnSpPr>
          <p:cNvPr id="1023" name="Google Shape;1023;g3371915fedd_1_218"/>
          <p:cNvCxnSpPr>
            <a:endCxn id="1022" idx="0"/>
          </p:cNvCxnSpPr>
          <p:nvPr/>
        </p:nvCxnSpPr>
        <p:spPr>
          <a:xfrm>
            <a:off x="836075" y="2843950"/>
            <a:ext cx="6900" cy="3173700"/>
          </a:xfrm>
          <a:prstGeom prst="straightConnector1">
            <a:avLst/>
          </a:prstGeom>
          <a:noFill/>
          <a:ln cap="flat" cmpd="sng" w="38100">
            <a:solidFill>
              <a:schemeClr val="dk2"/>
            </a:solidFill>
            <a:prstDash val="solid"/>
            <a:round/>
            <a:headEnd len="med" w="med" type="none"/>
            <a:tailEnd len="med" w="med" type="none"/>
          </a:ln>
        </p:spPr>
      </p:cxnSp>
      <p:sp>
        <p:nvSpPr>
          <p:cNvPr id="1024" name="Google Shape;1024;g3371915fedd_1_218"/>
          <p:cNvSpPr txBox="1"/>
          <p:nvPr/>
        </p:nvSpPr>
        <p:spPr>
          <a:xfrm>
            <a:off x="1439925" y="5695675"/>
            <a:ext cx="10262700" cy="116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nl-BE" sz="2000">
                <a:solidFill>
                  <a:schemeClr val="dk1"/>
                </a:solidFill>
                <a:latin typeface="Calibri"/>
                <a:ea typeface="Calibri"/>
                <a:cs typeface="Calibri"/>
                <a:sym typeface="Calibri"/>
              </a:rPr>
              <a:t>The Kaplan Meier estimators (</a:t>
            </a:r>
            <a:r>
              <a:rPr lang="nl-BE" sz="2000">
                <a:solidFill>
                  <a:schemeClr val="dk1"/>
                </a:solidFill>
                <a:latin typeface="Calibri"/>
                <a:ea typeface="Calibri"/>
                <a:cs typeface="Calibri"/>
                <a:sym typeface="Calibri"/>
              </a:rPr>
              <a:t>S</a:t>
            </a:r>
            <a:r>
              <a:rPr baseline="-25000" lang="nl-BE" sz="2000">
                <a:solidFill>
                  <a:schemeClr val="dk1"/>
                </a:solidFill>
                <a:latin typeface="Calibri"/>
                <a:ea typeface="Calibri"/>
                <a:cs typeface="Calibri"/>
                <a:sym typeface="Calibri"/>
              </a:rPr>
              <a:t>KM</a:t>
            </a:r>
            <a:r>
              <a:rPr lang="nl-BE" sz="2000">
                <a:solidFill>
                  <a:schemeClr val="dk1"/>
                </a:solidFill>
                <a:latin typeface="Calibri"/>
                <a:ea typeface="Calibri"/>
                <a:cs typeface="Calibri"/>
                <a:sym typeface="Calibri"/>
              </a:rPr>
              <a:t>(t) </a:t>
            </a:r>
            <a:r>
              <a:rPr lang="nl-BE" sz="2000">
                <a:solidFill>
                  <a:schemeClr val="dk1"/>
                </a:solidFill>
                <a:latin typeface="Calibri"/>
                <a:ea typeface="Calibri"/>
                <a:cs typeface="Calibri"/>
                <a:sym typeface="Calibri"/>
              </a:rPr>
              <a:t>event of interest, </a:t>
            </a:r>
            <a:r>
              <a:rPr lang="nl-BE" sz="2000">
                <a:solidFill>
                  <a:schemeClr val="dk1"/>
                </a:solidFill>
                <a:latin typeface="Calibri"/>
                <a:ea typeface="Calibri"/>
                <a:cs typeface="Calibri"/>
                <a:sym typeface="Calibri"/>
              </a:rPr>
              <a:t>C</a:t>
            </a:r>
            <a:r>
              <a:rPr baseline="-25000" lang="nl-BE" sz="2000">
                <a:solidFill>
                  <a:schemeClr val="dk1"/>
                </a:solidFill>
                <a:latin typeface="Calibri"/>
                <a:ea typeface="Calibri"/>
                <a:cs typeface="Calibri"/>
                <a:sym typeface="Calibri"/>
              </a:rPr>
              <a:t>KM</a:t>
            </a:r>
            <a:r>
              <a:rPr lang="nl-BE" sz="2000">
                <a:solidFill>
                  <a:schemeClr val="dk1"/>
                </a:solidFill>
                <a:latin typeface="Calibri"/>
                <a:ea typeface="Calibri"/>
                <a:cs typeface="Calibri"/>
                <a:sym typeface="Calibri"/>
              </a:rPr>
              <a:t>(t) censoring</a:t>
            </a:r>
            <a:r>
              <a:rPr lang="nl-BE" sz="2000">
                <a:solidFill>
                  <a:schemeClr val="dk1"/>
                </a:solidFill>
                <a:latin typeface="Calibri"/>
                <a:ea typeface="Calibri"/>
                <a:cs typeface="Calibri"/>
                <a:sym typeface="Calibri"/>
              </a:rPr>
              <a:t>) satisfy:</a:t>
            </a:r>
            <a:endParaRPr sz="2000">
              <a:solidFill>
                <a:schemeClr val="dk1"/>
              </a:solidFill>
              <a:latin typeface="Calibri"/>
              <a:ea typeface="Calibri"/>
              <a:cs typeface="Calibri"/>
              <a:sym typeface="Calibri"/>
            </a:endParaRPr>
          </a:p>
          <a:p>
            <a:pPr indent="0" lvl="0" marL="0" rtl="0" algn="l">
              <a:spcBef>
                <a:spcPts val="0"/>
              </a:spcBef>
              <a:spcAft>
                <a:spcPts val="0"/>
              </a:spcAft>
              <a:buNone/>
            </a:pPr>
            <a:r>
              <a:rPr lang="nl-BE" sz="2000">
                <a:solidFill>
                  <a:schemeClr val="dk1"/>
                </a:solidFill>
                <a:latin typeface="Calibri"/>
                <a:ea typeface="Calibri"/>
                <a:cs typeface="Calibri"/>
                <a:sym typeface="Calibri"/>
              </a:rPr>
              <a:t>S</a:t>
            </a:r>
            <a:r>
              <a:rPr baseline="-25000" lang="nl-BE" sz="2000">
                <a:solidFill>
                  <a:schemeClr val="dk1"/>
                </a:solidFill>
                <a:latin typeface="Calibri"/>
                <a:ea typeface="Calibri"/>
                <a:cs typeface="Calibri"/>
                <a:sym typeface="Calibri"/>
              </a:rPr>
              <a:t>KM</a:t>
            </a:r>
            <a:r>
              <a:rPr lang="nl-BE" sz="2000">
                <a:solidFill>
                  <a:schemeClr val="dk1"/>
                </a:solidFill>
                <a:latin typeface="Calibri"/>
                <a:ea typeface="Calibri"/>
                <a:cs typeface="Calibri"/>
                <a:sym typeface="Calibri"/>
              </a:rPr>
              <a:t>(t) . C</a:t>
            </a:r>
            <a:r>
              <a:rPr baseline="-25000" lang="nl-BE" sz="2000">
                <a:solidFill>
                  <a:schemeClr val="dk1"/>
                </a:solidFill>
                <a:latin typeface="Calibri"/>
                <a:ea typeface="Calibri"/>
                <a:cs typeface="Calibri"/>
                <a:sym typeface="Calibri"/>
              </a:rPr>
              <a:t>KM</a:t>
            </a:r>
            <a:r>
              <a:rPr lang="nl-BE" sz="2000">
                <a:solidFill>
                  <a:schemeClr val="dk1"/>
                </a:solidFill>
                <a:latin typeface="Calibri"/>
                <a:ea typeface="Calibri"/>
                <a:cs typeface="Calibri"/>
                <a:sym typeface="Calibri"/>
              </a:rPr>
              <a:t>(t) = number still at risk at time t+ / sample size</a:t>
            </a:r>
            <a:endParaRPr sz="2000">
              <a:solidFill>
                <a:schemeClr val="dk1"/>
              </a:solidFill>
              <a:latin typeface="Calibri"/>
              <a:ea typeface="Calibri"/>
              <a:cs typeface="Calibri"/>
              <a:sym typeface="Calibri"/>
            </a:endParaRPr>
          </a:p>
          <a:p>
            <a:pPr indent="0" lvl="0" marL="0" rtl="0" algn="l">
              <a:spcBef>
                <a:spcPts val="0"/>
              </a:spcBef>
              <a:spcAft>
                <a:spcPts val="0"/>
              </a:spcAft>
              <a:buNone/>
            </a:pPr>
            <a:r>
              <a:rPr lang="nl-BE" sz="2000">
                <a:solidFill>
                  <a:schemeClr val="dk1"/>
                </a:solidFill>
                <a:latin typeface="Calibri"/>
                <a:ea typeface="Calibri"/>
                <a:cs typeface="Calibri"/>
                <a:sym typeface="Calibri"/>
              </a:rPr>
              <a:t>-&gt; similarities between weighting and imputation: Efron/Datta           Peron/Dong</a:t>
            </a:r>
            <a:endParaRPr sz="20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sz="2000">
              <a:solidFill>
                <a:schemeClr val="dk1"/>
              </a:solidFill>
              <a:latin typeface="Calibri"/>
              <a:ea typeface="Calibri"/>
              <a:cs typeface="Calibri"/>
              <a:sym typeface="Calibri"/>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9" name="Shape 1029"/>
        <p:cNvGrpSpPr/>
        <p:nvPr/>
      </p:nvGrpSpPr>
      <p:grpSpPr>
        <a:xfrm>
          <a:off x="0" y="0"/>
          <a:ext cx="0" cy="0"/>
          <a:chOff x="0" y="0"/>
          <a:chExt cx="0" cy="0"/>
        </a:xfrm>
      </p:grpSpPr>
      <p:sp>
        <p:nvSpPr>
          <p:cNvPr id="1030" name="Google Shape;1030;g3371915fedd_1_265"/>
          <p:cNvSpPr txBox="1"/>
          <p:nvPr>
            <p:ph idx="1" type="body"/>
          </p:nvPr>
        </p:nvSpPr>
        <p:spPr>
          <a:xfrm>
            <a:off x="914400" y="1268051"/>
            <a:ext cx="10515600" cy="5237700"/>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nl-BE" u="sng"/>
              <a:t>Naïve approaches</a:t>
            </a:r>
            <a:r>
              <a:rPr lang="nl-BE"/>
              <a:t>: </a:t>
            </a:r>
            <a:endParaRPr/>
          </a:p>
          <a:p>
            <a:pPr indent="-381000" lvl="0" marL="914400" rtl="0" algn="l">
              <a:lnSpc>
                <a:spcPct val="90000"/>
              </a:lnSpc>
              <a:spcBef>
                <a:spcPts val="0"/>
              </a:spcBef>
              <a:spcAft>
                <a:spcPts val="0"/>
              </a:spcAft>
              <a:buClr>
                <a:srgbClr val="00B050"/>
              </a:buClr>
              <a:buSzPts val="2400"/>
              <a:buChar char="-"/>
            </a:pPr>
            <a:r>
              <a:rPr lang="nl-BE" sz="2400">
                <a:solidFill>
                  <a:srgbClr val="00B050"/>
                </a:solidFill>
              </a:rPr>
              <a:t>Gehan: uninformative pairs = 0</a:t>
            </a:r>
            <a:endParaRPr sz="2400">
              <a:solidFill>
                <a:srgbClr val="00B050"/>
              </a:solidFill>
            </a:endParaRPr>
          </a:p>
          <a:p>
            <a:pPr indent="-381000" lvl="0" marL="914400" rtl="0" algn="l">
              <a:lnSpc>
                <a:spcPct val="90000"/>
              </a:lnSpc>
              <a:spcBef>
                <a:spcPts val="0"/>
              </a:spcBef>
              <a:spcAft>
                <a:spcPts val="0"/>
              </a:spcAft>
              <a:buClr>
                <a:srgbClr val="C00000"/>
              </a:buClr>
              <a:buSzPts val="2400"/>
              <a:buChar char="-"/>
            </a:pPr>
            <a:r>
              <a:rPr lang="nl-BE" sz="2400">
                <a:solidFill>
                  <a:srgbClr val="C00000"/>
                </a:solidFill>
              </a:rPr>
              <a:t>Harrell: ignore uninformative pairs</a:t>
            </a:r>
            <a:endParaRPr sz="2400">
              <a:solidFill>
                <a:srgbClr val="C00000"/>
              </a:solidFill>
            </a:endParaRPr>
          </a:p>
          <a:p>
            <a:pPr indent="0" lvl="0" marL="1371600" rtl="0" algn="l">
              <a:lnSpc>
                <a:spcPct val="90000"/>
              </a:lnSpc>
              <a:spcBef>
                <a:spcPts val="500"/>
              </a:spcBef>
              <a:spcAft>
                <a:spcPts val="0"/>
              </a:spcAft>
              <a:buNone/>
            </a:pPr>
            <a:r>
              <a:t/>
            </a:r>
            <a:endParaRPr sz="1500"/>
          </a:p>
          <a:p>
            <a:pPr indent="-241934" lvl="0" marL="228600" rtl="0" algn="l">
              <a:spcBef>
                <a:spcPts val="0"/>
              </a:spcBef>
              <a:spcAft>
                <a:spcPts val="0"/>
              </a:spcAft>
              <a:buSzPts val="2800"/>
              <a:buChar char="•"/>
            </a:pPr>
            <a:r>
              <a:rPr lang="nl-BE" u="sng"/>
              <a:t>Imputation approaches</a:t>
            </a:r>
            <a:r>
              <a:rPr lang="nl-BE"/>
              <a:t>: </a:t>
            </a:r>
            <a:r>
              <a:rPr lang="nl-BE" sz="2400"/>
              <a:t>survival model</a:t>
            </a:r>
            <a:endParaRPr>
              <a:solidFill>
                <a:srgbClr val="00B050"/>
              </a:solidFill>
            </a:endParaRPr>
          </a:p>
          <a:p>
            <a:pPr indent="-381000" lvl="0" marL="914400" rtl="0" algn="l">
              <a:spcBef>
                <a:spcPts val="0"/>
              </a:spcBef>
              <a:spcAft>
                <a:spcPts val="0"/>
              </a:spcAft>
              <a:buClr>
                <a:srgbClr val="00B050"/>
              </a:buClr>
              <a:buSzPts val="2400"/>
              <a:buChar char="-"/>
            </a:pPr>
            <a:r>
              <a:rPr lang="nl-BE" sz="2400">
                <a:solidFill>
                  <a:srgbClr val="00B050"/>
                </a:solidFill>
              </a:rPr>
              <a:t>Latta: Kaplan-Meier </a:t>
            </a:r>
            <a:endParaRPr sz="2400">
              <a:solidFill>
                <a:srgbClr val="00B050"/>
              </a:solidFill>
            </a:endParaRPr>
          </a:p>
          <a:p>
            <a:pPr indent="-381000" lvl="0" marL="914400" rtl="0" algn="l">
              <a:spcBef>
                <a:spcPts val="0"/>
              </a:spcBef>
              <a:spcAft>
                <a:spcPts val="0"/>
              </a:spcAft>
              <a:buClr>
                <a:srgbClr val="00B050"/>
              </a:buClr>
              <a:buSzPts val="2400"/>
              <a:buChar char="-"/>
            </a:pPr>
            <a:r>
              <a:rPr lang="nl-BE" sz="2400">
                <a:solidFill>
                  <a:srgbClr val="00B050"/>
                </a:solidFill>
              </a:rPr>
              <a:t>Peron: Kaplan-Meier stratified on treatment arm </a:t>
            </a:r>
            <a:endParaRPr sz="2400">
              <a:solidFill>
                <a:srgbClr val="00B050"/>
              </a:solidFill>
            </a:endParaRPr>
          </a:p>
          <a:p>
            <a:pPr indent="-381000" lvl="0" marL="914400" rtl="0" algn="l">
              <a:spcBef>
                <a:spcPts val="0"/>
              </a:spcBef>
              <a:spcAft>
                <a:spcPts val="0"/>
              </a:spcAft>
              <a:buClr>
                <a:srgbClr val="00B050"/>
              </a:buClr>
              <a:buSzPts val="2400"/>
              <a:buChar char="-"/>
            </a:pPr>
            <a:r>
              <a:rPr lang="nl-BE" sz="2400">
                <a:solidFill>
                  <a:srgbClr val="00B050"/>
                </a:solidFill>
              </a:rPr>
              <a:t>Efron: same but constrained to 0 at end of follow-up</a:t>
            </a:r>
            <a:endParaRPr sz="2400">
              <a:solidFill>
                <a:srgbClr val="00B050"/>
              </a:solidFill>
            </a:endParaRPr>
          </a:p>
          <a:p>
            <a:pPr indent="-381000" lvl="0" marL="914400" rtl="0" algn="l">
              <a:spcBef>
                <a:spcPts val="0"/>
              </a:spcBef>
              <a:spcAft>
                <a:spcPts val="0"/>
              </a:spcAft>
              <a:buClr>
                <a:srgbClr val="C00000"/>
              </a:buClr>
              <a:buSzPts val="2400"/>
              <a:buChar char="-"/>
            </a:pPr>
            <a:r>
              <a:rPr lang="nl-BE" sz="2400">
                <a:solidFill>
                  <a:srgbClr val="C00000"/>
                </a:solidFill>
              </a:rPr>
              <a:t>De Backer: use extreme value tail model</a:t>
            </a:r>
            <a:endParaRPr sz="2400">
              <a:solidFill>
                <a:srgbClr val="C00000"/>
              </a:solidFill>
            </a:endParaRPr>
          </a:p>
          <a:p>
            <a:pPr indent="0" lvl="0" marL="228600" rtl="0" algn="l">
              <a:spcBef>
                <a:spcPts val="0"/>
              </a:spcBef>
              <a:spcAft>
                <a:spcPts val="0"/>
              </a:spcAft>
              <a:buNone/>
            </a:pPr>
            <a:r>
              <a:t/>
            </a:r>
            <a:endParaRPr sz="1500" u="sng"/>
          </a:p>
          <a:p>
            <a:pPr indent="-241934" lvl="0" marL="228600" rtl="0" algn="l">
              <a:spcBef>
                <a:spcPts val="0"/>
              </a:spcBef>
              <a:spcAft>
                <a:spcPts val="0"/>
              </a:spcAft>
              <a:buSzPts val="2800"/>
              <a:buChar char="•"/>
            </a:pPr>
            <a:r>
              <a:rPr lang="nl-BE" u="sng"/>
              <a:t>Weighting approaches</a:t>
            </a:r>
            <a:r>
              <a:rPr lang="nl-BE"/>
              <a:t>: inverse probability of censoring</a:t>
            </a:r>
            <a:endParaRPr sz="1800"/>
          </a:p>
          <a:p>
            <a:pPr indent="-381000" lvl="0" marL="914400" rtl="0" algn="l">
              <a:spcBef>
                <a:spcPts val="0"/>
              </a:spcBef>
              <a:spcAft>
                <a:spcPts val="0"/>
              </a:spcAft>
              <a:buClr>
                <a:srgbClr val="C00000"/>
              </a:buClr>
              <a:buSzPts val="2400"/>
              <a:buChar char="-"/>
            </a:pPr>
            <a:r>
              <a:rPr lang="nl-BE" sz="2400">
                <a:solidFill>
                  <a:srgbClr val="C00000"/>
                </a:solidFill>
              </a:rPr>
              <a:t>Datta: pairs with censored event weight 0</a:t>
            </a:r>
            <a:endParaRPr sz="2400">
              <a:solidFill>
                <a:srgbClr val="C00000"/>
              </a:solidFill>
            </a:endParaRPr>
          </a:p>
          <a:p>
            <a:pPr indent="-381000" lvl="0" marL="914400" rtl="0" algn="l">
              <a:spcBef>
                <a:spcPts val="0"/>
              </a:spcBef>
              <a:spcAft>
                <a:spcPts val="0"/>
              </a:spcAft>
              <a:buClr>
                <a:srgbClr val="C00000"/>
              </a:buClr>
              <a:buSzPts val="2400"/>
              <a:buChar char="-"/>
            </a:pPr>
            <a:r>
              <a:rPr lang="nl-BE" sz="2400">
                <a:solidFill>
                  <a:srgbClr val="C00000"/>
                </a:solidFill>
              </a:rPr>
              <a:t>Dong: ‘Gehan’-like alternative </a:t>
            </a:r>
            <a:endParaRPr sz="2400">
              <a:solidFill>
                <a:srgbClr val="C00000"/>
              </a:solidFill>
            </a:endParaRPr>
          </a:p>
        </p:txBody>
      </p:sp>
      <p:sp>
        <p:nvSpPr>
          <p:cNvPr id="1031" name="Google Shape;1031;g3371915fedd_1_265"/>
          <p:cNvSpPr txBox="1"/>
          <p:nvPr>
            <p:ph type="title"/>
          </p:nvPr>
        </p:nvSpPr>
        <p:spPr>
          <a:xfrm>
            <a:off x="838200" y="-92075"/>
            <a:ext cx="10515600" cy="13257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4400"/>
              <a:buFont typeface="Calibri"/>
              <a:buNone/>
            </a:pPr>
            <a:r>
              <a:rPr lang="nl-BE"/>
              <a:t>(</a:t>
            </a:r>
            <a:r>
              <a:rPr lang="nl-BE">
                <a:solidFill>
                  <a:srgbClr val="0070C0"/>
                </a:solidFill>
              </a:rPr>
              <a:t>Personal</a:t>
            </a:r>
            <a:r>
              <a:rPr lang="nl-BE"/>
              <a:t>) critic of the other corrections</a:t>
            </a:r>
            <a:endParaRPr/>
          </a:p>
        </p:txBody>
      </p:sp>
      <p:sp>
        <p:nvSpPr>
          <p:cNvPr id="1032" name="Google Shape;1032;g3371915fedd_1_265"/>
          <p:cNvSpPr txBox="1"/>
          <p:nvPr/>
        </p:nvSpPr>
        <p:spPr>
          <a:xfrm>
            <a:off x="6793025" y="5154475"/>
            <a:ext cx="5219700" cy="108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nl-BE" sz="2400">
                <a:solidFill>
                  <a:srgbClr val="0070C0"/>
                </a:solidFill>
                <a:latin typeface="Calibri"/>
                <a:ea typeface="Calibri"/>
                <a:cs typeface="Calibri"/>
                <a:sym typeface="Calibri"/>
              </a:rPr>
              <a:t>equivalent to imputation approach</a:t>
            </a:r>
            <a:endParaRPr sz="2400">
              <a:solidFill>
                <a:srgbClr val="0070C0"/>
              </a:solidFill>
              <a:latin typeface="Calibri"/>
              <a:ea typeface="Calibri"/>
              <a:cs typeface="Calibri"/>
              <a:sym typeface="Calibri"/>
            </a:endParaRPr>
          </a:p>
          <a:p>
            <a:pPr indent="0" lvl="0" marL="0" rtl="0" algn="l">
              <a:spcBef>
                <a:spcPts val="0"/>
              </a:spcBef>
              <a:spcAft>
                <a:spcPts val="0"/>
              </a:spcAft>
              <a:buNone/>
            </a:pPr>
            <a:r>
              <a:rPr lang="nl-BE" sz="2400">
                <a:solidFill>
                  <a:srgbClr val="0070C0"/>
                </a:solidFill>
                <a:latin typeface="Calibri"/>
                <a:ea typeface="Calibri"/>
                <a:cs typeface="Calibri"/>
                <a:sym typeface="Calibri"/>
              </a:rPr>
              <a:t> with un-natural survival models</a:t>
            </a:r>
            <a:endParaRPr sz="2400">
              <a:solidFill>
                <a:srgbClr val="0070C0"/>
              </a:solidFill>
              <a:latin typeface="Calibri"/>
              <a:ea typeface="Calibri"/>
              <a:cs typeface="Calibri"/>
              <a:sym typeface="Calibri"/>
            </a:endParaRPr>
          </a:p>
        </p:txBody>
      </p:sp>
      <p:sp>
        <p:nvSpPr>
          <p:cNvPr id="1033" name="Google Shape;1033;g3371915fedd_1_265"/>
          <p:cNvSpPr txBox="1"/>
          <p:nvPr/>
        </p:nvSpPr>
        <p:spPr>
          <a:xfrm>
            <a:off x="2078100" y="5919675"/>
            <a:ext cx="10455300" cy="93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nl-BE" sz="2400">
                <a:solidFill>
                  <a:srgbClr val="0070C0"/>
                </a:solidFill>
                <a:latin typeface="Calibri"/>
                <a:ea typeface="Calibri"/>
                <a:cs typeface="Calibri"/>
                <a:sym typeface="Calibri"/>
              </a:rPr>
              <a:t>Useful to handle informative censoring if covariates available</a:t>
            </a:r>
            <a:endParaRPr sz="2400">
              <a:solidFill>
                <a:srgbClr val="0070C0"/>
              </a:solidFill>
              <a:latin typeface="Calibri"/>
              <a:ea typeface="Calibri"/>
              <a:cs typeface="Calibri"/>
              <a:sym typeface="Calibri"/>
            </a:endParaRPr>
          </a:p>
          <a:p>
            <a:pPr indent="0" lvl="0" marL="0" rtl="0" algn="l">
              <a:spcBef>
                <a:spcPts val="0"/>
              </a:spcBef>
              <a:spcAft>
                <a:spcPts val="0"/>
              </a:spcAft>
              <a:buNone/>
            </a:pPr>
            <a:r>
              <a:rPr lang="nl-BE" sz="2400">
                <a:solidFill>
                  <a:srgbClr val="0070C0"/>
                </a:solidFill>
                <a:latin typeface="Calibri"/>
                <a:ea typeface="Calibri"/>
                <a:cs typeface="Calibri"/>
                <a:sym typeface="Calibri"/>
              </a:rPr>
              <a:t>Unclear validity of the extension to multiple, correlated, endpoints</a:t>
            </a:r>
            <a:endParaRPr sz="2400">
              <a:solidFill>
                <a:srgbClr val="0070C0"/>
              </a:solidFill>
              <a:latin typeface="Calibri"/>
              <a:ea typeface="Calibri"/>
              <a:cs typeface="Calibri"/>
              <a:sym typeface="Calibri"/>
            </a:endParaRPr>
          </a:p>
          <a:p>
            <a:pPr indent="0" lvl="0" marL="0" rtl="0" algn="l">
              <a:spcBef>
                <a:spcPts val="0"/>
              </a:spcBef>
              <a:spcAft>
                <a:spcPts val="0"/>
              </a:spcAft>
              <a:buNone/>
            </a:pPr>
            <a:r>
              <a:t/>
            </a:r>
            <a:endParaRPr sz="2400">
              <a:solidFill>
                <a:srgbClr val="0070C0"/>
              </a:solidFill>
              <a:latin typeface="Calibri"/>
              <a:ea typeface="Calibri"/>
              <a:cs typeface="Calibri"/>
              <a:sym typeface="Calibri"/>
            </a:endParaRPr>
          </a:p>
          <a:p>
            <a:pPr indent="0" lvl="0" marL="0" rtl="0" algn="l">
              <a:spcBef>
                <a:spcPts val="0"/>
              </a:spcBef>
              <a:spcAft>
                <a:spcPts val="0"/>
              </a:spcAft>
              <a:buNone/>
            </a:pPr>
            <a:r>
              <a:t/>
            </a:r>
            <a:endParaRPr sz="2400">
              <a:solidFill>
                <a:srgbClr val="0070C0"/>
              </a:solidFill>
              <a:latin typeface="Calibri"/>
              <a:ea typeface="Calibri"/>
              <a:cs typeface="Calibri"/>
              <a:sym typeface="Calibri"/>
            </a:endParaRPr>
          </a:p>
        </p:txBody>
      </p:sp>
      <p:cxnSp>
        <p:nvCxnSpPr>
          <p:cNvPr id="1034" name="Google Shape;1034;g3371915fedd_1_265"/>
          <p:cNvCxnSpPr/>
          <p:nvPr/>
        </p:nvCxnSpPr>
        <p:spPr>
          <a:xfrm>
            <a:off x="6229350" y="2165350"/>
            <a:ext cx="933600" cy="0"/>
          </a:xfrm>
          <a:prstGeom prst="straightConnector1">
            <a:avLst/>
          </a:prstGeom>
          <a:noFill/>
          <a:ln cap="flat" cmpd="sng" w="38100">
            <a:solidFill>
              <a:srgbClr val="0070C0"/>
            </a:solidFill>
            <a:prstDash val="solid"/>
            <a:round/>
            <a:headEnd len="med" w="med" type="none"/>
            <a:tailEnd len="med" w="med" type="triangle"/>
          </a:ln>
        </p:spPr>
      </p:cxnSp>
      <p:sp>
        <p:nvSpPr>
          <p:cNvPr id="1035" name="Google Shape;1035;g3371915fedd_1_265"/>
          <p:cNvSpPr txBox="1"/>
          <p:nvPr/>
        </p:nvSpPr>
        <p:spPr>
          <a:xfrm>
            <a:off x="7190100" y="1828050"/>
            <a:ext cx="4724400" cy="70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nl-BE" sz="2400">
                <a:solidFill>
                  <a:srgbClr val="0070C0"/>
                </a:solidFill>
                <a:latin typeface="Calibri"/>
                <a:ea typeface="Calibri"/>
                <a:cs typeface="Calibri"/>
                <a:sym typeface="Calibri"/>
              </a:rPr>
              <a:t>biased (except PH case)</a:t>
            </a:r>
            <a:endParaRPr sz="2400">
              <a:solidFill>
                <a:srgbClr val="0070C0"/>
              </a:solidFill>
              <a:latin typeface="Calibri"/>
              <a:ea typeface="Calibri"/>
              <a:cs typeface="Calibri"/>
              <a:sym typeface="Calibri"/>
            </a:endParaRPr>
          </a:p>
        </p:txBody>
      </p:sp>
      <p:cxnSp>
        <p:nvCxnSpPr>
          <p:cNvPr id="1036" name="Google Shape;1036;g3371915fedd_1_265"/>
          <p:cNvCxnSpPr/>
          <p:nvPr/>
        </p:nvCxnSpPr>
        <p:spPr>
          <a:xfrm>
            <a:off x="6686550" y="2870200"/>
            <a:ext cx="933600" cy="0"/>
          </a:xfrm>
          <a:prstGeom prst="straightConnector1">
            <a:avLst/>
          </a:prstGeom>
          <a:noFill/>
          <a:ln cap="flat" cmpd="sng" w="38100">
            <a:solidFill>
              <a:srgbClr val="0070C0"/>
            </a:solidFill>
            <a:prstDash val="solid"/>
            <a:round/>
            <a:headEnd len="med" w="med" type="none"/>
            <a:tailEnd len="med" w="med" type="triangle"/>
          </a:ln>
        </p:spPr>
      </p:cxnSp>
      <p:cxnSp>
        <p:nvCxnSpPr>
          <p:cNvPr id="1037" name="Google Shape;1037;g3371915fedd_1_265"/>
          <p:cNvCxnSpPr/>
          <p:nvPr/>
        </p:nvCxnSpPr>
        <p:spPr>
          <a:xfrm>
            <a:off x="7239150" y="5099950"/>
            <a:ext cx="933600" cy="0"/>
          </a:xfrm>
          <a:prstGeom prst="straightConnector1">
            <a:avLst/>
          </a:prstGeom>
          <a:noFill/>
          <a:ln cap="flat" cmpd="sng" w="38100">
            <a:solidFill>
              <a:srgbClr val="0070C0"/>
            </a:solidFill>
            <a:prstDash val="solid"/>
            <a:round/>
            <a:headEnd len="med" w="med" type="none"/>
            <a:tailEnd len="med" w="med" type="triangle"/>
          </a:ln>
        </p:spPr>
      </p:cxnSp>
      <p:sp>
        <p:nvSpPr>
          <p:cNvPr id="1038" name="Google Shape;1038;g3371915fedd_1_265"/>
          <p:cNvSpPr txBox="1"/>
          <p:nvPr/>
        </p:nvSpPr>
        <p:spPr>
          <a:xfrm>
            <a:off x="8344200" y="4747600"/>
            <a:ext cx="3276300" cy="70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nl-BE" sz="2400">
                <a:solidFill>
                  <a:srgbClr val="0070C0"/>
                </a:solidFill>
                <a:latin typeface="Calibri"/>
                <a:ea typeface="Calibri"/>
                <a:cs typeface="Calibri"/>
                <a:sym typeface="Calibri"/>
              </a:rPr>
              <a:t>‘discard’ information</a:t>
            </a:r>
            <a:endParaRPr sz="2400">
              <a:solidFill>
                <a:srgbClr val="0070C0"/>
              </a:solidFill>
              <a:latin typeface="Calibri"/>
              <a:ea typeface="Calibri"/>
              <a:cs typeface="Calibri"/>
              <a:sym typeface="Calibri"/>
            </a:endParaRPr>
          </a:p>
        </p:txBody>
      </p:sp>
      <p:cxnSp>
        <p:nvCxnSpPr>
          <p:cNvPr id="1039" name="Google Shape;1039;g3371915fedd_1_265"/>
          <p:cNvCxnSpPr/>
          <p:nvPr/>
        </p:nvCxnSpPr>
        <p:spPr>
          <a:xfrm>
            <a:off x="5629200" y="5440075"/>
            <a:ext cx="933600" cy="0"/>
          </a:xfrm>
          <a:prstGeom prst="straightConnector1">
            <a:avLst/>
          </a:prstGeom>
          <a:noFill/>
          <a:ln cap="flat" cmpd="sng" w="38100">
            <a:solidFill>
              <a:srgbClr val="0070C0"/>
            </a:solidFill>
            <a:prstDash val="solid"/>
            <a:round/>
            <a:headEnd len="med" w="med" type="none"/>
            <a:tailEnd len="med" w="med" type="triangle"/>
          </a:ln>
        </p:spPr>
      </p:cxnSp>
      <p:sp>
        <p:nvSpPr>
          <p:cNvPr id="1040" name="Google Shape;1040;g3371915fedd_1_265"/>
          <p:cNvSpPr txBox="1"/>
          <p:nvPr/>
        </p:nvSpPr>
        <p:spPr>
          <a:xfrm>
            <a:off x="7086750" y="1273950"/>
            <a:ext cx="4931100" cy="554100"/>
          </a:xfrm>
          <a:prstGeom prst="rect">
            <a:avLst/>
          </a:prstGeom>
          <a:solidFill>
            <a:srgbClr val="000000">
              <a:alpha val="0"/>
            </a:srgbClr>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nl-BE" sz="2400">
                <a:solidFill>
                  <a:srgbClr val="C00000"/>
                </a:solidFill>
                <a:latin typeface="Calibri"/>
                <a:ea typeface="Calibri"/>
                <a:cs typeface="Calibri"/>
                <a:sym typeface="Calibri"/>
              </a:rPr>
              <a:t>not implemented in BuyseTest</a:t>
            </a:r>
            <a:endParaRPr sz="2400">
              <a:solidFill>
                <a:srgbClr val="C00000"/>
              </a:solidFill>
            </a:endParaRPr>
          </a:p>
        </p:txBody>
      </p:sp>
      <p:sp>
        <p:nvSpPr>
          <p:cNvPr id="1041" name="Google Shape;1041;g3371915fedd_1_265"/>
          <p:cNvSpPr txBox="1"/>
          <p:nvPr/>
        </p:nvSpPr>
        <p:spPr>
          <a:xfrm>
            <a:off x="7620150" y="2517850"/>
            <a:ext cx="4724400" cy="70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nl-BE" sz="2400">
                <a:solidFill>
                  <a:srgbClr val="0070C0"/>
                </a:solidFill>
                <a:latin typeface="Calibri"/>
                <a:ea typeface="Calibri"/>
                <a:cs typeface="Calibri"/>
                <a:sym typeface="Calibri"/>
              </a:rPr>
              <a:t>argument </a:t>
            </a:r>
            <a:r>
              <a:rPr lang="nl-BE" sz="2400">
                <a:solidFill>
                  <a:srgbClr val="0070C0"/>
                </a:solidFill>
                <a:latin typeface="Courier New"/>
                <a:ea typeface="Courier New"/>
                <a:cs typeface="Courier New"/>
                <a:sym typeface="Courier New"/>
              </a:rPr>
              <a:t>model.tte </a:t>
            </a:r>
            <a:r>
              <a:rPr lang="nl-BE" sz="2400">
                <a:solidFill>
                  <a:srgbClr val="0070C0"/>
                </a:solidFill>
                <a:latin typeface="Calibri"/>
                <a:ea typeface="Calibri"/>
                <a:cs typeface="Calibri"/>
                <a:sym typeface="Calibri"/>
              </a:rPr>
              <a:t>to provide an adequate survival model</a:t>
            </a:r>
            <a:endParaRPr sz="2400">
              <a:solidFill>
                <a:srgbClr val="0070C0"/>
              </a:solidFill>
              <a:latin typeface="Calibri"/>
              <a:ea typeface="Calibri"/>
              <a:cs typeface="Calibri"/>
              <a:sym typeface="Calibri"/>
            </a:endParaRPr>
          </a:p>
          <a:p>
            <a:pPr indent="0" lvl="0" marL="0" rtl="0" algn="l">
              <a:spcBef>
                <a:spcPts val="0"/>
              </a:spcBef>
              <a:spcAft>
                <a:spcPts val="0"/>
              </a:spcAft>
              <a:buNone/>
            </a:pPr>
            <a:r>
              <a:rPr lang="nl-BE" sz="2400">
                <a:solidFill>
                  <a:srgbClr val="C00000"/>
                </a:solidFill>
                <a:latin typeface="Calibri"/>
                <a:ea typeface="Calibri"/>
                <a:cs typeface="Calibri"/>
                <a:sym typeface="Calibri"/>
              </a:rPr>
              <a:t>           </a:t>
            </a:r>
            <a:endParaRPr sz="2400">
              <a:solidFill>
                <a:srgbClr val="C00000"/>
              </a:solidFill>
              <a:latin typeface="Calibri"/>
              <a:ea typeface="Calibri"/>
              <a:cs typeface="Calibri"/>
              <a:sym typeface="Calibri"/>
            </a:endParaRPr>
          </a:p>
        </p:txBody>
      </p:sp>
      <p:cxnSp>
        <p:nvCxnSpPr>
          <p:cNvPr id="1042" name="Google Shape;1042;g3371915fedd_1_265"/>
          <p:cNvCxnSpPr/>
          <p:nvPr/>
        </p:nvCxnSpPr>
        <p:spPr>
          <a:xfrm flipH="1">
            <a:off x="1421875" y="4964550"/>
            <a:ext cx="21300" cy="1277700"/>
          </a:xfrm>
          <a:prstGeom prst="straightConnector1">
            <a:avLst/>
          </a:prstGeom>
          <a:noFill/>
          <a:ln cap="flat" cmpd="sng" w="38100">
            <a:solidFill>
              <a:srgbClr val="0070C0"/>
            </a:solidFill>
            <a:prstDash val="solid"/>
            <a:round/>
            <a:headEnd len="med" w="med" type="none"/>
            <a:tailEnd len="med" w="med" type="none"/>
          </a:ln>
        </p:spPr>
      </p:cxnSp>
      <p:cxnSp>
        <p:nvCxnSpPr>
          <p:cNvPr id="1043" name="Google Shape;1043;g3371915fedd_1_265"/>
          <p:cNvCxnSpPr/>
          <p:nvPr/>
        </p:nvCxnSpPr>
        <p:spPr>
          <a:xfrm>
            <a:off x="1444500" y="6219041"/>
            <a:ext cx="633600" cy="6000"/>
          </a:xfrm>
          <a:prstGeom prst="straightConnector1">
            <a:avLst/>
          </a:prstGeom>
          <a:noFill/>
          <a:ln cap="flat" cmpd="sng" w="38100">
            <a:solidFill>
              <a:srgbClr val="0070C0"/>
            </a:solidFill>
            <a:prstDash val="solid"/>
            <a:round/>
            <a:headEnd len="med" w="med" type="none"/>
            <a:tailEnd len="med" w="med" type="triangle"/>
          </a:ln>
        </p:spPr>
      </p:cxnSp>
      <p:sp>
        <p:nvSpPr>
          <p:cNvPr id="1044" name="Google Shape;1044;g3371915fedd_1_265"/>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nl-BE"/>
              <a:t>‹#›</a:t>
            </a:fld>
            <a:endParaRPr/>
          </a:p>
        </p:txBody>
      </p:sp>
      <p:cxnSp>
        <p:nvCxnSpPr>
          <p:cNvPr id="1045" name="Google Shape;1045;g3371915fedd_1_265"/>
          <p:cNvCxnSpPr/>
          <p:nvPr/>
        </p:nvCxnSpPr>
        <p:spPr>
          <a:xfrm>
            <a:off x="1272950" y="6541100"/>
            <a:ext cx="805500" cy="5100"/>
          </a:xfrm>
          <a:prstGeom prst="straightConnector1">
            <a:avLst/>
          </a:prstGeom>
          <a:noFill/>
          <a:ln cap="flat" cmpd="sng" w="38100">
            <a:solidFill>
              <a:srgbClr val="0070C0"/>
            </a:solidFill>
            <a:prstDash val="solid"/>
            <a:round/>
            <a:headEnd len="med" w="med" type="none"/>
            <a:tailEnd len="med" w="med" type="triangle"/>
          </a:ln>
        </p:spPr>
      </p:cxnSp>
      <p:cxnSp>
        <p:nvCxnSpPr>
          <p:cNvPr id="1046" name="Google Shape;1046;g3371915fedd_1_265"/>
          <p:cNvCxnSpPr/>
          <p:nvPr/>
        </p:nvCxnSpPr>
        <p:spPr>
          <a:xfrm flipH="1">
            <a:off x="1273000" y="4971225"/>
            <a:ext cx="26400" cy="1578900"/>
          </a:xfrm>
          <a:prstGeom prst="straightConnector1">
            <a:avLst/>
          </a:prstGeom>
          <a:noFill/>
          <a:ln cap="flat" cmpd="sng" w="38100">
            <a:solidFill>
              <a:srgbClr val="0070C0"/>
            </a:solidFill>
            <a:prstDash val="solid"/>
            <a:round/>
            <a:headEnd len="med" w="med" type="none"/>
            <a:tailEnd len="med" w="med" type="none"/>
          </a:ln>
        </p:spPr>
      </p:cxnSp>
      <p:sp>
        <p:nvSpPr>
          <p:cNvPr id="1047" name="Google Shape;1047;g3371915fedd_1_265"/>
          <p:cNvSpPr/>
          <p:nvPr/>
        </p:nvSpPr>
        <p:spPr>
          <a:xfrm>
            <a:off x="353796" y="2845750"/>
            <a:ext cx="901500" cy="3695350"/>
          </a:xfrm>
          <a:custGeom>
            <a:rect b="b" l="l" r="r" t="t"/>
            <a:pathLst>
              <a:path extrusionOk="0" h="147814" w="36060">
                <a:moveTo>
                  <a:pt x="28652" y="0"/>
                </a:moveTo>
                <a:cubicBezTo>
                  <a:pt x="23890" y="12641"/>
                  <a:pt x="-1158" y="51211"/>
                  <a:pt x="77" y="75847"/>
                </a:cubicBezTo>
                <a:cubicBezTo>
                  <a:pt x="1312" y="100483"/>
                  <a:pt x="30063" y="135820"/>
                  <a:pt x="36060" y="147814"/>
                </a:cubicBezTo>
              </a:path>
            </a:pathLst>
          </a:custGeom>
          <a:noFill/>
          <a:ln cap="flat" cmpd="sng" w="19050">
            <a:solidFill>
              <a:srgbClr val="00B050"/>
            </a:solidFill>
            <a:prstDash val="dash"/>
            <a:round/>
            <a:headEnd len="med" w="med" type="none"/>
            <a:tailEnd len="med" w="med" type="none"/>
          </a:ln>
        </p:spPr>
      </p:sp>
      <p:sp>
        <p:nvSpPr>
          <p:cNvPr id="1048" name="Google Shape;1048;g3371915fedd_1_265"/>
          <p:cNvSpPr txBox="1"/>
          <p:nvPr/>
        </p:nvSpPr>
        <p:spPr>
          <a:xfrm>
            <a:off x="7086750" y="897175"/>
            <a:ext cx="4931100" cy="554100"/>
          </a:xfrm>
          <a:prstGeom prst="rect">
            <a:avLst/>
          </a:prstGeom>
          <a:solidFill>
            <a:srgbClr val="000000">
              <a:alpha val="0"/>
            </a:srgbClr>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nl-BE" sz="2400">
                <a:solidFill>
                  <a:srgbClr val="C00000"/>
                </a:solidFill>
                <a:latin typeface="Calibri"/>
                <a:ea typeface="Calibri"/>
                <a:cs typeface="Calibri"/>
                <a:sym typeface="Calibri"/>
              </a:rPr>
              <a:t>       </a:t>
            </a:r>
            <a:r>
              <a:rPr lang="nl-BE" sz="2400">
                <a:solidFill>
                  <a:srgbClr val="00B050"/>
                </a:solidFill>
                <a:latin typeface="Calibri"/>
                <a:ea typeface="Calibri"/>
                <a:cs typeface="Calibri"/>
                <a:sym typeface="Calibri"/>
              </a:rPr>
              <a:t>implemented in BuyseTest</a:t>
            </a:r>
            <a:endParaRPr sz="2400">
              <a:solidFill>
                <a:srgbClr val="00B050"/>
              </a:solidFill>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3" name="Shape 1053"/>
        <p:cNvGrpSpPr/>
        <p:nvPr/>
      </p:nvGrpSpPr>
      <p:grpSpPr>
        <a:xfrm>
          <a:off x="0" y="0"/>
          <a:ext cx="0" cy="0"/>
          <a:chOff x="0" y="0"/>
          <a:chExt cx="0" cy="0"/>
        </a:xfrm>
      </p:grpSpPr>
      <p:sp>
        <p:nvSpPr>
          <p:cNvPr id="1054" name="Google Shape;1054;g3383f49b9d5_0_2"/>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nl-BE"/>
              <a:t>Using your own imputation approach</a:t>
            </a:r>
            <a:endParaRPr/>
          </a:p>
        </p:txBody>
      </p:sp>
      <p:pic>
        <p:nvPicPr>
          <p:cNvPr id="1055" name="Google Shape;1055;g3383f49b9d5_0_2"/>
          <p:cNvPicPr preferRelativeResize="0"/>
          <p:nvPr/>
        </p:nvPicPr>
        <p:blipFill>
          <a:blip r:embed="rId3">
            <a:alphaModFix/>
          </a:blip>
          <a:stretch>
            <a:fillRect/>
          </a:stretch>
        </p:blipFill>
        <p:spPr>
          <a:xfrm>
            <a:off x="910150" y="1690825"/>
            <a:ext cx="9935401" cy="1181050"/>
          </a:xfrm>
          <a:prstGeom prst="rect">
            <a:avLst/>
          </a:prstGeom>
          <a:noFill/>
          <a:ln>
            <a:noFill/>
          </a:ln>
        </p:spPr>
      </p:pic>
      <p:cxnSp>
        <p:nvCxnSpPr>
          <p:cNvPr id="1056" name="Google Shape;1056;g3383f49b9d5_0_2"/>
          <p:cNvCxnSpPr/>
          <p:nvPr/>
        </p:nvCxnSpPr>
        <p:spPr>
          <a:xfrm>
            <a:off x="4096625" y="2753200"/>
            <a:ext cx="6544500" cy="0"/>
          </a:xfrm>
          <a:prstGeom prst="straightConnector1">
            <a:avLst/>
          </a:prstGeom>
          <a:noFill/>
          <a:ln cap="flat" cmpd="sng" w="38100">
            <a:solidFill>
              <a:srgbClr val="C00000"/>
            </a:solidFill>
            <a:prstDash val="solid"/>
            <a:round/>
            <a:headEnd len="med" w="med" type="none"/>
            <a:tailEnd len="med" w="med" type="none"/>
          </a:ln>
        </p:spPr>
      </p:cxnSp>
      <p:sp>
        <p:nvSpPr>
          <p:cNvPr id="1057" name="Google Shape;1057;g3383f49b9d5_0_2"/>
          <p:cNvSpPr txBox="1"/>
          <p:nvPr/>
        </p:nvSpPr>
        <p:spPr>
          <a:xfrm>
            <a:off x="1015300" y="3012250"/>
            <a:ext cx="9721200" cy="334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nl-BE" sz="2800">
                <a:solidFill>
                  <a:schemeClr val="dk1"/>
                </a:solidFill>
                <a:latin typeface="Courier New"/>
                <a:ea typeface="Courier New"/>
                <a:cs typeface="Courier New"/>
                <a:sym typeface="Courier New"/>
              </a:rPr>
              <a:t>prodlim:</a:t>
            </a:r>
            <a:r>
              <a:rPr lang="nl-BE" sz="2800">
                <a:solidFill>
                  <a:schemeClr val="dk1"/>
                </a:solidFill>
                <a:latin typeface="Calibri"/>
                <a:ea typeface="Calibri"/>
                <a:cs typeface="Calibri"/>
                <a:sym typeface="Calibri"/>
              </a:rPr>
              <a:t> Kaplan Meier estimator (possibly stratified)</a:t>
            </a:r>
            <a:endParaRPr sz="2800">
              <a:solidFill>
                <a:schemeClr val="dk1"/>
              </a:solidFill>
              <a:latin typeface="Calibri"/>
              <a:ea typeface="Calibri"/>
              <a:cs typeface="Calibri"/>
              <a:sym typeface="Calibri"/>
            </a:endParaRPr>
          </a:p>
          <a:p>
            <a:pPr indent="0" lvl="0" marL="0" rtl="0" algn="l">
              <a:spcBef>
                <a:spcPts val="0"/>
              </a:spcBef>
              <a:spcAft>
                <a:spcPts val="0"/>
              </a:spcAft>
              <a:buNone/>
            </a:pPr>
            <a:r>
              <a:t/>
            </a:r>
            <a:endParaRPr sz="2800">
              <a:solidFill>
                <a:schemeClr val="dk1"/>
              </a:solidFill>
              <a:latin typeface="Calibri"/>
              <a:ea typeface="Calibri"/>
              <a:cs typeface="Calibri"/>
              <a:sym typeface="Calibri"/>
            </a:endParaRPr>
          </a:p>
          <a:p>
            <a:pPr indent="0" lvl="0" marL="0" rtl="0" algn="l">
              <a:spcBef>
                <a:spcPts val="0"/>
              </a:spcBef>
              <a:spcAft>
                <a:spcPts val="0"/>
              </a:spcAft>
              <a:buNone/>
            </a:pPr>
            <a:r>
              <a:rPr lang="nl-BE" sz="2800">
                <a:solidFill>
                  <a:schemeClr val="dk1"/>
                </a:solidFill>
                <a:latin typeface="Courier New"/>
                <a:ea typeface="Courier New"/>
                <a:cs typeface="Courier New"/>
                <a:sym typeface="Courier New"/>
              </a:rPr>
              <a:t>survreg:</a:t>
            </a:r>
            <a:r>
              <a:rPr lang="nl-BE" sz="2800">
                <a:solidFill>
                  <a:schemeClr val="dk1"/>
                </a:solidFill>
                <a:latin typeface="Calibri"/>
                <a:ea typeface="Calibri"/>
                <a:cs typeface="Calibri"/>
                <a:sym typeface="Calibri"/>
              </a:rPr>
              <a:t> parametric survival model (possibly with covariates)</a:t>
            </a:r>
            <a:endParaRPr sz="2800">
              <a:solidFill>
                <a:schemeClr val="dk1"/>
              </a:solidFill>
              <a:latin typeface="Calibri"/>
              <a:ea typeface="Calibri"/>
              <a:cs typeface="Calibri"/>
              <a:sym typeface="Calibri"/>
            </a:endParaRPr>
          </a:p>
          <a:p>
            <a:pPr indent="-381000" lvl="0" marL="457200" rtl="0" algn="l">
              <a:spcBef>
                <a:spcPts val="0"/>
              </a:spcBef>
              <a:spcAft>
                <a:spcPts val="0"/>
              </a:spcAft>
              <a:buClr>
                <a:schemeClr val="dk1"/>
              </a:buClr>
              <a:buSzPts val="2400"/>
              <a:buFont typeface="Calibri"/>
              <a:buChar char="-"/>
            </a:pPr>
            <a:r>
              <a:rPr lang="nl-BE" sz="2400">
                <a:solidFill>
                  <a:schemeClr val="dk1"/>
                </a:solidFill>
                <a:latin typeface="Calibri"/>
                <a:ea typeface="Calibri"/>
                <a:cs typeface="Calibri"/>
                <a:sym typeface="Calibri"/>
              </a:rPr>
              <a:t>rely on numerical integration</a:t>
            </a:r>
            <a:endParaRPr sz="2400">
              <a:solidFill>
                <a:schemeClr val="dk1"/>
              </a:solidFill>
              <a:latin typeface="Calibri"/>
              <a:ea typeface="Calibri"/>
              <a:cs typeface="Calibri"/>
              <a:sym typeface="Calibri"/>
            </a:endParaRPr>
          </a:p>
          <a:p>
            <a:pPr indent="0" lvl="0" marL="0" rtl="0" algn="l">
              <a:spcBef>
                <a:spcPts val="0"/>
              </a:spcBef>
              <a:spcAft>
                <a:spcPts val="0"/>
              </a:spcAft>
              <a:buNone/>
            </a:pPr>
            <a:r>
              <a:t/>
            </a:r>
            <a:endParaRPr sz="2400">
              <a:solidFill>
                <a:schemeClr val="dk1"/>
              </a:solidFill>
              <a:latin typeface="Calibri"/>
              <a:ea typeface="Calibri"/>
              <a:cs typeface="Calibri"/>
              <a:sym typeface="Calibri"/>
            </a:endParaRPr>
          </a:p>
          <a:p>
            <a:pPr indent="0" lvl="0" marL="0" rtl="0" algn="l">
              <a:spcBef>
                <a:spcPts val="0"/>
              </a:spcBef>
              <a:spcAft>
                <a:spcPts val="0"/>
              </a:spcAft>
              <a:buNone/>
            </a:pPr>
            <a:r>
              <a:rPr lang="nl-BE" sz="2800">
                <a:solidFill>
                  <a:schemeClr val="dk1"/>
                </a:solidFill>
                <a:latin typeface="Calibri"/>
                <a:ea typeface="Calibri"/>
                <a:cs typeface="Calibri"/>
                <a:sym typeface="Calibri"/>
              </a:rPr>
              <a:t>      </a:t>
            </a:r>
            <a:r>
              <a:rPr lang="nl-BE" sz="2800">
                <a:solidFill>
                  <a:schemeClr val="dk1"/>
                </a:solidFill>
                <a:latin typeface="Calibri"/>
                <a:ea typeface="Calibri"/>
                <a:cs typeface="Calibri"/>
                <a:sym typeface="Calibri"/>
              </a:rPr>
              <a:t>Software </a:t>
            </a:r>
            <a:r>
              <a:rPr lang="nl-BE" sz="2800">
                <a:solidFill>
                  <a:schemeClr val="dk1"/>
                </a:solidFill>
                <a:latin typeface="Calibri"/>
                <a:ea typeface="Calibri"/>
                <a:cs typeface="Calibri"/>
                <a:sym typeface="Calibri"/>
              </a:rPr>
              <a:t>limitation:</a:t>
            </a:r>
            <a:endParaRPr sz="2800">
              <a:solidFill>
                <a:schemeClr val="dk1"/>
              </a:solidFill>
              <a:latin typeface="Calibri"/>
              <a:ea typeface="Calibri"/>
              <a:cs typeface="Calibri"/>
              <a:sym typeface="Calibri"/>
            </a:endParaRPr>
          </a:p>
          <a:p>
            <a:pPr indent="-381000" lvl="0" marL="457200" rtl="0" algn="l">
              <a:spcBef>
                <a:spcPts val="0"/>
              </a:spcBef>
              <a:spcAft>
                <a:spcPts val="0"/>
              </a:spcAft>
              <a:buClr>
                <a:schemeClr val="dk1"/>
              </a:buClr>
              <a:buSzPts val="2400"/>
              <a:buFont typeface="Calibri"/>
              <a:buChar char="-"/>
            </a:pPr>
            <a:r>
              <a:rPr lang="nl-BE" sz="2400">
                <a:solidFill>
                  <a:schemeClr val="dk1"/>
                </a:solidFill>
                <a:latin typeface="Calibri"/>
                <a:ea typeface="Calibri"/>
                <a:cs typeface="Calibri"/>
                <a:sym typeface="Calibri"/>
              </a:rPr>
              <a:t> only implemented for survival models with covariates that are constant within the sub-groups formed by the treatment and strata variables.</a:t>
            </a:r>
            <a:endParaRPr sz="2400">
              <a:solidFill>
                <a:schemeClr val="dk1"/>
              </a:solidFill>
              <a:latin typeface="Calibri"/>
              <a:ea typeface="Calibri"/>
              <a:cs typeface="Calibri"/>
              <a:sym typeface="Calibri"/>
            </a:endParaRPr>
          </a:p>
        </p:txBody>
      </p:sp>
      <p:sp>
        <p:nvSpPr>
          <p:cNvPr id="1058" name="Google Shape;1058;g3383f49b9d5_0_2"/>
          <p:cNvSpPr txBox="1"/>
          <p:nvPr/>
        </p:nvSpPr>
        <p:spPr>
          <a:xfrm>
            <a:off x="7000700" y="2677000"/>
            <a:ext cx="981600" cy="65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nl-BE" sz="2800">
                <a:solidFill>
                  <a:srgbClr val="C00000"/>
                </a:solidFill>
                <a:latin typeface="Calibri"/>
                <a:ea typeface="Calibri"/>
                <a:cs typeface="Calibri"/>
                <a:sym typeface="Calibri"/>
              </a:rPr>
              <a:t>Latta</a:t>
            </a:r>
            <a:endParaRPr sz="2800">
              <a:solidFill>
                <a:srgbClr val="C00000"/>
              </a:solidFill>
              <a:latin typeface="Calibri"/>
              <a:ea typeface="Calibri"/>
              <a:cs typeface="Calibri"/>
              <a:sym typeface="Calibri"/>
            </a:endParaRPr>
          </a:p>
        </p:txBody>
      </p:sp>
      <p:sp>
        <p:nvSpPr>
          <p:cNvPr id="1059" name="Google Shape;1059;g3383f49b9d5_0_2"/>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nl-BE"/>
              <a:t>‹#›</a:t>
            </a:fld>
            <a:endParaRPr/>
          </a:p>
        </p:txBody>
      </p:sp>
      <p:pic>
        <p:nvPicPr>
          <p:cNvPr id="1060" name="Google Shape;1060;g3383f49b9d5_0_2"/>
          <p:cNvPicPr preferRelativeResize="0"/>
          <p:nvPr/>
        </p:nvPicPr>
        <p:blipFill>
          <a:blip r:embed="rId4">
            <a:alphaModFix/>
          </a:blip>
          <a:stretch>
            <a:fillRect/>
          </a:stretch>
        </p:blipFill>
        <p:spPr>
          <a:xfrm>
            <a:off x="1015299" y="5134172"/>
            <a:ext cx="451875" cy="4253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nl-BE"/>
              <a:t>Issues with time-to-first event analyses</a:t>
            </a:r>
            <a:endParaRPr/>
          </a:p>
        </p:txBody>
      </p:sp>
      <p:pic>
        <p:nvPicPr>
          <p:cNvPr id="153" name="Google Shape;153;p8"/>
          <p:cNvPicPr preferRelativeResize="0"/>
          <p:nvPr/>
        </p:nvPicPr>
        <p:blipFill rotWithShape="1">
          <a:blip r:embed="rId3">
            <a:alphaModFix/>
          </a:blip>
          <a:srcRect b="0" l="0" r="0" t="0"/>
          <a:stretch/>
        </p:blipFill>
        <p:spPr>
          <a:xfrm>
            <a:off x="218132" y="1864597"/>
            <a:ext cx="7291261" cy="1414722"/>
          </a:xfrm>
          <a:prstGeom prst="rect">
            <a:avLst/>
          </a:prstGeom>
          <a:noFill/>
          <a:ln>
            <a:noFill/>
          </a:ln>
        </p:spPr>
      </p:pic>
      <p:cxnSp>
        <p:nvCxnSpPr>
          <p:cNvPr id="154" name="Google Shape;154;p8"/>
          <p:cNvCxnSpPr/>
          <p:nvPr/>
        </p:nvCxnSpPr>
        <p:spPr>
          <a:xfrm>
            <a:off x="609600" y="3453222"/>
            <a:ext cx="7295536" cy="0"/>
          </a:xfrm>
          <a:prstGeom prst="straightConnector1">
            <a:avLst/>
          </a:prstGeom>
          <a:noFill/>
          <a:ln cap="flat" cmpd="sng" w="28575">
            <a:solidFill>
              <a:schemeClr val="dk1"/>
            </a:solidFill>
            <a:prstDash val="solid"/>
            <a:miter lim="800000"/>
            <a:headEnd len="sm" w="sm" type="none"/>
            <a:tailEnd len="sm" w="sm" type="none"/>
          </a:ln>
        </p:spPr>
      </p:cxnSp>
      <p:sp>
        <p:nvSpPr>
          <p:cNvPr id="155" name="Google Shape;155;p8"/>
          <p:cNvSpPr txBox="1"/>
          <p:nvPr/>
        </p:nvSpPr>
        <p:spPr>
          <a:xfrm>
            <a:off x="8110575" y="1909850"/>
            <a:ext cx="3924300" cy="13698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lang="nl-BE" sz="1800">
                <a:solidFill>
                  <a:schemeClr val="dk1"/>
                </a:solidFill>
                <a:latin typeface="Calibri"/>
                <a:ea typeface="Calibri"/>
                <a:cs typeface="Calibri"/>
                <a:sym typeface="Calibri"/>
              </a:rPr>
              <a:t>Events in time-to-first event  composite</a:t>
            </a:r>
            <a:endParaRPr sz="1800">
              <a:solidFill>
                <a:schemeClr val="dk1"/>
              </a:solidFill>
              <a:latin typeface="Calibri"/>
              <a:ea typeface="Calibri"/>
              <a:cs typeface="Calibri"/>
              <a:sym typeface="Calibri"/>
            </a:endParaRPr>
          </a:p>
          <a:p>
            <a:pPr indent="0" lvl="0" marL="0" marR="0" rtl="0" algn="l">
              <a:lnSpc>
                <a:spcPct val="150000"/>
              </a:lnSpc>
              <a:spcBef>
                <a:spcPts val="0"/>
              </a:spcBef>
              <a:spcAft>
                <a:spcPts val="0"/>
              </a:spcAft>
              <a:buNone/>
            </a:pPr>
            <a:r>
              <a:rPr b="1" lang="nl-BE" sz="1600" u="sng">
                <a:solidFill>
                  <a:schemeClr val="dk1"/>
                </a:solidFill>
                <a:latin typeface="Calibri"/>
                <a:ea typeface="Calibri"/>
                <a:cs typeface="Calibri"/>
                <a:sym typeface="Calibri"/>
              </a:rPr>
              <a:t>Candesartan</a:t>
            </a:r>
            <a:r>
              <a:rPr b="1" lang="nl-BE" sz="1600">
                <a:solidFill>
                  <a:schemeClr val="dk1"/>
                </a:solidFill>
                <a:latin typeface="Calibri"/>
                <a:ea typeface="Calibri"/>
                <a:cs typeface="Calibri"/>
                <a:sym typeface="Calibri"/>
              </a:rPr>
              <a:t>	</a:t>
            </a:r>
            <a:r>
              <a:rPr b="1" lang="nl-BE" sz="1600" u="sng">
                <a:solidFill>
                  <a:schemeClr val="dk1"/>
                </a:solidFill>
                <a:latin typeface="Calibri"/>
                <a:ea typeface="Calibri"/>
                <a:cs typeface="Calibri"/>
                <a:sym typeface="Calibri"/>
              </a:rPr>
              <a:t>Placebo</a:t>
            </a:r>
            <a:endParaRPr/>
          </a:p>
          <a:p>
            <a:pPr indent="0" lvl="0" marL="0" marR="0" rtl="0" algn="l">
              <a:spcBef>
                <a:spcPts val="0"/>
              </a:spcBef>
              <a:spcAft>
                <a:spcPts val="0"/>
              </a:spcAft>
              <a:buNone/>
            </a:pPr>
            <a:r>
              <a:rPr lang="nl-BE" sz="1600">
                <a:solidFill>
                  <a:schemeClr val="dk1"/>
                </a:solidFill>
                <a:latin typeface="Calibri"/>
                <a:ea typeface="Calibri"/>
                <a:cs typeface="Calibri"/>
                <a:sym typeface="Calibri"/>
              </a:rPr>
              <a:t> </a:t>
            </a:r>
            <a:r>
              <a:rPr lang="nl-BE" sz="1600">
                <a:solidFill>
                  <a:srgbClr val="FF0000"/>
                </a:solidFill>
                <a:latin typeface="Calibri"/>
                <a:ea typeface="Calibri"/>
                <a:cs typeface="Calibri"/>
                <a:sym typeface="Calibri"/>
              </a:rPr>
              <a:t>92 (54%)		 90 (53%)</a:t>
            </a:r>
            <a:endParaRPr>
              <a:solidFill>
                <a:srgbClr val="FF0000"/>
              </a:solidFill>
            </a:endParaRPr>
          </a:p>
          <a:p>
            <a:pPr indent="0" lvl="0" marL="0" marR="0" rtl="0" algn="l">
              <a:spcBef>
                <a:spcPts val="0"/>
              </a:spcBef>
              <a:spcAft>
                <a:spcPts val="0"/>
              </a:spcAft>
              <a:buNone/>
            </a:pPr>
            <a:r>
              <a:rPr lang="nl-BE" sz="1600">
                <a:solidFill>
                  <a:schemeClr val="dk1"/>
                </a:solidFill>
                <a:latin typeface="Calibri"/>
                <a:ea typeface="Calibri"/>
                <a:cs typeface="Calibri"/>
                <a:sym typeface="Calibri"/>
              </a:rPr>
              <a:t>241 (100%)	276 (100%)</a:t>
            </a:r>
            <a:endParaRPr/>
          </a:p>
        </p:txBody>
      </p:sp>
      <p:cxnSp>
        <p:nvCxnSpPr>
          <p:cNvPr id="156" name="Google Shape;156;p8"/>
          <p:cNvCxnSpPr/>
          <p:nvPr/>
        </p:nvCxnSpPr>
        <p:spPr>
          <a:xfrm flipH="1" rot="10800000">
            <a:off x="7852312" y="2908839"/>
            <a:ext cx="313500" cy="13800"/>
          </a:xfrm>
          <a:prstGeom prst="straightConnector1">
            <a:avLst/>
          </a:prstGeom>
          <a:noFill/>
          <a:ln cap="flat" cmpd="sng" w="28575">
            <a:solidFill>
              <a:srgbClr val="FF0000"/>
            </a:solidFill>
            <a:prstDash val="solid"/>
            <a:miter lim="800000"/>
            <a:headEnd len="sm" w="sm" type="none"/>
            <a:tailEnd len="med" w="med" type="triangle"/>
          </a:ln>
        </p:spPr>
      </p:cxnSp>
      <p:cxnSp>
        <p:nvCxnSpPr>
          <p:cNvPr id="157" name="Google Shape;157;p8"/>
          <p:cNvCxnSpPr/>
          <p:nvPr/>
        </p:nvCxnSpPr>
        <p:spPr>
          <a:xfrm>
            <a:off x="8088400" y="1897975"/>
            <a:ext cx="3946200" cy="12000"/>
          </a:xfrm>
          <a:prstGeom prst="straightConnector1">
            <a:avLst/>
          </a:prstGeom>
          <a:noFill/>
          <a:ln cap="flat" cmpd="sng" w="28575">
            <a:solidFill>
              <a:schemeClr val="dk1"/>
            </a:solidFill>
            <a:prstDash val="solid"/>
            <a:miter lim="800000"/>
            <a:headEnd len="sm" w="sm" type="none"/>
            <a:tailEnd len="sm" w="sm" type="none"/>
          </a:ln>
        </p:spPr>
      </p:cxnSp>
      <p:cxnSp>
        <p:nvCxnSpPr>
          <p:cNvPr id="158" name="Google Shape;158;p8"/>
          <p:cNvCxnSpPr/>
          <p:nvPr/>
        </p:nvCxnSpPr>
        <p:spPr>
          <a:xfrm>
            <a:off x="8214775" y="3437275"/>
            <a:ext cx="3819900" cy="3600"/>
          </a:xfrm>
          <a:prstGeom prst="straightConnector1">
            <a:avLst/>
          </a:prstGeom>
          <a:noFill/>
          <a:ln cap="flat" cmpd="sng" w="28575">
            <a:solidFill>
              <a:schemeClr val="dk1"/>
            </a:solidFill>
            <a:prstDash val="solid"/>
            <a:miter lim="800000"/>
            <a:headEnd len="sm" w="sm" type="none"/>
            <a:tailEnd len="sm" w="sm" type="none"/>
          </a:ln>
        </p:spPr>
      </p:cxnSp>
      <p:sp>
        <p:nvSpPr>
          <p:cNvPr id="159" name="Google Shape;159;p8"/>
          <p:cNvSpPr txBox="1"/>
          <p:nvPr/>
        </p:nvSpPr>
        <p:spPr>
          <a:xfrm>
            <a:off x="2551475" y="4724175"/>
            <a:ext cx="5300700" cy="461700"/>
          </a:xfrm>
          <a:prstGeom prst="rect">
            <a:avLst/>
          </a:prstGeom>
          <a:noFill/>
          <a:ln cap="flat" cmpd="sng" w="28575">
            <a:solidFill>
              <a:srgbClr val="FF0000"/>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nl-BE" sz="2400">
                <a:solidFill>
                  <a:schemeClr val="dk1"/>
                </a:solidFill>
                <a:latin typeface="Calibri"/>
                <a:ea typeface="Calibri"/>
                <a:cs typeface="Calibri"/>
                <a:sym typeface="Calibri"/>
              </a:rPr>
              <a:t>46% </a:t>
            </a:r>
            <a:r>
              <a:rPr lang="nl-BE" sz="2400">
                <a:solidFill>
                  <a:schemeClr val="dk1"/>
                </a:solidFill>
                <a:latin typeface="Calibri"/>
                <a:ea typeface="Calibri"/>
                <a:cs typeface="Calibri"/>
                <a:sym typeface="Calibri"/>
              </a:rPr>
              <a:t>(158/340) </a:t>
            </a:r>
            <a:r>
              <a:rPr lang="nl-BE" sz="2400">
                <a:solidFill>
                  <a:schemeClr val="dk1"/>
                </a:solidFill>
                <a:latin typeface="Calibri"/>
                <a:ea typeface="Calibri"/>
                <a:cs typeface="Calibri"/>
                <a:sym typeface="Calibri"/>
              </a:rPr>
              <a:t>of CV deaths are ignored</a:t>
            </a:r>
            <a:endParaRPr sz="2400">
              <a:solidFill>
                <a:schemeClr val="dk1"/>
              </a:solidFill>
              <a:latin typeface="Calibri"/>
              <a:ea typeface="Calibri"/>
              <a:cs typeface="Calibri"/>
              <a:sym typeface="Calibri"/>
            </a:endParaRPr>
          </a:p>
        </p:txBody>
      </p:sp>
      <p:cxnSp>
        <p:nvCxnSpPr>
          <p:cNvPr id="160" name="Google Shape;160;p8"/>
          <p:cNvCxnSpPr>
            <a:endCxn id="159" idx="3"/>
          </p:cNvCxnSpPr>
          <p:nvPr/>
        </p:nvCxnSpPr>
        <p:spPr>
          <a:xfrm flipH="1">
            <a:off x="7852175" y="2922825"/>
            <a:ext cx="6300" cy="2032200"/>
          </a:xfrm>
          <a:prstGeom prst="straightConnector1">
            <a:avLst/>
          </a:prstGeom>
          <a:noFill/>
          <a:ln cap="flat" cmpd="sng" w="28575">
            <a:solidFill>
              <a:srgbClr val="FF0000"/>
            </a:solidFill>
            <a:prstDash val="solid"/>
            <a:miter lim="800000"/>
            <a:headEnd len="sm" w="sm" type="none"/>
            <a:tailEnd len="med" w="med" type="none"/>
          </a:ln>
        </p:spPr>
      </p:cxnSp>
      <p:sp>
        <p:nvSpPr>
          <p:cNvPr id="161" name="Google Shape;161;p8"/>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nl-BE"/>
              <a:t>‹#›</a:t>
            </a:fld>
            <a:endParaRPr/>
          </a:p>
        </p:txBody>
      </p:sp>
      <p:sp>
        <p:nvSpPr>
          <p:cNvPr id="162" name="Google Shape;162;p8"/>
          <p:cNvSpPr txBox="1"/>
          <p:nvPr/>
        </p:nvSpPr>
        <p:spPr>
          <a:xfrm>
            <a:off x="8662995" y="6436738"/>
            <a:ext cx="2851500" cy="585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1" lang="nl-BE" sz="1600" u="none" cap="none" strike="noStrike">
                <a:solidFill>
                  <a:schemeClr val="dk1"/>
                </a:solidFill>
                <a:latin typeface="Calibri"/>
                <a:ea typeface="Calibri"/>
                <a:cs typeface="Calibri"/>
                <a:sym typeface="Calibri"/>
              </a:rPr>
              <a:t>Yusuf et al. Lancet (2003)</a:t>
            </a:r>
            <a:endParaRPr/>
          </a:p>
          <a:p>
            <a:pPr indent="0" lvl="0" marL="0" marR="0" rtl="0" algn="l">
              <a:spcBef>
                <a:spcPts val="0"/>
              </a:spcBef>
              <a:spcAft>
                <a:spcPts val="0"/>
              </a:spcAft>
              <a:buNone/>
            </a:pPr>
            <a:r>
              <a:t/>
            </a:r>
            <a:endParaRPr i="1" sz="1600">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5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5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5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5" name="Shape 1065"/>
        <p:cNvGrpSpPr/>
        <p:nvPr/>
      </p:nvGrpSpPr>
      <p:grpSpPr>
        <a:xfrm>
          <a:off x="0" y="0"/>
          <a:ext cx="0" cy="0"/>
          <a:chOff x="0" y="0"/>
          <a:chExt cx="0" cy="0"/>
        </a:xfrm>
      </p:grpSpPr>
      <p:sp>
        <p:nvSpPr>
          <p:cNvPr id="1066" name="Google Shape;1066;p88"/>
          <p:cNvSpPr txBox="1"/>
          <p:nvPr>
            <p:ph type="title"/>
          </p:nvPr>
        </p:nvSpPr>
        <p:spPr>
          <a:xfrm>
            <a:off x="838200" y="-1587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nl-BE"/>
              <a:t>Performance in presence of drop-out</a:t>
            </a:r>
            <a:endParaRPr/>
          </a:p>
        </p:txBody>
      </p:sp>
      <p:pic>
        <p:nvPicPr>
          <p:cNvPr id="1067" name="Google Shape;1067;p88"/>
          <p:cNvPicPr preferRelativeResize="0"/>
          <p:nvPr/>
        </p:nvPicPr>
        <p:blipFill rotWithShape="1">
          <a:blip r:embed="rId3">
            <a:alphaModFix/>
          </a:blip>
          <a:srcRect b="0" l="0" r="0" t="0"/>
          <a:stretch/>
        </p:blipFill>
        <p:spPr>
          <a:xfrm>
            <a:off x="1012507" y="2052955"/>
            <a:ext cx="10166986" cy="4453306"/>
          </a:xfrm>
          <a:prstGeom prst="rect">
            <a:avLst/>
          </a:prstGeom>
          <a:noFill/>
          <a:ln>
            <a:noFill/>
          </a:ln>
        </p:spPr>
      </p:pic>
      <p:sp>
        <p:nvSpPr>
          <p:cNvPr id="1068" name="Google Shape;1068;p88"/>
          <p:cNvSpPr txBox="1"/>
          <p:nvPr/>
        </p:nvSpPr>
        <p:spPr>
          <a:xfrm>
            <a:off x="7670800" y="6539870"/>
            <a:ext cx="4711800" cy="338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nl-BE" sz="1600">
                <a:solidFill>
                  <a:schemeClr val="dk1"/>
                </a:solidFill>
                <a:latin typeface="Calibri"/>
                <a:ea typeface="Calibri"/>
                <a:cs typeface="Calibri"/>
                <a:sym typeface="Calibri"/>
              </a:rPr>
              <a:t>Deltuvaite-Thomas et al. Biometrical journal (2022)</a:t>
            </a:r>
            <a:endParaRPr/>
          </a:p>
        </p:txBody>
      </p:sp>
      <p:sp>
        <p:nvSpPr>
          <p:cNvPr id="1069" name="Google Shape;1069;p88"/>
          <p:cNvSpPr txBox="1"/>
          <p:nvPr/>
        </p:nvSpPr>
        <p:spPr>
          <a:xfrm>
            <a:off x="497200" y="1182075"/>
            <a:ext cx="11030100" cy="831600"/>
          </a:xfrm>
          <a:prstGeom prst="rect">
            <a:avLst/>
          </a:prstGeom>
          <a:noFill/>
          <a:ln>
            <a:noFill/>
          </a:ln>
        </p:spPr>
        <p:txBody>
          <a:bodyPr anchorCtr="0" anchor="t" bIns="91425" lIns="91425" spcFirstLastPara="1" rIns="91425" wrap="square" tIns="91425">
            <a:noAutofit/>
          </a:bodyPr>
          <a:lstStyle/>
          <a:p>
            <a:pPr indent="-228600" lvl="0" marL="228600" rtl="0" algn="l">
              <a:lnSpc>
                <a:spcPct val="90000"/>
              </a:lnSpc>
              <a:spcBef>
                <a:spcPts val="0"/>
              </a:spcBef>
              <a:spcAft>
                <a:spcPts val="0"/>
              </a:spcAft>
              <a:buClr>
                <a:schemeClr val="dk1"/>
              </a:buClr>
              <a:buSzPts val="2800"/>
              <a:buChar char="•"/>
            </a:pPr>
            <a:r>
              <a:rPr lang="nl-BE" sz="2800">
                <a:solidFill>
                  <a:schemeClr val="dk1"/>
                </a:solidFill>
                <a:latin typeface="Calibri"/>
                <a:ea typeface="Calibri"/>
                <a:cs typeface="Calibri"/>
                <a:sym typeface="Calibri"/>
              </a:rPr>
              <a:t>Reasonable</a:t>
            </a:r>
            <a:r>
              <a:rPr lang="nl-BE" sz="2800">
                <a:solidFill>
                  <a:schemeClr val="dk1"/>
                </a:solidFill>
                <a:latin typeface="Calibri"/>
                <a:ea typeface="Calibri"/>
                <a:cs typeface="Calibri"/>
                <a:sym typeface="Calibri"/>
              </a:rPr>
              <a:t> for censoring below 50%</a:t>
            </a:r>
            <a:endParaRPr/>
          </a:p>
        </p:txBody>
      </p:sp>
      <p:sp>
        <p:nvSpPr>
          <p:cNvPr id="1070" name="Google Shape;1070;p88"/>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nl-BE"/>
              <a:t>‹#›</a:t>
            </a:fld>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5" name="Shape 1075"/>
        <p:cNvGrpSpPr/>
        <p:nvPr/>
      </p:nvGrpSpPr>
      <p:grpSpPr>
        <a:xfrm>
          <a:off x="0" y="0"/>
          <a:ext cx="0" cy="0"/>
          <a:chOff x="0" y="0"/>
          <a:chExt cx="0" cy="0"/>
        </a:xfrm>
      </p:grpSpPr>
      <p:pic>
        <p:nvPicPr>
          <p:cNvPr id="1076" name="Google Shape;1076;p89"/>
          <p:cNvPicPr preferRelativeResize="0"/>
          <p:nvPr/>
        </p:nvPicPr>
        <p:blipFill rotWithShape="1">
          <a:blip r:embed="rId3">
            <a:alphaModFix/>
          </a:blip>
          <a:srcRect b="0" l="0" r="0" t="11878"/>
          <a:stretch/>
        </p:blipFill>
        <p:spPr>
          <a:xfrm>
            <a:off x="6240700" y="1789975"/>
            <a:ext cx="5738876" cy="2014500"/>
          </a:xfrm>
          <a:prstGeom prst="rect">
            <a:avLst/>
          </a:prstGeom>
          <a:noFill/>
          <a:ln>
            <a:noFill/>
          </a:ln>
        </p:spPr>
      </p:pic>
      <p:sp>
        <p:nvSpPr>
          <p:cNvPr id="1077" name="Google Shape;1077;p89"/>
          <p:cNvSpPr txBox="1"/>
          <p:nvPr/>
        </p:nvSpPr>
        <p:spPr>
          <a:xfrm>
            <a:off x="497200" y="3389488"/>
            <a:ext cx="11030100" cy="2014500"/>
          </a:xfrm>
          <a:prstGeom prst="rect">
            <a:avLst/>
          </a:prstGeom>
          <a:noFill/>
          <a:ln>
            <a:noFill/>
          </a:ln>
        </p:spPr>
        <p:txBody>
          <a:bodyPr anchorCtr="0" anchor="t" bIns="91425" lIns="91425" spcFirstLastPara="1" rIns="91425" wrap="square" tIns="91425">
            <a:noAutofit/>
          </a:bodyPr>
          <a:lstStyle/>
          <a:p>
            <a:pPr indent="-228600" lvl="0" marL="228600" rtl="0" algn="l">
              <a:lnSpc>
                <a:spcPct val="115000"/>
              </a:lnSpc>
              <a:spcBef>
                <a:spcPts val="0"/>
              </a:spcBef>
              <a:spcAft>
                <a:spcPts val="0"/>
              </a:spcAft>
              <a:buClr>
                <a:schemeClr val="dk1"/>
              </a:buClr>
              <a:buSzPts val="2800"/>
              <a:buChar char="•"/>
            </a:pPr>
            <a:r>
              <a:rPr lang="nl-BE" sz="2800">
                <a:solidFill>
                  <a:schemeClr val="dk1"/>
                </a:solidFill>
                <a:latin typeface="Calibri"/>
                <a:ea typeface="Calibri"/>
                <a:cs typeface="Calibri"/>
                <a:sym typeface="Calibri"/>
              </a:rPr>
              <a:t>Possible remedies:</a:t>
            </a:r>
            <a:endParaRPr sz="2800">
              <a:solidFill>
                <a:schemeClr val="dk1"/>
              </a:solidFill>
              <a:latin typeface="Calibri"/>
              <a:ea typeface="Calibri"/>
              <a:cs typeface="Calibri"/>
              <a:sym typeface="Calibri"/>
            </a:endParaRPr>
          </a:p>
          <a:p>
            <a:pPr indent="-381000" lvl="0" marL="457200" rtl="0" algn="l">
              <a:lnSpc>
                <a:spcPct val="115000"/>
              </a:lnSpc>
              <a:spcBef>
                <a:spcPts val="0"/>
              </a:spcBef>
              <a:spcAft>
                <a:spcPts val="0"/>
              </a:spcAft>
              <a:buClr>
                <a:schemeClr val="dk1"/>
              </a:buClr>
              <a:buSzPts val="2400"/>
              <a:buFont typeface="Calibri"/>
              <a:buChar char="-"/>
            </a:pPr>
            <a:r>
              <a:rPr lang="nl-BE" sz="2400">
                <a:solidFill>
                  <a:schemeClr val="dk1"/>
                </a:solidFill>
                <a:latin typeface="Calibri"/>
                <a:ea typeface="Calibri"/>
                <a:cs typeface="Calibri"/>
                <a:sym typeface="Calibri"/>
              </a:rPr>
              <a:t>make parametric assumptions (Efron, De Backer, Harrel, …)</a:t>
            </a:r>
            <a:endParaRPr sz="2400">
              <a:solidFill>
                <a:schemeClr val="dk1"/>
              </a:solidFill>
              <a:latin typeface="Calibri"/>
              <a:ea typeface="Calibri"/>
              <a:cs typeface="Calibri"/>
              <a:sym typeface="Calibri"/>
            </a:endParaRPr>
          </a:p>
          <a:p>
            <a:pPr indent="-381000" lvl="0" marL="457200" rtl="0" algn="l">
              <a:lnSpc>
                <a:spcPct val="115000"/>
              </a:lnSpc>
              <a:spcBef>
                <a:spcPts val="0"/>
              </a:spcBef>
              <a:spcAft>
                <a:spcPts val="0"/>
              </a:spcAft>
              <a:buClr>
                <a:schemeClr val="dk1"/>
              </a:buClr>
              <a:buSzPts val="2400"/>
              <a:buFont typeface="Calibri"/>
              <a:buChar char="-"/>
            </a:pPr>
            <a:r>
              <a:rPr lang="nl-BE" sz="2400">
                <a:solidFill>
                  <a:schemeClr val="dk1"/>
                </a:solidFill>
                <a:latin typeface="Calibri"/>
                <a:ea typeface="Calibri"/>
                <a:cs typeface="Calibri"/>
                <a:sym typeface="Calibri"/>
              </a:rPr>
              <a:t>switch to an easier estimand: restricted NTB to time </a:t>
            </a:r>
            <a:r>
              <a:rPr lang="nl-BE" sz="2400">
                <a:solidFill>
                  <a:schemeClr val="dk1"/>
                </a:solidFill>
                <a:latin typeface="Calibri"/>
                <a:ea typeface="Calibri"/>
                <a:cs typeface="Calibri"/>
                <a:sym typeface="Calibri"/>
              </a:rPr>
              <a:t>𝛤                (here 𝛤 =24 months)</a:t>
            </a:r>
            <a:endParaRPr sz="2400">
              <a:solidFill>
                <a:schemeClr val="dk1"/>
              </a:solidFill>
              <a:latin typeface="Calibri"/>
              <a:ea typeface="Calibri"/>
              <a:cs typeface="Calibri"/>
              <a:sym typeface="Calibri"/>
            </a:endParaRPr>
          </a:p>
          <a:p>
            <a:pPr indent="0" lvl="0" marL="457200" rtl="0" algn="l">
              <a:lnSpc>
                <a:spcPct val="115000"/>
              </a:lnSpc>
              <a:spcBef>
                <a:spcPts val="0"/>
              </a:spcBef>
              <a:spcAft>
                <a:spcPts val="0"/>
              </a:spcAft>
              <a:buNone/>
            </a:pPr>
            <a:r>
              <a:rPr lang="nl-BE" sz="2400">
                <a:solidFill>
                  <a:schemeClr val="dk1"/>
                </a:solidFill>
                <a:latin typeface="Calibri"/>
                <a:ea typeface="Calibri"/>
                <a:cs typeface="Calibri"/>
                <a:sym typeface="Calibri"/>
              </a:rPr>
              <a:t> rNTB = ℙ[min(X,𝛤)&gt;Y] - ℙ[min(Y,𝛤)&gt;X]</a:t>
            </a:r>
            <a:endParaRPr sz="2400">
              <a:solidFill>
                <a:schemeClr val="dk1"/>
              </a:solidFill>
              <a:latin typeface="Calibri"/>
              <a:ea typeface="Calibri"/>
              <a:cs typeface="Calibri"/>
              <a:sym typeface="Calibri"/>
            </a:endParaRPr>
          </a:p>
        </p:txBody>
      </p:sp>
      <p:sp>
        <p:nvSpPr>
          <p:cNvPr id="1078" name="Google Shape;1078;p89"/>
          <p:cNvSpPr txBox="1"/>
          <p:nvPr>
            <p:ph type="title"/>
          </p:nvPr>
        </p:nvSpPr>
        <p:spPr>
          <a:xfrm>
            <a:off x="838200" y="-15875"/>
            <a:ext cx="10515600" cy="13257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4400"/>
              <a:buFont typeface="Calibri"/>
              <a:buNone/>
            </a:pPr>
            <a:r>
              <a:rPr lang="nl-BE"/>
              <a:t>What about </a:t>
            </a:r>
            <a:r>
              <a:rPr lang="nl-BE"/>
              <a:t>administrative censoring?</a:t>
            </a:r>
            <a:endParaRPr/>
          </a:p>
        </p:txBody>
      </p:sp>
      <p:sp>
        <p:nvSpPr>
          <p:cNvPr id="1079" name="Google Shape;1079;p89"/>
          <p:cNvSpPr txBox="1"/>
          <p:nvPr/>
        </p:nvSpPr>
        <p:spPr>
          <a:xfrm>
            <a:off x="497200" y="1182075"/>
            <a:ext cx="11030100" cy="2014500"/>
          </a:xfrm>
          <a:prstGeom prst="rect">
            <a:avLst/>
          </a:prstGeom>
          <a:noFill/>
          <a:ln>
            <a:noFill/>
          </a:ln>
        </p:spPr>
        <p:txBody>
          <a:bodyPr anchorCtr="0" anchor="t" bIns="91425" lIns="91425" spcFirstLastPara="1" rIns="91425" wrap="square" tIns="91425">
            <a:noAutofit/>
          </a:bodyPr>
          <a:lstStyle/>
          <a:p>
            <a:pPr indent="-228600" lvl="0" marL="228600" rtl="0" algn="l">
              <a:lnSpc>
                <a:spcPct val="115000"/>
              </a:lnSpc>
              <a:spcBef>
                <a:spcPts val="0"/>
              </a:spcBef>
              <a:spcAft>
                <a:spcPts val="0"/>
              </a:spcAft>
              <a:buClr>
                <a:schemeClr val="dk1"/>
              </a:buClr>
              <a:buSzPts val="2800"/>
              <a:buChar char="•"/>
            </a:pPr>
            <a:r>
              <a:rPr lang="nl-BE" sz="2800">
                <a:solidFill>
                  <a:schemeClr val="dk1"/>
                </a:solidFill>
                <a:latin typeface="Calibri"/>
                <a:ea typeface="Calibri"/>
                <a:cs typeface="Calibri"/>
                <a:sym typeface="Calibri"/>
              </a:rPr>
              <a:t>Real life studies have finite follow-up time</a:t>
            </a:r>
            <a:endParaRPr sz="2800">
              <a:solidFill>
                <a:schemeClr val="dk1"/>
              </a:solidFill>
              <a:latin typeface="Calibri"/>
              <a:ea typeface="Calibri"/>
              <a:cs typeface="Calibri"/>
              <a:sym typeface="Calibri"/>
            </a:endParaRPr>
          </a:p>
          <a:p>
            <a:pPr indent="0" lvl="0" marL="228600" rtl="0" algn="l">
              <a:lnSpc>
                <a:spcPct val="115000"/>
              </a:lnSpc>
              <a:spcBef>
                <a:spcPts val="0"/>
              </a:spcBef>
              <a:spcAft>
                <a:spcPts val="0"/>
              </a:spcAft>
              <a:buNone/>
            </a:pPr>
            <a:r>
              <a:rPr lang="nl-BE" sz="2800">
                <a:solidFill>
                  <a:schemeClr val="dk1"/>
                </a:solidFill>
                <a:latin typeface="Calibri"/>
                <a:ea typeface="Calibri"/>
                <a:cs typeface="Calibri"/>
                <a:sym typeface="Calibri"/>
              </a:rPr>
              <a:t>- </a:t>
            </a:r>
            <a:r>
              <a:rPr lang="nl-BE" sz="2400">
                <a:solidFill>
                  <a:schemeClr val="dk1"/>
                </a:solidFill>
                <a:latin typeface="Calibri"/>
                <a:ea typeface="Calibri"/>
                <a:cs typeface="Calibri"/>
                <a:sym typeface="Calibri"/>
              </a:rPr>
              <a:t>The tail of the survival function </a:t>
            </a:r>
            <a:endParaRPr sz="2400">
              <a:solidFill>
                <a:schemeClr val="dk1"/>
              </a:solidFill>
              <a:latin typeface="Calibri"/>
              <a:ea typeface="Calibri"/>
              <a:cs typeface="Calibri"/>
              <a:sym typeface="Calibri"/>
            </a:endParaRPr>
          </a:p>
          <a:p>
            <a:pPr indent="0" lvl="0" marL="228600" rtl="0" algn="l">
              <a:lnSpc>
                <a:spcPct val="115000"/>
              </a:lnSpc>
              <a:spcBef>
                <a:spcPts val="0"/>
              </a:spcBef>
              <a:spcAft>
                <a:spcPts val="0"/>
              </a:spcAft>
              <a:buNone/>
            </a:pPr>
            <a:r>
              <a:rPr lang="nl-BE" sz="2400">
                <a:solidFill>
                  <a:schemeClr val="dk1"/>
                </a:solidFill>
                <a:latin typeface="Calibri"/>
                <a:ea typeface="Calibri"/>
                <a:cs typeface="Calibri"/>
                <a:sym typeface="Calibri"/>
              </a:rPr>
              <a:t>   is not (non-parametrically) identifiable</a:t>
            </a:r>
            <a:endParaRPr sz="2400">
              <a:solidFill>
                <a:schemeClr val="dk1"/>
              </a:solidFill>
              <a:latin typeface="Calibri"/>
              <a:ea typeface="Calibri"/>
              <a:cs typeface="Calibri"/>
              <a:sym typeface="Calibri"/>
            </a:endParaRPr>
          </a:p>
          <a:p>
            <a:pPr indent="0" lvl="0" marL="228600" rtl="0" algn="l">
              <a:lnSpc>
                <a:spcPct val="115000"/>
              </a:lnSpc>
              <a:spcBef>
                <a:spcPts val="0"/>
              </a:spcBef>
              <a:spcAft>
                <a:spcPts val="0"/>
              </a:spcAft>
              <a:buNone/>
            </a:pPr>
            <a:r>
              <a:rPr lang="nl-BE" sz="2400">
                <a:solidFill>
                  <a:schemeClr val="dk1"/>
                </a:solidFill>
                <a:latin typeface="Calibri"/>
                <a:ea typeface="Calibri"/>
                <a:cs typeface="Calibri"/>
                <a:sym typeface="Calibri"/>
              </a:rPr>
              <a:t>- May be needed to score some of the pairs!</a:t>
            </a:r>
            <a:endParaRPr sz="2400">
              <a:solidFill>
                <a:schemeClr val="dk1"/>
              </a:solidFill>
              <a:latin typeface="Calibri"/>
              <a:ea typeface="Calibri"/>
              <a:cs typeface="Calibri"/>
              <a:sym typeface="Calibri"/>
            </a:endParaRPr>
          </a:p>
          <a:p>
            <a:pPr indent="0" lvl="0" marL="228600" rtl="0" algn="l">
              <a:lnSpc>
                <a:spcPct val="115000"/>
              </a:lnSpc>
              <a:spcBef>
                <a:spcPts val="0"/>
              </a:spcBef>
              <a:spcAft>
                <a:spcPts val="0"/>
              </a:spcAft>
              <a:buNone/>
            </a:pPr>
            <a:r>
              <a:t/>
            </a:r>
            <a:endParaRPr sz="2800">
              <a:solidFill>
                <a:schemeClr val="dk1"/>
              </a:solidFill>
              <a:latin typeface="Calibri"/>
              <a:ea typeface="Calibri"/>
              <a:cs typeface="Calibri"/>
              <a:sym typeface="Calibri"/>
            </a:endParaRPr>
          </a:p>
        </p:txBody>
      </p:sp>
      <p:sp>
        <p:nvSpPr>
          <p:cNvPr id="1080" name="Google Shape;1080;p89"/>
          <p:cNvSpPr/>
          <p:nvPr/>
        </p:nvSpPr>
        <p:spPr>
          <a:xfrm>
            <a:off x="7190450" y="2580250"/>
            <a:ext cx="293700" cy="184500"/>
          </a:xfrm>
          <a:prstGeom prst="ellipse">
            <a:avLst/>
          </a:prstGeom>
          <a:solidFill>
            <a:srgbClr val="000000">
              <a:alpha val="0"/>
            </a:srgbClr>
          </a:solidFill>
          <a:ln cap="flat" cmpd="sng" w="19050">
            <a:solidFill>
              <a:srgbClr val="C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081" name="Google Shape;1081;p89"/>
          <p:cNvSpPr/>
          <p:nvPr/>
        </p:nvSpPr>
        <p:spPr>
          <a:xfrm>
            <a:off x="11049800" y="3570475"/>
            <a:ext cx="533400" cy="2340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082" name="Google Shape;1082;p89"/>
          <p:cNvSpPr txBox="1"/>
          <p:nvPr/>
        </p:nvSpPr>
        <p:spPr>
          <a:xfrm>
            <a:off x="8829875" y="4819975"/>
            <a:ext cx="3149700" cy="338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nl-BE" sz="1600">
                <a:solidFill>
                  <a:schemeClr val="dk1"/>
                </a:solidFill>
                <a:latin typeface="Calibri"/>
                <a:ea typeface="Calibri"/>
                <a:cs typeface="Calibri"/>
                <a:sym typeface="Calibri"/>
              </a:rPr>
              <a:t>Piffoux et al. J Clin Epidemiol (2024)</a:t>
            </a:r>
            <a:endParaRPr/>
          </a:p>
        </p:txBody>
      </p:sp>
      <p:pic>
        <p:nvPicPr>
          <p:cNvPr id="1083" name="Google Shape;1083;p89"/>
          <p:cNvPicPr preferRelativeResize="0"/>
          <p:nvPr/>
        </p:nvPicPr>
        <p:blipFill>
          <a:blip r:embed="rId4">
            <a:alphaModFix/>
          </a:blip>
          <a:stretch>
            <a:fillRect/>
          </a:stretch>
        </p:blipFill>
        <p:spPr>
          <a:xfrm>
            <a:off x="838200" y="5158675"/>
            <a:ext cx="10515601" cy="894801"/>
          </a:xfrm>
          <a:prstGeom prst="rect">
            <a:avLst/>
          </a:prstGeom>
          <a:noFill/>
          <a:ln>
            <a:noFill/>
          </a:ln>
        </p:spPr>
      </p:pic>
      <p:sp>
        <p:nvSpPr>
          <p:cNvPr id="1084" name="Google Shape;1084;p89"/>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nl-BE"/>
              <a:t>‹#›</a:t>
            </a:fld>
            <a:endParaRPr/>
          </a:p>
        </p:txBody>
      </p:sp>
      <p:sp>
        <p:nvSpPr>
          <p:cNvPr id="1085" name="Google Shape;1085;p89"/>
          <p:cNvSpPr/>
          <p:nvPr/>
        </p:nvSpPr>
        <p:spPr>
          <a:xfrm>
            <a:off x="8643800" y="2580250"/>
            <a:ext cx="293700" cy="184500"/>
          </a:xfrm>
          <a:prstGeom prst="ellipse">
            <a:avLst/>
          </a:prstGeom>
          <a:solidFill>
            <a:srgbClr val="000000">
              <a:alpha val="0"/>
            </a:srgbClr>
          </a:solidFill>
          <a:ln cap="flat" cmpd="sng" w="19050">
            <a:solidFill>
              <a:srgbClr val="C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086" name="Google Shape;1086;p89"/>
          <p:cNvSpPr/>
          <p:nvPr/>
        </p:nvSpPr>
        <p:spPr>
          <a:xfrm>
            <a:off x="8759275" y="2972650"/>
            <a:ext cx="362700" cy="184500"/>
          </a:xfrm>
          <a:prstGeom prst="ellipse">
            <a:avLst/>
          </a:prstGeom>
          <a:solidFill>
            <a:srgbClr val="000000">
              <a:alpha val="0"/>
            </a:srgbClr>
          </a:solidFill>
          <a:ln cap="flat" cmpd="sng" w="19050">
            <a:solidFill>
              <a:srgbClr val="C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087" name="Google Shape;1087;p89"/>
          <p:cNvSpPr/>
          <p:nvPr/>
        </p:nvSpPr>
        <p:spPr>
          <a:xfrm>
            <a:off x="8574775" y="3309500"/>
            <a:ext cx="184500" cy="184500"/>
          </a:xfrm>
          <a:prstGeom prst="ellipse">
            <a:avLst/>
          </a:prstGeom>
          <a:solidFill>
            <a:srgbClr val="000000">
              <a:alpha val="0"/>
            </a:srgbClr>
          </a:solidFill>
          <a:ln cap="flat" cmpd="sng" w="19050">
            <a:solidFill>
              <a:srgbClr val="C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088" name="Google Shape;1088;p89"/>
          <p:cNvSpPr/>
          <p:nvPr/>
        </p:nvSpPr>
        <p:spPr>
          <a:xfrm>
            <a:off x="9538925" y="3309500"/>
            <a:ext cx="184500" cy="184500"/>
          </a:xfrm>
          <a:prstGeom prst="ellipse">
            <a:avLst/>
          </a:prstGeom>
          <a:solidFill>
            <a:srgbClr val="000000">
              <a:alpha val="0"/>
            </a:srgbClr>
          </a:solidFill>
          <a:ln cap="flat" cmpd="sng" w="19050">
            <a:solidFill>
              <a:srgbClr val="C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089" name="Google Shape;1089;p89"/>
          <p:cNvSpPr/>
          <p:nvPr/>
        </p:nvSpPr>
        <p:spPr>
          <a:xfrm>
            <a:off x="10907750" y="2972650"/>
            <a:ext cx="362700" cy="184500"/>
          </a:xfrm>
          <a:prstGeom prst="ellipse">
            <a:avLst/>
          </a:prstGeom>
          <a:solidFill>
            <a:srgbClr val="000000">
              <a:alpha val="0"/>
            </a:srgbClr>
          </a:solidFill>
          <a:ln cap="flat" cmpd="sng" w="19050">
            <a:solidFill>
              <a:srgbClr val="C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090" name="Google Shape;1090;p89"/>
          <p:cNvSpPr/>
          <p:nvPr/>
        </p:nvSpPr>
        <p:spPr>
          <a:xfrm>
            <a:off x="11447225" y="2950475"/>
            <a:ext cx="362700" cy="184500"/>
          </a:xfrm>
          <a:prstGeom prst="ellipse">
            <a:avLst/>
          </a:prstGeom>
          <a:solidFill>
            <a:srgbClr val="000000">
              <a:alpha val="0"/>
            </a:srgbClr>
          </a:solidFill>
          <a:ln cap="flat" cmpd="sng" w="19050">
            <a:solidFill>
              <a:srgbClr val="C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4" name="Shape 1094"/>
        <p:cNvGrpSpPr/>
        <p:nvPr/>
      </p:nvGrpSpPr>
      <p:grpSpPr>
        <a:xfrm>
          <a:off x="0" y="0"/>
          <a:ext cx="0" cy="0"/>
          <a:chOff x="0" y="0"/>
          <a:chExt cx="0" cy="0"/>
        </a:xfrm>
      </p:grpSpPr>
      <p:sp>
        <p:nvSpPr>
          <p:cNvPr id="1095" name="Google Shape;1095;p91"/>
          <p:cNvSpPr txBox="1"/>
          <p:nvPr>
            <p:ph type="title"/>
          </p:nvPr>
        </p:nvSpPr>
        <p:spPr>
          <a:xfrm>
            <a:off x="838200" y="1207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nl-BE"/>
              <a:t>2. Covariate adjustment</a:t>
            </a:r>
            <a:endParaRPr/>
          </a:p>
        </p:txBody>
      </p:sp>
      <p:sp>
        <p:nvSpPr>
          <p:cNvPr id="1096" name="Google Shape;1096;p91"/>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nl-BE"/>
              <a:t>‹#›</a:t>
            </a:fld>
            <a:endParaRPr/>
          </a:p>
        </p:txBody>
      </p:sp>
      <p:sp>
        <p:nvSpPr>
          <p:cNvPr id="1097" name="Google Shape;1097;p91"/>
          <p:cNvSpPr txBox="1"/>
          <p:nvPr/>
        </p:nvSpPr>
        <p:spPr>
          <a:xfrm>
            <a:off x="580950" y="1170600"/>
            <a:ext cx="11030100" cy="4737600"/>
          </a:xfrm>
          <a:prstGeom prst="rect">
            <a:avLst/>
          </a:prstGeom>
          <a:noFill/>
          <a:ln>
            <a:noFill/>
          </a:ln>
        </p:spPr>
        <p:txBody>
          <a:bodyPr anchorCtr="0" anchor="t" bIns="91425" lIns="91425" spcFirstLastPara="1" rIns="91425" wrap="square" tIns="91425">
            <a:noAutofit/>
          </a:bodyPr>
          <a:lstStyle/>
          <a:p>
            <a:pPr indent="-228600" lvl="0" marL="228600" rtl="0" algn="l">
              <a:lnSpc>
                <a:spcPct val="115000"/>
              </a:lnSpc>
              <a:spcBef>
                <a:spcPts val="0"/>
              </a:spcBef>
              <a:spcAft>
                <a:spcPts val="0"/>
              </a:spcAft>
              <a:buClr>
                <a:schemeClr val="dk1"/>
              </a:buClr>
              <a:buSzPts val="2800"/>
              <a:buAutoNum type="arabicPeriod"/>
            </a:pPr>
            <a:r>
              <a:rPr b="1" lang="nl-BE" sz="2800">
                <a:solidFill>
                  <a:schemeClr val="dk1"/>
                </a:solidFill>
                <a:latin typeface="Calibri"/>
                <a:ea typeface="Calibri"/>
                <a:cs typeface="Calibri"/>
                <a:sym typeface="Calibri"/>
              </a:rPr>
              <a:t>Marginal treatment effect </a:t>
            </a:r>
            <a:endParaRPr b="1" sz="2800">
              <a:solidFill>
                <a:schemeClr val="dk1"/>
              </a:solidFill>
              <a:latin typeface="Calibri"/>
              <a:ea typeface="Calibri"/>
              <a:cs typeface="Calibri"/>
              <a:sym typeface="Calibri"/>
            </a:endParaRPr>
          </a:p>
          <a:p>
            <a:pPr indent="-387350" lvl="0" marL="457200" rtl="0" algn="l">
              <a:lnSpc>
                <a:spcPct val="115000"/>
              </a:lnSpc>
              <a:spcBef>
                <a:spcPts val="0"/>
              </a:spcBef>
              <a:spcAft>
                <a:spcPts val="0"/>
              </a:spcAft>
              <a:buClr>
                <a:schemeClr val="dk1"/>
              </a:buClr>
              <a:buSzPts val="2500"/>
              <a:buFont typeface="Calibri"/>
              <a:buChar char="-"/>
            </a:pPr>
            <a:r>
              <a:rPr lang="nl-BE" sz="2500">
                <a:solidFill>
                  <a:schemeClr val="dk1"/>
                </a:solidFill>
                <a:latin typeface="Calibri"/>
                <a:ea typeface="Calibri"/>
                <a:cs typeface="Calibri"/>
                <a:sym typeface="Calibri"/>
              </a:rPr>
              <a:t>Expected improvement in population</a:t>
            </a:r>
            <a:endParaRPr sz="2500">
              <a:solidFill>
                <a:schemeClr val="dk1"/>
              </a:solidFill>
              <a:latin typeface="Calibri"/>
              <a:ea typeface="Calibri"/>
              <a:cs typeface="Calibri"/>
              <a:sym typeface="Calibri"/>
            </a:endParaRPr>
          </a:p>
          <a:p>
            <a:pPr indent="-387350" lvl="0" marL="457200" rtl="0" algn="l">
              <a:lnSpc>
                <a:spcPct val="115000"/>
              </a:lnSpc>
              <a:spcBef>
                <a:spcPts val="0"/>
              </a:spcBef>
              <a:spcAft>
                <a:spcPts val="0"/>
              </a:spcAft>
              <a:buClr>
                <a:schemeClr val="dk1"/>
              </a:buClr>
              <a:buSzPts val="2500"/>
              <a:buFont typeface="Calibri"/>
              <a:buChar char="-"/>
            </a:pPr>
            <a:r>
              <a:rPr lang="nl-BE" sz="2500">
                <a:solidFill>
                  <a:schemeClr val="dk1"/>
                </a:solidFill>
                <a:latin typeface="Calibri"/>
                <a:ea typeface="Calibri"/>
                <a:cs typeface="Calibri"/>
                <a:sym typeface="Calibri"/>
              </a:rPr>
              <a:t>Simplicity of communication; reduced complexity for combining results; </a:t>
            </a:r>
            <a:r>
              <a:rPr lang="nl-BE" sz="2500">
                <a:solidFill>
                  <a:schemeClr val="dk1"/>
                </a:solidFill>
                <a:latin typeface="Calibri"/>
                <a:ea typeface="Calibri"/>
                <a:cs typeface="Calibri"/>
                <a:sym typeface="Calibri"/>
              </a:rPr>
              <a:t>decision</a:t>
            </a:r>
            <a:r>
              <a:rPr lang="nl-BE" sz="2500">
                <a:solidFill>
                  <a:schemeClr val="dk1"/>
                </a:solidFill>
                <a:latin typeface="Calibri"/>
                <a:ea typeface="Calibri"/>
                <a:cs typeface="Calibri"/>
                <a:sym typeface="Calibri"/>
              </a:rPr>
              <a:t> making on population level</a:t>
            </a:r>
            <a:endParaRPr sz="2500">
              <a:solidFill>
                <a:schemeClr val="dk1"/>
              </a:solidFill>
              <a:latin typeface="Calibri"/>
              <a:ea typeface="Calibri"/>
              <a:cs typeface="Calibri"/>
              <a:sym typeface="Calibri"/>
            </a:endParaRPr>
          </a:p>
          <a:p>
            <a:pPr indent="0" lvl="0" marL="457200" rtl="0" algn="l">
              <a:lnSpc>
                <a:spcPct val="115000"/>
              </a:lnSpc>
              <a:spcBef>
                <a:spcPts val="0"/>
              </a:spcBef>
              <a:spcAft>
                <a:spcPts val="0"/>
              </a:spcAft>
              <a:buNone/>
            </a:pPr>
            <a:r>
              <a:t/>
            </a:r>
            <a:endParaRPr sz="2500">
              <a:solidFill>
                <a:schemeClr val="dk1"/>
              </a:solidFill>
              <a:latin typeface="Calibri"/>
              <a:ea typeface="Calibri"/>
              <a:cs typeface="Calibri"/>
              <a:sym typeface="Calibri"/>
            </a:endParaRPr>
          </a:p>
          <a:p>
            <a:pPr indent="0" lvl="0" marL="0" rtl="0" algn="l">
              <a:lnSpc>
                <a:spcPct val="115000"/>
              </a:lnSpc>
              <a:spcBef>
                <a:spcPts val="0"/>
              </a:spcBef>
              <a:spcAft>
                <a:spcPts val="0"/>
              </a:spcAft>
              <a:buNone/>
            </a:pPr>
            <a:r>
              <a:t/>
            </a:r>
            <a:endParaRPr sz="2800">
              <a:solidFill>
                <a:schemeClr val="dk1"/>
              </a:solidFill>
              <a:latin typeface="Calibri"/>
              <a:ea typeface="Calibri"/>
              <a:cs typeface="Calibri"/>
              <a:sym typeface="Calibri"/>
            </a:endParaRPr>
          </a:p>
          <a:p>
            <a:pPr indent="-228600" lvl="0" marL="228600" rtl="0" algn="l">
              <a:lnSpc>
                <a:spcPct val="115000"/>
              </a:lnSpc>
              <a:spcBef>
                <a:spcPts val="0"/>
              </a:spcBef>
              <a:spcAft>
                <a:spcPts val="0"/>
              </a:spcAft>
              <a:buClr>
                <a:schemeClr val="dk1"/>
              </a:buClr>
              <a:buSzPts val="2800"/>
              <a:buFont typeface="Calibri"/>
              <a:buAutoNum type="arabicPeriod"/>
            </a:pPr>
            <a:r>
              <a:rPr b="1" lang="nl-BE" sz="2800">
                <a:solidFill>
                  <a:schemeClr val="dk1"/>
                </a:solidFill>
                <a:latin typeface="Calibri"/>
                <a:ea typeface="Calibri"/>
                <a:cs typeface="Calibri"/>
                <a:sym typeface="Calibri"/>
              </a:rPr>
              <a:t>Conditional treatment effect</a:t>
            </a:r>
            <a:endParaRPr b="1" sz="2800">
              <a:solidFill>
                <a:schemeClr val="dk1"/>
              </a:solidFill>
              <a:latin typeface="Calibri"/>
              <a:ea typeface="Calibri"/>
              <a:cs typeface="Calibri"/>
              <a:sym typeface="Calibri"/>
            </a:endParaRPr>
          </a:p>
          <a:p>
            <a:pPr indent="-406400" lvl="0" marL="457200" rtl="0" algn="l">
              <a:lnSpc>
                <a:spcPct val="115000"/>
              </a:lnSpc>
              <a:spcBef>
                <a:spcPts val="0"/>
              </a:spcBef>
              <a:spcAft>
                <a:spcPts val="0"/>
              </a:spcAft>
              <a:buClr>
                <a:schemeClr val="dk1"/>
              </a:buClr>
              <a:buSzPts val="2800"/>
              <a:buFont typeface="Calibri"/>
              <a:buChar char="-"/>
            </a:pPr>
            <a:r>
              <a:rPr lang="nl-BE" sz="2800">
                <a:solidFill>
                  <a:schemeClr val="dk1"/>
                </a:solidFill>
                <a:latin typeface="Calibri"/>
                <a:ea typeface="Calibri"/>
                <a:cs typeface="Calibri"/>
                <a:sym typeface="Calibri"/>
              </a:rPr>
              <a:t>Expected improvement conditionally on characteristics shared by individuals</a:t>
            </a:r>
            <a:endParaRPr sz="2800">
              <a:solidFill>
                <a:schemeClr val="dk1"/>
              </a:solidFill>
              <a:latin typeface="Calibri"/>
              <a:ea typeface="Calibri"/>
              <a:cs typeface="Calibri"/>
              <a:sym typeface="Calibri"/>
            </a:endParaRPr>
          </a:p>
          <a:p>
            <a:pPr indent="-406400" lvl="0" marL="457200" rtl="0" algn="l">
              <a:lnSpc>
                <a:spcPct val="115000"/>
              </a:lnSpc>
              <a:spcBef>
                <a:spcPts val="0"/>
              </a:spcBef>
              <a:spcAft>
                <a:spcPts val="0"/>
              </a:spcAft>
              <a:buClr>
                <a:schemeClr val="dk1"/>
              </a:buClr>
              <a:buSzPts val="2800"/>
              <a:buFont typeface="Calibri"/>
              <a:buChar char="-"/>
            </a:pPr>
            <a:r>
              <a:rPr lang="nl-BE" sz="2800">
                <a:solidFill>
                  <a:schemeClr val="dk1"/>
                </a:solidFill>
                <a:latin typeface="Calibri"/>
                <a:ea typeface="Calibri"/>
                <a:cs typeface="Calibri"/>
                <a:sym typeface="Calibri"/>
              </a:rPr>
              <a:t>Closer to individual-level effect</a:t>
            </a:r>
            <a:endParaRPr sz="2800">
              <a:solidFill>
                <a:schemeClr val="dk1"/>
              </a:solidFill>
              <a:latin typeface="Calibri"/>
              <a:ea typeface="Calibri"/>
              <a:cs typeface="Calibri"/>
              <a:sym typeface="Calibri"/>
            </a:endParaRPr>
          </a:p>
          <a:p>
            <a:pPr indent="0" lvl="0" marL="0" rtl="0" algn="l">
              <a:lnSpc>
                <a:spcPct val="115000"/>
              </a:lnSpc>
              <a:spcBef>
                <a:spcPts val="0"/>
              </a:spcBef>
              <a:spcAft>
                <a:spcPts val="0"/>
              </a:spcAft>
              <a:buNone/>
            </a:pPr>
            <a:r>
              <a:t/>
            </a:r>
            <a:endParaRPr sz="2800">
              <a:solidFill>
                <a:schemeClr val="dk1"/>
              </a:solidFill>
              <a:latin typeface="Calibri"/>
              <a:ea typeface="Calibri"/>
              <a:cs typeface="Calibri"/>
              <a:sym typeface="Calibri"/>
            </a:endParaRPr>
          </a:p>
          <a:p>
            <a:pPr indent="0" lvl="0" marL="228600" rtl="0" algn="l">
              <a:lnSpc>
                <a:spcPct val="115000"/>
              </a:lnSpc>
              <a:spcBef>
                <a:spcPts val="0"/>
              </a:spcBef>
              <a:spcAft>
                <a:spcPts val="0"/>
              </a:spcAft>
              <a:buNone/>
            </a:pPr>
            <a:r>
              <a:t/>
            </a:r>
            <a:endParaRPr sz="2800">
              <a:solidFill>
                <a:schemeClr val="dk1"/>
              </a:solidFill>
              <a:latin typeface="Calibri"/>
              <a:ea typeface="Calibri"/>
              <a:cs typeface="Calibri"/>
              <a:sym typeface="Calibri"/>
            </a:endParaRPr>
          </a:p>
        </p:txBody>
      </p:sp>
      <p:pic>
        <p:nvPicPr>
          <p:cNvPr id="1098" name="Google Shape;1098;p91"/>
          <p:cNvPicPr preferRelativeResize="0"/>
          <p:nvPr/>
        </p:nvPicPr>
        <p:blipFill>
          <a:blip r:embed="rId3">
            <a:alphaModFix/>
          </a:blip>
          <a:stretch>
            <a:fillRect/>
          </a:stretch>
        </p:blipFill>
        <p:spPr>
          <a:xfrm>
            <a:off x="1721950" y="3248650"/>
            <a:ext cx="8613475" cy="581500"/>
          </a:xfrm>
          <a:prstGeom prst="rect">
            <a:avLst/>
          </a:prstGeom>
          <a:noFill/>
          <a:ln>
            <a:noFill/>
          </a:ln>
        </p:spPr>
      </p:pic>
      <p:pic>
        <p:nvPicPr>
          <p:cNvPr id="1099" name="Google Shape;1099;p91"/>
          <p:cNvPicPr preferRelativeResize="0"/>
          <p:nvPr/>
        </p:nvPicPr>
        <p:blipFill>
          <a:blip r:embed="rId4">
            <a:alphaModFix/>
          </a:blip>
          <a:stretch>
            <a:fillRect/>
          </a:stretch>
        </p:blipFill>
        <p:spPr>
          <a:xfrm>
            <a:off x="913203" y="6050675"/>
            <a:ext cx="10975266" cy="670775"/>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3" name="Shape 1103"/>
        <p:cNvGrpSpPr/>
        <p:nvPr/>
      </p:nvGrpSpPr>
      <p:grpSpPr>
        <a:xfrm>
          <a:off x="0" y="0"/>
          <a:ext cx="0" cy="0"/>
          <a:chOff x="0" y="0"/>
          <a:chExt cx="0" cy="0"/>
        </a:xfrm>
      </p:grpSpPr>
      <p:sp>
        <p:nvSpPr>
          <p:cNvPr id="1104" name="Google Shape;1104;g33c4a8a0d61_0_12"/>
          <p:cNvSpPr txBox="1"/>
          <p:nvPr>
            <p:ph type="title"/>
          </p:nvPr>
        </p:nvSpPr>
        <p:spPr>
          <a:xfrm>
            <a:off x="838200" y="1207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nl-BE"/>
              <a:t>Collapsibility</a:t>
            </a:r>
            <a:endParaRPr/>
          </a:p>
        </p:txBody>
      </p:sp>
      <p:sp>
        <p:nvSpPr>
          <p:cNvPr id="1105" name="Google Shape;1105;g33c4a8a0d61_0_12"/>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nl-BE"/>
              <a:t>‹#›</a:t>
            </a:fld>
            <a:endParaRPr/>
          </a:p>
        </p:txBody>
      </p:sp>
      <p:sp>
        <p:nvSpPr>
          <p:cNvPr id="1106" name="Google Shape;1106;g33c4a8a0d61_0_12"/>
          <p:cNvSpPr txBox="1"/>
          <p:nvPr/>
        </p:nvSpPr>
        <p:spPr>
          <a:xfrm>
            <a:off x="580950" y="1170600"/>
            <a:ext cx="11030100" cy="4737600"/>
          </a:xfrm>
          <a:prstGeom prst="rect">
            <a:avLst/>
          </a:prstGeom>
          <a:noFill/>
          <a:ln>
            <a:noFill/>
          </a:ln>
        </p:spPr>
        <p:txBody>
          <a:bodyPr anchorCtr="0" anchor="t" bIns="91425" lIns="91425" spcFirstLastPara="1" rIns="91425" wrap="square" tIns="91425">
            <a:noAutofit/>
          </a:bodyPr>
          <a:lstStyle/>
          <a:p>
            <a:pPr indent="-406400" lvl="0" marL="457200" rtl="0" algn="l">
              <a:lnSpc>
                <a:spcPct val="115000"/>
              </a:lnSpc>
              <a:spcBef>
                <a:spcPts val="0"/>
              </a:spcBef>
              <a:spcAft>
                <a:spcPts val="0"/>
              </a:spcAft>
              <a:buClr>
                <a:schemeClr val="dk1"/>
              </a:buClr>
              <a:buSzPts val="2800"/>
              <a:buFont typeface="Calibri"/>
              <a:buChar char="●"/>
            </a:pPr>
            <a:r>
              <a:rPr lang="nl-BE" sz="2800">
                <a:solidFill>
                  <a:schemeClr val="dk1"/>
                </a:solidFill>
                <a:latin typeface="Calibri"/>
                <a:ea typeface="Calibri"/>
                <a:cs typeface="Calibri"/>
                <a:sym typeface="Calibri"/>
              </a:rPr>
              <a:t>Marginal effect = (weighted) sum of conditional effects in subgroups or individuals</a:t>
            </a:r>
            <a:endParaRPr sz="2800">
              <a:solidFill>
                <a:schemeClr val="dk1"/>
              </a:solidFill>
              <a:latin typeface="Calibri"/>
              <a:ea typeface="Calibri"/>
              <a:cs typeface="Calibri"/>
              <a:sym typeface="Calibri"/>
            </a:endParaRPr>
          </a:p>
          <a:p>
            <a:pPr indent="0" lvl="0" marL="457200" rtl="0" algn="l">
              <a:lnSpc>
                <a:spcPct val="115000"/>
              </a:lnSpc>
              <a:spcBef>
                <a:spcPts val="0"/>
              </a:spcBef>
              <a:spcAft>
                <a:spcPts val="0"/>
              </a:spcAft>
              <a:buNone/>
            </a:pPr>
            <a:r>
              <a:t/>
            </a:r>
            <a:endParaRPr sz="2800">
              <a:solidFill>
                <a:schemeClr val="dk1"/>
              </a:solidFill>
              <a:latin typeface="Calibri"/>
              <a:ea typeface="Calibri"/>
              <a:cs typeface="Calibri"/>
              <a:sym typeface="Calibri"/>
            </a:endParaRPr>
          </a:p>
          <a:p>
            <a:pPr indent="-406400" lvl="0" marL="457200" rtl="0" algn="l">
              <a:lnSpc>
                <a:spcPct val="115000"/>
              </a:lnSpc>
              <a:spcBef>
                <a:spcPts val="0"/>
              </a:spcBef>
              <a:spcAft>
                <a:spcPts val="0"/>
              </a:spcAft>
              <a:buClr>
                <a:schemeClr val="dk1"/>
              </a:buClr>
              <a:buSzPts val="2800"/>
              <a:buFont typeface="Calibri"/>
              <a:buChar char="●"/>
            </a:pPr>
            <a:r>
              <a:rPr lang="nl-BE" sz="2800">
                <a:solidFill>
                  <a:schemeClr val="dk1"/>
                </a:solidFill>
                <a:latin typeface="Calibri"/>
                <a:ea typeface="Calibri"/>
                <a:cs typeface="Calibri"/>
                <a:sym typeface="Calibri"/>
              </a:rPr>
              <a:t>Many </a:t>
            </a:r>
            <a:r>
              <a:rPr lang="nl-BE" sz="2800">
                <a:solidFill>
                  <a:schemeClr val="dk1"/>
                </a:solidFill>
                <a:latin typeface="Calibri"/>
                <a:ea typeface="Calibri"/>
                <a:cs typeface="Calibri"/>
                <a:sym typeface="Calibri"/>
              </a:rPr>
              <a:t>treatment</a:t>
            </a:r>
            <a:r>
              <a:rPr lang="nl-BE" sz="2800">
                <a:solidFill>
                  <a:schemeClr val="dk1"/>
                </a:solidFill>
                <a:latin typeface="Calibri"/>
                <a:ea typeface="Calibri"/>
                <a:cs typeface="Calibri"/>
                <a:sym typeface="Calibri"/>
              </a:rPr>
              <a:t> effect measures are non-collapsible (OR, HR,..)</a:t>
            </a:r>
            <a:endParaRPr sz="2800">
              <a:solidFill>
                <a:schemeClr val="dk1"/>
              </a:solidFill>
              <a:latin typeface="Calibri"/>
              <a:ea typeface="Calibri"/>
              <a:cs typeface="Calibri"/>
              <a:sym typeface="Calibri"/>
            </a:endParaRPr>
          </a:p>
          <a:p>
            <a:pPr indent="0" lvl="0" marL="457200" rtl="0" algn="l">
              <a:lnSpc>
                <a:spcPct val="115000"/>
              </a:lnSpc>
              <a:spcBef>
                <a:spcPts val="0"/>
              </a:spcBef>
              <a:spcAft>
                <a:spcPts val="0"/>
              </a:spcAft>
              <a:buNone/>
            </a:pPr>
            <a:r>
              <a:t/>
            </a:r>
            <a:endParaRPr sz="2800">
              <a:solidFill>
                <a:schemeClr val="dk1"/>
              </a:solidFill>
              <a:latin typeface="Calibri"/>
              <a:ea typeface="Calibri"/>
              <a:cs typeface="Calibri"/>
              <a:sym typeface="Calibri"/>
            </a:endParaRPr>
          </a:p>
          <a:p>
            <a:pPr indent="-406400" lvl="0" marL="457200" rtl="0" algn="l">
              <a:lnSpc>
                <a:spcPct val="115000"/>
              </a:lnSpc>
              <a:spcBef>
                <a:spcPts val="0"/>
              </a:spcBef>
              <a:spcAft>
                <a:spcPts val="0"/>
              </a:spcAft>
              <a:buClr>
                <a:schemeClr val="dk1"/>
              </a:buClr>
              <a:buSzPts val="2800"/>
              <a:buFont typeface="Calibri"/>
              <a:buChar char="●"/>
            </a:pPr>
            <a:r>
              <a:rPr lang="nl-BE" sz="2800">
                <a:solidFill>
                  <a:schemeClr val="dk1"/>
                </a:solidFill>
                <a:latin typeface="Calibri"/>
                <a:ea typeface="Calibri"/>
                <a:cs typeface="Calibri"/>
                <a:sym typeface="Calibri"/>
              </a:rPr>
              <a:t>GPC treatment effect measures (PI, NTB, WR, SO) are </a:t>
            </a:r>
            <a:r>
              <a:rPr lang="nl-BE" sz="2800">
                <a:solidFill>
                  <a:schemeClr val="dk1"/>
                </a:solidFill>
                <a:latin typeface="Calibri"/>
                <a:ea typeface="Calibri"/>
                <a:cs typeface="Calibri"/>
                <a:sym typeface="Calibri"/>
              </a:rPr>
              <a:t>non-collapsible</a:t>
            </a:r>
            <a:r>
              <a:rPr lang="nl-BE" sz="2800">
                <a:solidFill>
                  <a:schemeClr val="dk1"/>
                </a:solidFill>
                <a:latin typeface="Calibri"/>
                <a:ea typeface="Calibri"/>
                <a:cs typeface="Calibri"/>
                <a:sym typeface="Calibri"/>
              </a:rPr>
              <a:t> </a:t>
            </a:r>
            <a:endParaRPr sz="2800">
              <a:solidFill>
                <a:schemeClr val="dk1"/>
              </a:solidFill>
              <a:latin typeface="Calibri"/>
              <a:ea typeface="Calibri"/>
              <a:cs typeface="Calibri"/>
              <a:sym typeface="Calibri"/>
            </a:endParaRPr>
          </a:p>
          <a:p>
            <a:pPr indent="0" lvl="0" marL="0" rtl="0" algn="l">
              <a:lnSpc>
                <a:spcPct val="115000"/>
              </a:lnSpc>
              <a:spcBef>
                <a:spcPts val="0"/>
              </a:spcBef>
              <a:spcAft>
                <a:spcPts val="0"/>
              </a:spcAft>
              <a:buNone/>
            </a:pPr>
            <a:r>
              <a:t/>
            </a:r>
            <a:endParaRPr sz="2800">
              <a:solidFill>
                <a:schemeClr val="dk1"/>
              </a:solidFill>
              <a:latin typeface="Calibri"/>
              <a:ea typeface="Calibri"/>
              <a:cs typeface="Calibri"/>
              <a:sym typeface="Calibri"/>
            </a:endParaRPr>
          </a:p>
          <a:p>
            <a:pPr indent="0" lvl="0" marL="457200" rtl="0" algn="l">
              <a:lnSpc>
                <a:spcPct val="115000"/>
              </a:lnSpc>
              <a:spcBef>
                <a:spcPts val="0"/>
              </a:spcBef>
              <a:spcAft>
                <a:spcPts val="0"/>
              </a:spcAft>
              <a:buNone/>
            </a:pPr>
            <a:r>
              <a:rPr lang="nl-BE" sz="2800">
                <a:solidFill>
                  <a:schemeClr val="dk1"/>
                </a:solidFill>
                <a:latin typeface="Calibri"/>
                <a:ea typeface="Calibri"/>
                <a:cs typeface="Calibri"/>
                <a:sym typeface="Calibri"/>
              </a:rPr>
              <a:t>-&gt; Conditional effects may differ from marginal effects</a:t>
            </a:r>
            <a:endParaRPr sz="2800">
              <a:solidFill>
                <a:schemeClr val="dk1"/>
              </a:solidFill>
              <a:latin typeface="Calibri"/>
              <a:ea typeface="Calibri"/>
              <a:cs typeface="Calibri"/>
              <a:sym typeface="Calibri"/>
            </a:endParaRPr>
          </a:p>
          <a:p>
            <a:pPr indent="0" lvl="0" marL="457200" rtl="0" algn="l">
              <a:lnSpc>
                <a:spcPct val="115000"/>
              </a:lnSpc>
              <a:spcBef>
                <a:spcPts val="0"/>
              </a:spcBef>
              <a:spcAft>
                <a:spcPts val="0"/>
              </a:spcAft>
              <a:buNone/>
            </a:pPr>
            <a:r>
              <a:rPr lang="nl-BE" sz="2800">
                <a:solidFill>
                  <a:schemeClr val="dk1"/>
                </a:solidFill>
                <a:latin typeface="Calibri"/>
                <a:ea typeface="Calibri"/>
                <a:cs typeface="Calibri"/>
                <a:sym typeface="Calibri"/>
              </a:rPr>
              <a:t>-&gt; Important to </a:t>
            </a:r>
            <a:r>
              <a:rPr lang="nl-BE" sz="2800">
                <a:solidFill>
                  <a:schemeClr val="dk1"/>
                </a:solidFill>
                <a:latin typeface="Calibri"/>
                <a:ea typeface="Calibri"/>
                <a:cs typeface="Calibri"/>
                <a:sym typeface="Calibri"/>
              </a:rPr>
              <a:t>ascertain</a:t>
            </a:r>
            <a:r>
              <a:rPr lang="nl-BE" sz="2800">
                <a:solidFill>
                  <a:schemeClr val="dk1"/>
                </a:solidFill>
                <a:latin typeface="Calibri"/>
                <a:ea typeface="Calibri"/>
                <a:cs typeface="Calibri"/>
                <a:sym typeface="Calibri"/>
              </a:rPr>
              <a:t> interest in marginal or </a:t>
            </a:r>
            <a:r>
              <a:rPr lang="nl-BE" sz="2800">
                <a:solidFill>
                  <a:schemeClr val="dk1"/>
                </a:solidFill>
                <a:latin typeface="Calibri"/>
                <a:ea typeface="Calibri"/>
                <a:cs typeface="Calibri"/>
                <a:sym typeface="Calibri"/>
              </a:rPr>
              <a:t>conditional</a:t>
            </a:r>
            <a:r>
              <a:rPr lang="nl-BE" sz="2800">
                <a:solidFill>
                  <a:schemeClr val="dk1"/>
                </a:solidFill>
                <a:latin typeface="Calibri"/>
                <a:ea typeface="Calibri"/>
                <a:cs typeface="Calibri"/>
                <a:sym typeface="Calibri"/>
              </a:rPr>
              <a:t> effect a priori </a:t>
            </a:r>
            <a:endParaRPr sz="2800">
              <a:solidFill>
                <a:schemeClr val="dk1"/>
              </a:solidFill>
              <a:latin typeface="Calibri"/>
              <a:ea typeface="Calibri"/>
              <a:cs typeface="Calibri"/>
              <a:sym typeface="Calibri"/>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0" name="Shape 1110"/>
        <p:cNvGrpSpPr/>
        <p:nvPr/>
      </p:nvGrpSpPr>
      <p:grpSpPr>
        <a:xfrm>
          <a:off x="0" y="0"/>
          <a:ext cx="0" cy="0"/>
          <a:chOff x="0" y="0"/>
          <a:chExt cx="0" cy="0"/>
        </a:xfrm>
      </p:grpSpPr>
      <p:sp>
        <p:nvSpPr>
          <p:cNvPr id="1111" name="Google Shape;1111;g33c4a8a0d61_0_20"/>
          <p:cNvSpPr txBox="1"/>
          <p:nvPr>
            <p:ph type="title"/>
          </p:nvPr>
        </p:nvSpPr>
        <p:spPr>
          <a:xfrm>
            <a:off x="838200" y="1207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nl-BE"/>
              <a:t>Strategies for covariate adjustment in GPC</a:t>
            </a:r>
            <a:endParaRPr/>
          </a:p>
        </p:txBody>
      </p:sp>
      <p:sp>
        <p:nvSpPr>
          <p:cNvPr id="1112" name="Google Shape;1112;g33c4a8a0d61_0_20"/>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nl-BE"/>
              <a:t>‹#›</a:t>
            </a:fld>
            <a:endParaRPr/>
          </a:p>
        </p:txBody>
      </p:sp>
      <p:sp>
        <p:nvSpPr>
          <p:cNvPr id="1113" name="Google Shape;1113;g33c4a8a0d61_0_20"/>
          <p:cNvSpPr txBox="1"/>
          <p:nvPr/>
        </p:nvSpPr>
        <p:spPr>
          <a:xfrm>
            <a:off x="580950" y="1170600"/>
            <a:ext cx="11030100" cy="4737600"/>
          </a:xfrm>
          <a:prstGeom prst="rect">
            <a:avLst/>
          </a:prstGeom>
          <a:noFill/>
          <a:ln>
            <a:noFill/>
          </a:ln>
        </p:spPr>
        <p:txBody>
          <a:bodyPr anchorCtr="0" anchor="t" bIns="91425" lIns="91425" spcFirstLastPara="1" rIns="91425" wrap="square" tIns="91425">
            <a:noAutofit/>
          </a:bodyPr>
          <a:lstStyle/>
          <a:p>
            <a:pPr indent="-406400" lvl="0" marL="457200" rtl="0" algn="l">
              <a:lnSpc>
                <a:spcPct val="115000"/>
              </a:lnSpc>
              <a:spcBef>
                <a:spcPts val="0"/>
              </a:spcBef>
              <a:spcAft>
                <a:spcPts val="0"/>
              </a:spcAft>
              <a:buClr>
                <a:schemeClr val="dk1"/>
              </a:buClr>
              <a:buSzPts val="2800"/>
              <a:buFont typeface="Calibri"/>
              <a:buAutoNum type="arabicPeriod"/>
            </a:pPr>
            <a:r>
              <a:rPr b="1" lang="nl-BE" sz="2800">
                <a:solidFill>
                  <a:schemeClr val="dk1"/>
                </a:solidFill>
                <a:latin typeface="Calibri"/>
                <a:ea typeface="Calibri"/>
                <a:cs typeface="Calibri"/>
                <a:sym typeface="Calibri"/>
              </a:rPr>
              <a:t>Stratification </a:t>
            </a:r>
            <a:endParaRPr b="1" sz="2800">
              <a:solidFill>
                <a:schemeClr val="dk1"/>
              </a:solidFill>
              <a:latin typeface="Calibri"/>
              <a:ea typeface="Calibri"/>
              <a:cs typeface="Calibri"/>
              <a:sym typeface="Calibri"/>
            </a:endParaRPr>
          </a:p>
          <a:p>
            <a:pPr indent="0" lvl="0" marL="457200" rtl="0" algn="l">
              <a:lnSpc>
                <a:spcPct val="115000"/>
              </a:lnSpc>
              <a:spcBef>
                <a:spcPts val="0"/>
              </a:spcBef>
              <a:spcAft>
                <a:spcPts val="0"/>
              </a:spcAft>
              <a:buNone/>
            </a:pPr>
            <a:r>
              <a:rPr lang="nl-BE" sz="2800">
                <a:solidFill>
                  <a:schemeClr val="dk1"/>
                </a:solidFill>
                <a:latin typeface="Calibri"/>
                <a:ea typeface="Calibri"/>
                <a:cs typeface="Calibri"/>
                <a:sym typeface="Calibri"/>
              </a:rPr>
              <a:t>C</a:t>
            </a:r>
            <a:r>
              <a:rPr lang="nl-BE" sz="2800">
                <a:solidFill>
                  <a:schemeClr val="dk1"/>
                </a:solidFill>
                <a:latin typeface="Calibri"/>
                <a:ea typeface="Calibri"/>
                <a:cs typeface="Calibri"/>
                <a:sym typeface="Calibri"/>
              </a:rPr>
              <a:t>onditional treatment effects</a:t>
            </a:r>
            <a:endParaRPr sz="2800">
              <a:solidFill>
                <a:schemeClr val="dk1"/>
              </a:solidFill>
              <a:latin typeface="Calibri"/>
              <a:ea typeface="Calibri"/>
              <a:cs typeface="Calibri"/>
              <a:sym typeface="Calibri"/>
            </a:endParaRPr>
          </a:p>
          <a:p>
            <a:pPr indent="0" lvl="0" marL="457200" rtl="0" algn="l">
              <a:lnSpc>
                <a:spcPct val="115000"/>
              </a:lnSpc>
              <a:spcBef>
                <a:spcPts val="0"/>
              </a:spcBef>
              <a:spcAft>
                <a:spcPts val="0"/>
              </a:spcAft>
              <a:buNone/>
            </a:pPr>
            <a:r>
              <a:t/>
            </a:r>
            <a:endParaRPr sz="2800">
              <a:solidFill>
                <a:schemeClr val="dk1"/>
              </a:solidFill>
              <a:latin typeface="Calibri"/>
              <a:ea typeface="Calibri"/>
              <a:cs typeface="Calibri"/>
              <a:sym typeface="Calibri"/>
            </a:endParaRPr>
          </a:p>
          <a:p>
            <a:pPr indent="-406400" lvl="0" marL="457200" rtl="0" algn="l">
              <a:lnSpc>
                <a:spcPct val="115000"/>
              </a:lnSpc>
              <a:spcBef>
                <a:spcPts val="0"/>
              </a:spcBef>
              <a:spcAft>
                <a:spcPts val="0"/>
              </a:spcAft>
              <a:buClr>
                <a:schemeClr val="dk1"/>
              </a:buClr>
              <a:buSzPts val="2800"/>
              <a:buFont typeface="Calibri"/>
              <a:buAutoNum type="arabicPeriod"/>
            </a:pPr>
            <a:r>
              <a:rPr b="1" lang="nl-BE" sz="2800">
                <a:solidFill>
                  <a:schemeClr val="dk1"/>
                </a:solidFill>
                <a:latin typeface="Calibri"/>
                <a:ea typeface="Calibri"/>
                <a:cs typeface="Calibri"/>
                <a:sym typeface="Calibri"/>
              </a:rPr>
              <a:t>Non-parametric adjustment</a:t>
            </a:r>
            <a:endParaRPr b="1" sz="2800">
              <a:solidFill>
                <a:schemeClr val="dk1"/>
              </a:solidFill>
              <a:latin typeface="Calibri"/>
              <a:ea typeface="Calibri"/>
              <a:cs typeface="Calibri"/>
              <a:sym typeface="Calibri"/>
            </a:endParaRPr>
          </a:p>
          <a:p>
            <a:pPr indent="0" lvl="0" marL="457200" rtl="0" algn="l">
              <a:lnSpc>
                <a:spcPct val="115000"/>
              </a:lnSpc>
              <a:spcBef>
                <a:spcPts val="0"/>
              </a:spcBef>
              <a:spcAft>
                <a:spcPts val="0"/>
              </a:spcAft>
              <a:buNone/>
            </a:pPr>
            <a:r>
              <a:rPr lang="nl-BE" sz="2800">
                <a:solidFill>
                  <a:schemeClr val="dk1"/>
                </a:solidFill>
                <a:latin typeface="Calibri"/>
                <a:ea typeface="Calibri"/>
                <a:cs typeface="Calibri"/>
                <a:sym typeface="Calibri"/>
              </a:rPr>
              <a:t>Marginal</a:t>
            </a:r>
            <a:r>
              <a:rPr lang="nl-BE" sz="2800">
                <a:solidFill>
                  <a:schemeClr val="dk1"/>
                </a:solidFill>
                <a:latin typeface="Calibri"/>
                <a:ea typeface="Calibri"/>
                <a:cs typeface="Calibri"/>
                <a:sym typeface="Calibri"/>
              </a:rPr>
              <a:t> treatment effect</a:t>
            </a:r>
            <a:endParaRPr sz="2800">
              <a:solidFill>
                <a:schemeClr val="dk1"/>
              </a:solidFill>
              <a:latin typeface="Calibri"/>
              <a:ea typeface="Calibri"/>
              <a:cs typeface="Calibri"/>
              <a:sym typeface="Calibri"/>
            </a:endParaRPr>
          </a:p>
          <a:p>
            <a:pPr indent="0" lvl="0" marL="457200" rtl="0" algn="l">
              <a:lnSpc>
                <a:spcPct val="115000"/>
              </a:lnSpc>
              <a:spcBef>
                <a:spcPts val="0"/>
              </a:spcBef>
              <a:spcAft>
                <a:spcPts val="0"/>
              </a:spcAft>
              <a:buNone/>
            </a:pPr>
            <a:r>
              <a:t/>
            </a:r>
            <a:endParaRPr sz="2800">
              <a:solidFill>
                <a:schemeClr val="dk1"/>
              </a:solidFill>
              <a:latin typeface="Calibri"/>
              <a:ea typeface="Calibri"/>
              <a:cs typeface="Calibri"/>
              <a:sym typeface="Calibri"/>
            </a:endParaRPr>
          </a:p>
          <a:p>
            <a:pPr indent="-406400" lvl="0" marL="457200" rtl="0" algn="l">
              <a:lnSpc>
                <a:spcPct val="115000"/>
              </a:lnSpc>
              <a:spcBef>
                <a:spcPts val="0"/>
              </a:spcBef>
              <a:spcAft>
                <a:spcPts val="0"/>
              </a:spcAft>
              <a:buClr>
                <a:schemeClr val="dk1"/>
              </a:buClr>
              <a:buSzPts val="2800"/>
              <a:buFont typeface="Calibri"/>
              <a:buAutoNum type="arabicPeriod"/>
            </a:pPr>
            <a:r>
              <a:rPr b="1" lang="nl-BE" sz="2800">
                <a:solidFill>
                  <a:schemeClr val="dk1"/>
                </a:solidFill>
                <a:latin typeface="Calibri"/>
                <a:ea typeface="Calibri"/>
                <a:cs typeface="Calibri"/>
                <a:sym typeface="Calibri"/>
              </a:rPr>
              <a:t>Semi-parametric models: Generalized PI models (GPIM)</a:t>
            </a:r>
            <a:endParaRPr b="1" sz="2800">
              <a:solidFill>
                <a:schemeClr val="dk1"/>
              </a:solidFill>
              <a:latin typeface="Calibri"/>
              <a:ea typeface="Calibri"/>
              <a:cs typeface="Calibri"/>
              <a:sym typeface="Calibri"/>
            </a:endParaRPr>
          </a:p>
          <a:p>
            <a:pPr indent="0" lvl="0" marL="0" rtl="0" algn="l">
              <a:lnSpc>
                <a:spcPct val="115000"/>
              </a:lnSpc>
              <a:spcBef>
                <a:spcPts val="0"/>
              </a:spcBef>
              <a:spcAft>
                <a:spcPts val="0"/>
              </a:spcAft>
              <a:buNone/>
            </a:pPr>
            <a:r>
              <a:rPr lang="nl-BE" sz="2800">
                <a:solidFill>
                  <a:schemeClr val="dk1"/>
                </a:solidFill>
                <a:latin typeface="Calibri"/>
                <a:ea typeface="Calibri"/>
                <a:cs typeface="Calibri"/>
                <a:sym typeface="Calibri"/>
              </a:rPr>
              <a:t>	Marginal and conditional effects</a:t>
            </a:r>
            <a:endParaRPr sz="2800">
              <a:solidFill>
                <a:schemeClr val="dk1"/>
              </a:solidFill>
              <a:latin typeface="Calibri"/>
              <a:ea typeface="Calibri"/>
              <a:cs typeface="Calibri"/>
              <a:sym typeface="Calibri"/>
            </a:endParaRPr>
          </a:p>
          <a:p>
            <a:pPr indent="0" lvl="0" marL="457200" rtl="0" algn="l">
              <a:lnSpc>
                <a:spcPct val="115000"/>
              </a:lnSpc>
              <a:spcBef>
                <a:spcPts val="0"/>
              </a:spcBef>
              <a:spcAft>
                <a:spcPts val="0"/>
              </a:spcAft>
              <a:buNone/>
            </a:pPr>
            <a:r>
              <a:t/>
            </a:r>
            <a:endParaRPr sz="2800">
              <a:solidFill>
                <a:schemeClr val="dk1"/>
              </a:solidFill>
              <a:latin typeface="Calibri"/>
              <a:ea typeface="Calibri"/>
              <a:cs typeface="Calibri"/>
              <a:sym typeface="Calibri"/>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7" name="Shape 1117"/>
        <p:cNvGrpSpPr/>
        <p:nvPr/>
      </p:nvGrpSpPr>
      <p:grpSpPr>
        <a:xfrm>
          <a:off x="0" y="0"/>
          <a:ext cx="0" cy="0"/>
          <a:chOff x="0" y="0"/>
          <a:chExt cx="0" cy="0"/>
        </a:xfrm>
      </p:grpSpPr>
      <p:sp>
        <p:nvSpPr>
          <p:cNvPr id="1118" name="Google Shape;1118;g33c4a8a0d61_0_1"/>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nl-BE"/>
              <a:t>Stratification in GPC</a:t>
            </a:r>
            <a:endParaRPr/>
          </a:p>
        </p:txBody>
      </p:sp>
      <p:sp>
        <p:nvSpPr>
          <p:cNvPr id="1119" name="Google Shape;1119;g33c4a8a0d61_0_1"/>
          <p:cNvSpPr txBox="1"/>
          <p:nvPr/>
        </p:nvSpPr>
        <p:spPr>
          <a:xfrm>
            <a:off x="8251800" y="6073850"/>
            <a:ext cx="3940200" cy="585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nl-BE" sz="1600">
                <a:solidFill>
                  <a:schemeClr val="dk1"/>
                </a:solidFill>
                <a:latin typeface="Calibri"/>
                <a:ea typeface="Calibri"/>
                <a:cs typeface="Calibri"/>
                <a:sym typeface="Calibri"/>
              </a:rPr>
              <a:t>Buyse. Stat Med (2010)</a:t>
            </a:r>
            <a:endParaRPr i="1" sz="1600">
              <a:solidFill>
                <a:schemeClr val="dk1"/>
              </a:solidFill>
              <a:latin typeface="Calibri"/>
              <a:ea typeface="Calibri"/>
              <a:cs typeface="Calibri"/>
              <a:sym typeface="Calibri"/>
            </a:endParaRPr>
          </a:p>
          <a:p>
            <a:pPr indent="0" lvl="0" marL="0" marR="0" rtl="0" algn="l">
              <a:spcBef>
                <a:spcPts val="0"/>
              </a:spcBef>
              <a:spcAft>
                <a:spcPts val="0"/>
              </a:spcAft>
              <a:buNone/>
            </a:pPr>
            <a:r>
              <a:rPr i="1" lang="nl-BE" sz="1600">
                <a:solidFill>
                  <a:schemeClr val="dk1"/>
                </a:solidFill>
                <a:latin typeface="Calibri"/>
                <a:ea typeface="Calibri"/>
                <a:cs typeface="Calibri"/>
                <a:sym typeface="Calibri"/>
              </a:rPr>
              <a:t>Dong et al. Pharmaceutical Statistics (</a:t>
            </a:r>
            <a:r>
              <a:rPr lang="nl-BE" sz="1600">
                <a:solidFill>
                  <a:schemeClr val="dk1"/>
                </a:solidFill>
                <a:latin typeface="Calibri"/>
                <a:ea typeface="Calibri"/>
                <a:cs typeface="Calibri"/>
                <a:sym typeface="Calibri"/>
              </a:rPr>
              <a:t>2023)</a:t>
            </a:r>
            <a:endParaRPr i="1" sz="1600">
              <a:solidFill>
                <a:schemeClr val="dk1"/>
              </a:solidFill>
              <a:latin typeface="Calibri"/>
              <a:ea typeface="Calibri"/>
              <a:cs typeface="Calibri"/>
              <a:sym typeface="Calibri"/>
            </a:endParaRPr>
          </a:p>
        </p:txBody>
      </p:sp>
      <p:pic>
        <p:nvPicPr>
          <p:cNvPr id="1120" name="Google Shape;1120;g33c4a8a0d61_0_1"/>
          <p:cNvPicPr preferRelativeResize="0"/>
          <p:nvPr/>
        </p:nvPicPr>
        <p:blipFill>
          <a:blip r:embed="rId3">
            <a:alphaModFix/>
          </a:blip>
          <a:stretch>
            <a:fillRect/>
          </a:stretch>
        </p:blipFill>
        <p:spPr>
          <a:xfrm>
            <a:off x="3776775" y="1836650"/>
            <a:ext cx="2725800" cy="1407575"/>
          </a:xfrm>
          <a:prstGeom prst="rect">
            <a:avLst/>
          </a:prstGeom>
          <a:noFill/>
          <a:ln>
            <a:noFill/>
          </a:ln>
        </p:spPr>
      </p:pic>
      <p:pic>
        <p:nvPicPr>
          <p:cNvPr id="1121" name="Google Shape;1121;g33c4a8a0d61_0_1"/>
          <p:cNvPicPr preferRelativeResize="0"/>
          <p:nvPr/>
        </p:nvPicPr>
        <p:blipFill>
          <a:blip r:embed="rId4">
            <a:alphaModFix/>
          </a:blip>
          <a:stretch>
            <a:fillRect/>
          </a:stretch>
        </p:blipFill>
        <p:spPr>
          <a:xfrm>
            <a:off x="4485303" y="3341128"/>
            <a:ext cx="3221400" cy="2287300"/>
          </a:xfrm>
          <a:prstGeom prst="rect">
            <a:avLst/>
          </a:prstGeom>
          <a:noFill/>
          <a:ln>
            <a:noFill/>
          </a:ln>
        </p:spPr>
      </p:pic>
      <p:sp>
        <p:nvSpPr>
          <p:cNvPr id="1122" name="Google Shape;1122;g33c4a8a0d61_0_1"/>
          <p:cNvSpPr txBox="1"/>
          <p:nvPr/>
        </p:nvSpPr>
        <p:spPr>
          <a:xfrm>
            <a:off x="580950" y="1492250"/>
            <a:ext cx="11030100" cy="4737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nl-BE" sz="2800">
                <a:solidFill>
                  <a:schemeClr val="dk1"/>
                </a:solidFill>
                <a:latin typeface="Calibri"/>
                <a:ea typeface="Calibri"/>
                <a:cs typeface="Calibri"/>
                <a:sym typeface="Calibri"/>
              </a:rPr>
              <a:t>Recall the U-statistic</a:t>
            </a:r>
            <a:endParaRPr sz="2800">
              <a:solidFill>
                <a:schemeClr val="dk1"/>
              </a:solidFill>
              <a:latin typeface="Calibri"/>
              <a:ea typeface="Calibri"/>
              <a:cs typeface="Calibri"/>
              <a:sym typeface="Calibri"/>
            </a:endParaRPr>
          </a:p>
          <a:p>
            <a:pPr indent="0" lvl="0" marL="0" rtl="0" algn="l">
              <a:lnSpc>
                <a:spcPct val="115000"/>
              </a:lnSpc>
              <a:spcBef>
                <a:spcPts val="0"/>
              </a:spcBef>
              <a:spcAft>
                <a:spcPts val="0"/>
              </a:spcAft>
              <a:buNone/>
            </a:pPr>
            <a:r>
              <a:rPr lang="nl-BE" sz="2800">
                <a:solidFill>
                  <a:schemeClr val="dk1"/>
                </a:solidFill>
                <a:latin typeface="Calibri"/>
                <a:ea typeface="Calibri"/>
                <a:cs typeface="Calibri"/>
                <a:sym typeface="Calibri"/>
              </a:rPr>
              <a:t> </a:t>
            </a:r>
            <a:endParaRPr sz="2800">
              <a:solidFill>
                <a:schemeClr val="dk1"/>
              </a:solidFill>
              <a:latin typeface="Calibri"/>
              <a:ea typeface="Calibri"/>
              <a:cs typeface="Calibri"/>
              <a:sym typeface="Calibri"/>
            </a:endParaRPr>
          </a:p>
          <a:p>
            <a:pPr indent="0" lvl="0" marL="0" rtl="0" algn="l">
              <a:lnSpc>
                <a:spcPct val="115000"/>
              </a:lnSpc>
              <a:spcBef>
                <a:spcPts val="0"/>
              </a:spcBef>
              <a:spcAft>
                <a:spcPts val="0"/>
              </a:spcAft>
              <a:buNone/>
            </a:pPr>
            <a:r>
              <a:t/>
            </a:r>
            <a:endParaRPr sz="2800">
              <a:solidFill>
                <a:schemeClr val="dk1"/>
              </a:solidFill>
              <a:latin typeface="Calibri"/>
              <a:ea typeface="Calibri"/>
              <a:cs typeface="Calibri"/>
              <a:sym typeface="Calibri"/>
            </a:endParaRPr>
          </a:p>
          <a:p>
            <a:pPr indent="0" lvl="0" marL="0" rtl="0" algn="l">
              <a:lnSpc>
                <a:spcPct val="115000"/>
              </a:lnSpc>
              <a:spcBef>
                <a:spcPts val="0"/>
              </a:spcBef>
              <a:spcAft>
                <a:spcPts val="0"/>
              </a:spcAft>
              <a:buNone/>
            </a:pPr>
            <a:r>
              <a:rPr lang="nl-BE" sz="2800">
                <a:solidFill>
                  <a:schemeClr val="dk1"/>
                </a:solidFill>
                <a:latin typeface="Calibri"/>
                <a:ea typeface="Calibri"/>
                <a:cs typeface="Calibri"/>
                <a:sym typeface="Calibri"/>
              </a:rPr>
              <a:t>With </a:t>
            </a:r>
            <a:r>
              <a:rPr i="1" lang="nl-BE" sz="2800">
                <a:solidFill>
                  <a:schemeClr val="dk1"/>
                </a:solidFill>
                <a:latin typeface="Calibri"/>
                <a:ea typeface="Calibri"/>
                <a:cs typeface="Calibri"/>
                <a:sym typeface="Calibri"/>
              </a:rPr>
              <a:t>K</a:t>
            </a:r>
            <a:r>
              <a:rPr lang="nl-BE" sz="2800">
                <a:solidFill>
                  <a:schemeClr val="dk1"/>
                </a:solidFill>
                <a:latin typeface="Calibri"/>
                <a:ea typeface="Calibri"/>
                <a:cs typeface="Calibri"/>
                <a:sym typeface="Calibri"/>
              </a:rPr>
              <a:t> strata, this becomes</a:t>
            </a:r>
            <a:endParaRPr sz="2800">
              <a:solidFill>
                <a:schemeClr val="dk1"/>
              </a:solidFill>
              <a:latin typeface="Calibri"/>
              <a:ea typeface="Calibri"/>
              <a:cs typeface="Calibri"/>
              <a:sym typeface="Calibri"/>
            </a:endParaRPr>
          </a:p>
          <a:p>
            <a:pPr indent="0" lvl="0" marL="457200" rtl="0" algn="l">
              <a:lnSpc>
                <a:spcPct val="115000"/>
              </a:lnSpc>
              <a:spcBef>
                <a:spcPts val="0"/>
              </a:spcBef>
              <a:spcAft>
                <a:spcPts val="0"/>
              </a:spcAft>
              <a:buNone/>
            </a:pPr>
            <a:r>
              <a:t/>
            </a:r>
            <a:endParaRPr sz="2800">
              <a:solidFill>
                <a:schemeClr val="dk1"/>
              </a:solidFill>
              <a:latin typeface="Calibri"/>
              <a:ea typeface="Calibri"/>
              <a:cs typeface="Calibri"/>
              <a:sym typeface="Calibri"/>
            </a:endParaRPr>
          </a:p>
          <a:p>
            <a:pPr indent="0" lvl="0" marL="457200" rtl="0" algn="l">
              <a:lnSpc>
                <a:spcPct val="115000"/>
              </a:lnSpc>
              <a:spcBef>
                <a:spcPts val="0"/>
              </a:spcBef>
              <a:spcAft>
                <a:spcPts val="0"/>
              </a:spcAft>
              <a:buNone/>
            </a:pPr>
            <a:r>
              <a:t/>
            </a:r>
            <a:endParaRPr sz="2800">
              <a:solidFill>
                <a:schemeClr val="dk1"/>
              </a:solidFill>
              <a:latin typeface="Calibri"/>
              <a:ea typeface="Calibri"/>
              <a:cs typeface="Calibri"/>
              <a:sym typeface="Calibri"/>
            </a:endParaRPr>
          </a:p>
          <a:p>
            <a:pPr indent="0" lvl="0" marL="457200" rtl="0" algn="l">
              <a:lnSpc>
                <a:spcPct val="115000"/>
              </a:lnSpc>
              <a:spcBef>
                <a:spcPts val="0"/>
              </a:spcBef>
              <a:spcAft>
                <a:spcPts val="0"/>
              </a:spcAft>
              <a:buNone/>
            </a:pPr>
            <a:r>
              <a:t/>
            </a:r>
            <a:endParaRPr sz="2800">
              <a:solidFill>
                <a:schemeClr val="dk1"/>
              </a:solidFill>
              <a:latin typeface="Calibri"/>
              <a:ea typeface="Calibri"/>
              <a:cs typeface="Calibri"/>
              <a:sym typeface="Calibri"/>
            </a:endParaRPr>
          </a:p>
          <a:p>
            <a:pPr indent="0" lvl="0" marL="457200" rtl="0" algn="l">
              <a:lnSpc>
                <a:spcPct val="115000"/>
              </a:lnSpc>
              <a:spcBef>
                <a:spcPts val="0"/>
              </a:spcBef>
              <a:spcAft>
                <a:spcPts val="0"/>
              </a:spcAft>
              <a:buNone/>
            </a:pPr>
            <a:r>
              <a:t/>
            </a:r>
            <a:endParaRPr sz="2800">
              <a:solidFill>
                <a:schemeClr val="dk1"/>
              </a:solidFill>
              <a:latin typeface="Calibri"/>
              <a:ea typeface="Calibri"/>
              <a:cs typeface="Calibri"/>
              <a:sym typeface="Calibri"/>
            </a:endParaRPr>
          </a:p>
          <a:p>
            <a:pPr indent="0" lvl="0" marL="0" rtl="0" algn="l">
              <a:lnSpc>
                <a:spcPct val="115000"/>
              </a:lnSpc>
              <a:spcBef>
                <a:spcPts val="0"/>
              </a:spcBef>
              <a:spcAft>
                <a:spcPts val="0"/>
              </a:spcAft>
              <a:buNone/>
            </a:pPr>
            <a:r>
              <a:rPr lang="nl-BE" sz="2800">
                <a:solidFill>
                  <a:schemeClr val="dk1"/>
                </a:solidFill>
                <a:latin typeface="Calibri"/>
                <a:ea typeface="Calibri"/>
                <a:cs typeface="Calibri"/>
                <a:sym typeface="Calibri"/>
              </a:rPr>
              <a:t>This U-statistic is a conditional estimate of the NTB, given the strata </a:t>
            </a:r>
            <a:endParaRPr sz="2800">
              <a:solidFill>
                <a:schemeClr val="dk1"/>
              </a:solidFill>
              <a:latin typeface="Calibri"/>
              <a:ea typeface="Calibri"/>
              <a:cs typeface="Calibri"/>
              <a:sym typeface="Calibri"/>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6" name="Shape 1126"/>
        <p:cNvGrpSpPr/>
        <p:nvPr/>
      </p:nvGrpSpPr>
      <p:grpSpPr>
        <a:xfrm>
          <a:off x="0" y="0"/>
          <a:ext cx="0" cy="0"/>
          <a:chOff x="0" y="0"/>
          <a:chExt cx="0" cy="0"/>
        </a:xfrm>
      </p:grpSpPr>
      <p:sp>
        <p:nvSpPr>
          <p:cNvPr id="1127" name="Google Shape;1127;p92"/>
          <p:cNvSpPr txBox="1"/>
          <p:nvPr>
            <p:ph type="title"/>
          </p:nvPr>
        </p:nvSpPr>
        <p:spPr>
          <a:xfrm>
            <a:off x="838200" y="16667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nl-BE"/>
              <a:t>Choice of weights</a:t>
            </a:r>
            <a:endParaRPr/>
          </a:p>
        </p:txBody>
      </p:sp>
      <p:sp>
        <p:nvSpPr>
          <p:cNvPr id="1128" name="Google Shape;1128;p92"/>
          <p:cNvSpPr txBox="1"/>
          <p:nvPr/>
        </p:nvSpPr>
        <p:spPr>
          <a:xfrm>
            <a:off x="580950" y="1170600"/>
            <a:ext cx="11030100" cy="4737600"/>
          </a:xfrm>
          <a:prstGeom prst="rect">
            <a:avLst/>
          </a:prstGeom>
          <a:noFill/>
          <a:ln>
            <a:noFill/>
          </a:ln>
        </p:spPr>
        <p:txBody>
          <a:bodyPr anchorCtr="0" anchor="t" bIns="91425" lIns="91425" spcFirstLastPara="1" rIns="91425" wrap="square" tIns="91425">
            <a:noAutofit/>
          </a:bodyPr>
          <a:lstStyle/>
          <a:p>
            <a:pPr indent="-381000" lvl="0" marL="457200" rtl="0" algn="l">
              <a:lnSpc>
                <a:spcPct val="115000"/>
              </a:lnSpc>
              <a:spcBef>
                <a:spcPts val="0"/>
              </a:spcBef>
              <a:spcAft>
                <a:spcPts val="0"/>
              </a:spcAft>
              <a:buClr>
                <a:schemeClr val="dk1"/>
              </a:buClr>
              <a:buSzPts val="2400"/>
              <a:buFont typeface="Calibri"/>
              <a:buChar char="●"/>
            </a:pPr>
            <a:r>
              <a:rPr b="1" lang="nl-BE" sz="2400">
                <a:solidFill>
                  <a:schemeClr val="dk1"/>
                </a:solidFill>
                <a:latin typeface="Calibri"/>
                <a:ea typeface="Calibri"/>
                <a:cs typeface="Calibri"/>
                <a:sym typeface="Calibri"/>
              </a:rPr>
              <a:t>Cochran-Mantel-Haenszel (CMH) weights</a:t>
            </a:r>
            <a:r>
              <a:rPr lang="nl-BE" sz="2400">
                <a:solidFill>
                  <a:schemeClr val="dk1"/>
                </a:solidFill>
                <a:latin typeface="Calibri"/>
                <a:ea typeface="Calibri"/>
                <a:cs typeface="Calibri"/>
                <a:sym typeface="Calibri"/>
              </a:rPr>
              <a:t>: weights proportional to the ratio of the strata pairs and the observations per strata = best (pool.strata=”CMH”)</a:t>
            </a:r>
            <a:endParaRPr sz="2400">
              <a:solidFill>
                <a:schemeClr val="dk1"/>
              </a:solidFill>
              <a:latin typeface="Calibri"/>
              <a:ea typeface="Calibri"/>
              <a:cs typeface="Calibri"/>
              <a:sym typeface="Calibri"/>
            </a:endParaRPr>
          </a:p>
          <a:p>
            <a:pPr indent="0" lvl="0" marL="457200" rtl="0" algn="l">
              <a:lnSpc>
                <a:spcPct val="115000"/>
              </a:lnSpc>
              <a:spcBef>
                <a:spcPts val="0"/>
              </a:spcBef>
              <a:spcAft>
                <a:spcPts val="0"/>
              </a:spcAft>
              <a:buNone/>
            </a:pPr>
            <a:r>
              <a:t/>
            </a:r>
            <a:endParaRPr sz="2400">
              <a:solidFill>
                <a:schemeClr val="dk1"/>
              </a:solidFill>
              <a:latin typeface="Calibri"/>
              <a:ea typeface="Calibri"/>
              <a:cs typeface="Calibri"/>
              <a:sym typeface="Calibri"/>
            </a:endParaRPr>
          </a:p>
          <a:p>
            <a:pPr indent="0" lvl="0" marL="457200" rtl="0" algn="l">
              <a:lnSpc>
                <a:spcPct val="115000"/>
              </a:lnSpc>
              <a:spcBef>
                <a:spcPts val="0"/>
              </a:spcBef>
              <a:spcAft>
                <a:spcPts val="0"/>
              </a:spcAft>
              <a:buNone/>
            </a:pPr>
            <a:r>
              <a:t/>
            </a:r>
            <a:endParaRPr sz="2400">
              <a:solidFill>
                <a:schemeClr val="dk1"/>
              </a:solidFill>
              <a:latin typeface="Calibri"/>
              <a:ea typeface="Calibri"/>
              <a:cs typeface="Calibri"/>
              <a:sym typeface="Calibri"/>
            </a:endParaRPr>
          </a:p>
          <a:p>
            <a:pPr indent="-381000" lvl="0" marL="457200" rtl="0" algn="l">
              <a:lnSpc>
                <a:spcPct val="115000"/>
              </a:lnSpc>
              <a:spcBef>
                <a:spcPts val="0"/>
              </a:spcBef>
              <a:spcAft>
                <a:spcPts val="0"/>
              </a:spcAft>
              <a:buClr>
                <a:schemeClr val="dk1"/>
              </a:buClr>
              <a:buSzPts val="2400"/>
              <a:buFont typeface="Calibri"/>
              <a:buChar char="●"/>
            </a:pPr>
            <a:r>
              <a:rPr lang="nl-BE" sz="2400">
                <a:solidFill>
                  <a:schemeClr val="dk1"/>
                </a:solidFill>
                <a:latin typeface="Calibri"/>
                <a:ea typeface="Calibri"/>
                <a:cs typeface="Calibri"/>
                <a:sym typeface="Calibri"/>
              </a:rPr>
              <a:t> Weights proportional to the strata pairs </a:t>
            </a:r>
            <a:r>
              <a:rPr lang="nl-BE" sz="2400">
                <a:solidFill>
                  <a:schemeClr val="dk1"/>
                </a:solidFill>
                <a:latin typeface="Calibri"/>
                <a:ea typeface="Calibri"/>
                <a:cs typeface="Calibri"/>
                <a:sym typeface="Calibri"/>
              </a:rPr>
              <a:t>(pool.strata=”buyse”)</a:t>
            </a:r>
            <a:endParaRPr sz="2400">
              <a:solidFill>
                <a:schemeClr val="dk1"/>
              </a:solidFill>
              <a:latin typeface="Calibri"/>
              <a:ea typeface="Calibri"/>
              <a:cs typeface="Calibri"/>
              <a:sym typeface="Calibri"/>
            </a:endParaRPr>
          </a:p>
          <a:p>
            <a:pPr indent="0" lvl="0" marL="457200" rtl="0" algn="l">
              <a:lnSpc>
                <a:spcPct val="115000"/>
              </a:lnSpc>
              <a:spcBef>
                <a:spcPts val="0"/>
              </a:spcBef>
              <a:spcAft>
                <a:spcPts val="0"/>
              </a:spcAft>
              <a:buNone/>
            </a:pPr>
            <a:r>
              <a:t/>
            </a:r>
            <a:endParaRPr sz="2400">
              <a:solidFill>
                <a:schemeClr val="dk1"/>
              </a:solidFill>
              <a:latin typeface="Calibri"/>
              <a:ea typeface="Calibri"/>
              <a:cs typeface="Calibri"/>
              <a:sym typeface="Calibri"/>
            </a:endParaRPr>
          </a:p>
          <a:p>
            <a:pPr indent="0" lvl="0" marL="457200" rtl="0" algn="l">
              <a:lnSpc>
                <a:spcPct val="115000"/>
              </a:lnSpc>
              <a:spcBef>
                <a:spcPts val="0"/>
              </a:spcBef>
              <a:spcAft>
                <a:spcPts val="0"/>
              </a:spcAft>
              <a:buNone/>
            </a:pPr>
            <a:r>
              <a:t/>
            </a:r>
            <a:endParaRPr sz="2400">
              <a:solidFill>
                <a:schemeClr val="dk1"/>
              </a:solidFill>
              <a:latin typeface="Calibri"/>
              <a:ea typeface="Calibri"/>
              <a:cs typeface="Calibri"/>
              <a:sym typeface="Calibri"/>
            </a:endParaRPr>
          </a:p>
          <a:p>
            <a:pPr indent="-381000" lvl="0" marL="457200" rtl="0" algn="l">
              <a:lnSpc>
                <a:spcPct val="115000"/>
              </a:lnSpc>
              <a:spcBef>
                <a:spcPts val="0"/>
              </a:spcBef>
              <a:spcAft>
                <a:spcPts val="0"/>
              </a:spcAft>
              <a:buClr>
                <a:schemeClr val="dk1"/>
              </a:buClr>
              <a:buSzPts val="2400"/>
              <a:buFont typeface="Calibri"/>
              <a:buChar char="●"/>
            </a:pPr>
            <a:r>
              <a:rPr lang="nl-BE" sz="2400">
                <a:solidFill>
                  <a:schemeClr val="dk1"/>
                </a:solidFill>
                <a:latin typeface="Calibri"/>
                <a:ea typeface="Calibri"/>
                <a:cs typeface="Calibri"/>
                <a:sym typeface="Calibri"/>
              </a:rPr>
              <a:t>Equal weights </a:t>
            </a:r>
            <a:r>
              <a:rPr lang="nl-BE" sz="2400">
                <a:solidFill>
                  <a:schemeClr val="dk1"/>
                </a:solidFill>
                <a:latin typeface="Calibri"/>
                <a:ea typeface="Calibri"/>
                <a:cs typeface="Calibri"/>
                <a:sym typeface="Calibri"/>
              </a:rPr>
              <a:t>(pool.strata=”equal”)</a:t>
            </a:r>
            <a:endParaRPr sz="2400">
              <a:solidFill>
                <a:schemeClr val="dk1"/>
              </a:solidFill>
              <a:latin typeface="Calibri"/>
              <a:ea typeface="Calibri"/>
              <a:cs typeface="Calibri"/>
              <a:sym typeface="Calibri"/>
            </a:endParaRPr>
          </a:p>
          <a:p>
            <a:pPr indent="0" lvl="0" marL="457200" rtl="0" algn="l">
              <a:lnSpc>
                <a:spcPct val="115000"/>
              </a:lnSpc>
              <a:spcBef>
                <a:spcPts val="0"/>
              </a:spcBef>
              <a:spcAft>
                <a:spcPts val="0"/>
              </a:spcAft>
              <a:buNone/>
            </a:pPr>
            <a:r>
              <a:t/>
            </a:r>
            <a:endParaRPr sz="2400">
              <a:solidFill>
                <a:schemeClr val="dk1"/>
              </a:solidFill>
              <a:latin typeface="Calibri"/>
              <a:ea typeface="Calibri"/>
              <a:cs typeface="Calibri"/>
              <a:sym typeface="Calibri"/>
            </a:endParaRPr>
          </a:p>
          <a:p>
            <a:pPr indent="0" lvl="0" marL="457200" rtl="0" algn="l">
              <a:lnSpc>
                <a:spcPct val="115000"/>
              </a:lnSpc>
              <a:spcBef>
                <a:spcPts val="0"/>
              </a:spcBef>
              <a:spcAft>
                <a:spcPts val="0"/>
              </a:spcAft>
              <a:buNone/>
            </a:pPr>
            <a:r>
              <a:t/>
            </a:r>
            <a:endParaRPr sz="1800">
              <a:solidFill>
                <a:schemeClr val="dk1"/>
              </a:solidFill>
              <a:latin typeface="Calibri"/>
              <a:ea typeface="Calibri"/>
              <a:cs typeface="Calibri"/>
              <a:sym typeface="Calibri"/>
            </a:endParaRPr>
          </a:p>
          <a:p>
            <a:pPr indent="-381000" lvl="0" marL="457200" rtl="0" algn="l">
              <a:lnSpc>
                <a:spcPct val="115000"/>
              </a:lnSpc>
              <a:spcBef>
                <a:spcPts val="0"/>
              </a:spcBef>
              <a:spcAft>
                <a:spcPts val="0"/>
              </a:spcAft>
              <a:buClr>
                <a:schemeClr val="dk1"/>
              </a:buClr>
              <a:buSzPts val="2400"/>
              <a:buFont typeface="Calibri"/>
              <a:buChar char="●"/>
            </a:pPr>
            <a:r>
              <a:rPr lang="nl-BE" sz="2400">
                <a:solidFill>
                  <a:schemeClr val="dk1"/>
                </a:solidFill>
                <a:latin typeface="Calibri"/>
                <a:ea typeface="Calibri"/>
                <a:cs typeface="Calibri"/>
                <a:sym typeface="Calibri"/>
              </a:rPr>
              <a:t>Inverse variance </a:t>
            </a:r>
            <a:r>
              <a:rPr lang="nl-BE" sz="2400">
                <a:solidFill>
                  <a:schemeClr val="dk1"/>
                </a:solidFill>
                <a:latin typeface="Calibri"/>
                <a:ea typeface="Calibri"/>
                <a:cs typeface="Calibri"/>
                <a:sym typeface="Calibri"/>
              </a:rPr>
              <a:t>weights</a:t>
            </a:r>
            <a:r>
              <a:rPr lang="nl-BE" sz="2400">
                <a:solidFill>
                  <a:schemeClr val="dk1"/>
                </a:solidFill>
                <a:latin typeface="Calibri"/>
                <a:ea typeface="Calibri"/>
                <a:cs typeface="Calibri"/>
                <a:sym typeface="Calibri"/>
              </a:rPr>
              <a:t> </a:t>
            </a:r>
            <a:r>
              <a:rPr lang="nl-BE" sz="2400">
                <a:solidFill>
                  <a:schemeClr val="dk1"/>
                </a:solidFill>
                <a:latin typeface="Calibri"/>
                <a:ea typeface="Calibri"/>
                <a:cs typeface="Calibri"/>
                <a:sym typeface="Calibri"/>
              </a:rPr>
              <a:t>(pool.strata=”var-netBenefit”)</a:t>
            </a:r>
            <a:endParaRPr sz="2400">
              <a:solidFill>
                <a:schemeClr val="dk1"/>
              </a:solidFill>
              <a:latin typeface="Calibri"/>
              <a:ea typeface="Calibri"/>
              <a:cs typeface="Calibri"/>
              <a:sym typeface="Calibri"/>
            </a:endParaRPr>
          </a:p>
          <a:p>
            <a:pPr indent="0" lvl="0" marL="0" rtl="0" algn="l">
              <a:lnSpc>
                <a:spcPct val="115000"/>
              </a:lnSpc>
              <a:spcBef>
                <a:spcPts val="0"/>
              </a:spcBef>
              <a:spcAft>
                <a:spcPts val="0"/>
              </a:spcAft>
              <a:buNone/>
            </a:pPr>
            <a:r>
              <a:t/>
            </a:r>
            <a:endParaRPr sz="2400">
              <a:solidFill>
                <a:schemeClr val="dk1"/>
              </a:solidFill>
              <a:latin typeface="Calibri"/>
              <a:ea typeface="Calibri"/>
              <a:cs typeface="Calibri"/>
              <a:sym typeface="Calibri"/>
            </a:endParaRPr>
          </a:p>
        </p:txBody>
      </p:sp>
      <p:pic>
        <p:nvPicPr>
          <p:cNvPr id="1129" name="Google Shape;1129;p92"/>
          <p:cNvPicPr preferRelativeResize="0"/>
          <p:nvPr/>
        </p:nvPicPr>
        <p:blipFill>
          <a:blip r:embed="rId3">
            <a:alphaModFix/>
          </a:blip>
          <a:stretch>
            <a:fillRect/>
          </a:stretch>
        </p:blipFill>
        <p:spPr>
          <a:xfrm>
            <a:off x="2208625" y="2017050"/>
            <a:ext cx="2203775" cy="1043275"/>
          </a:xfrm>
          <a:prstGeom prst="rect">
            <a:avLst/>
          </a:prstGeom>
          <a:noFill/>
          <a:ln>
            <a:noFill/>
          </a:ln>
        </p:spPr>
      </p:pic>
      <p:pic>
        <p:nvPicPr>
          <p:cNvPr id="1130" name="Google Shape;1130;p92"/>
          <p:cNvPicPr preferRelativeResize="0"/>
          <p:nvPr/>
        </p:nvPicPr>
        <p:blipFill>
          <a:blip r:embed="rId4">
            <a:alphaModFix/>
          </a:blip>
          <a:stretch>
            <a:fillRect/>
          </a:stretch>
        </p:blipFill>
        <p:spPr>
          <a:xfrm>
            <a:off x="2325774" y="3478024"/>
            <a:ext cx="1610850" cy="636829"/>
          </a:xfrm>
          <a:prstGeom prst="rect">
            <a:avLst/>
          </a:prstGeom>
          <a:noFill/>
          <a:ln>
            <a:noFill/>
          </a:ln>
        </p:spPr>
      </p:pic>
      <p:pic>
        <p:nvPicPr>
          <p:cNvPr id="1131" name="Google Shape;1131;p92"/>
          <p:cNvPicPr preferRelativeResize="0"/>
          <p:nvPr/>
        </p:nvPicPr>
        <p:blipFill>
          <a:blip r:embed="rId5">
            <a:alphaModFix/>
          </a:blip>
          <a:stretch>
            <a:fillRect/>
          </a:stretch>
        </p:blipFill>
        <p:spPr>
          <a:xfrm>
            <a:off x="2325776" y="4615225"/>
            <a:ext cx="1448479" cy="636825"/>
          </a:xfrm>
          <a:prstGeom prst="rect">
            <a:avLst/>
          </a:prstGeom>
          <a:noFill/>
          <a:ln>
            <a:noFill/>
          </a:ln>
        </p:spPr>
      </p:pic>
      <p:pic>
        <p:nvPicPr>
          <p:cNvPr id="1132" name="Google Shape;1132;p92"/>
          <p:cNvPicPr preferRelativeResize="0"/>
          <p:nvPr/>
        </p:nvPicPr>
        <p:blipFill>
          <a:blip r:embed="rId6">
            <a:alphaModFix/>
          </a:blip>
          <a:stretch>
            <a:fillRect/>
          </a:stretch>
        </p:blipFill>
        <p:spPr>
          <a:xfrm>
            <a:off x="2362175" y="5752425"/>
            <a:ext cx="1498250" cy="772912"/>
          </a:xfrm>
          <a:prstGeom prst="rect">
            <a:avLst/>
          </a:prstGeom>
          <a:noFill/>
          <a:ln>
            <a:noFill/>
          </a:ln>
        </p:spPr>
      </p:pic>
      <p:sp>
        <p:nvSpPr>
          <p:cNvPr id="1133" name="Google Shape;1133;p92"/>
          <p:cNvSpPr txBox="1"/>
          <p:nvPr/>
        </p:nvSpPr>
        <p:spPr>
          <a:xfrm>
            <a:off x="8251800" y="6073850"/>
            <a:ext cx="3940200" cy="585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nl-BE" sz="1600">
                <a:solidFill>
                  <a:schemeClr val="dk1"/>
                </a:solidFill>
                <a:latin typeface="Calibri"/>
                <a:ea typeface="Calibri"/>
                <a:cs typeface="Calibri"/>
                <a:sym typeface="Calibri"/>
              </a:rPr>
              <a:t>Buyse. Stat Med (2010)</a:t>
            </a:r>
            <a:endParaRPr i="1" sz="1600">
              <a:solidFill>
                <a:schemeClr val="dk1"/>
              </a:solidFill>
              <a:latin typeface="Calibri"/>
              <a:ea typeface="Calibri"/>
              <a:cs typeface="Calibri"/>
              <a:sym typeface="Calibri"/>
            </a:endParaRPr>
          </a:p>
          <a:p>
            <a:pPr indent="0" lvl="0" marL="0" marR="0" rtl="0" algn="l">
              <a:spcBef>
                <a:spcPts val="0"/>
              </a:spcBef>
              <a:spcAft>
                <a:spcPts val="0"/>
              </a:spcAft>
              <a:buNone/>
            </a:pPr>
            <a:r>
              <a:rPr i="1" lang="nl-BE" sz="1600">
                <a:solidFill>
                  <a:schemeClr val="dk1"/>
                </a:solidFill>
                <a:latin typeface="Calibri"/>
                <a:ea typeface="Calibri"/>
                <a:cs typeface="Calibri"/>
                <a:sym typeface="Calibri"/>
              </a:rPr>
              <a:t>Dong et al. Pharmaceutical Statistics (</a:t>
            </a:r>
            <a:r>
              <a:rPr lang="nl-BE" sz="1600">
                <a:solidFill>
                  <a:schemeClr val="dk1"/>
                </a:solidFill>
                <a:latin typeface="Calibri"/>
                <a:ea typeface="Calibri"/>
                <a:cs typeface="Calibri"/>
                <a:sym typeface="Calibri"/>
              </a:rPr>
              <a:t>2023)</a:t>
            </a:r>
            <a:endParaRPr i="1" sz="1600">
              <a:solidFill>
                <a:schemeClr val="dk1"/>
              </a:solidFill>
              <a:latin typeface="Calibri"/>
              <a:ea typeface="Calibri"/>
              <a:cs typeface="Calibri"/>
              <a:sym typeface="Calibri"/>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7" name="Shape 1137"/>
        <p:cNvGrpSpPr/>
        <p:nvPr/>
      </p:nvGrpSpPr>
      <p:grpSpPr>
        <a:xfrm>
          <a:off x="0" y="0"/>
          <a:ext cx="0" cy="0"/>
          <a:chOff x="0" y="0"/>
          <a:chExt cx="0" cy="0"/>
        </a:xfrm>
      </p:grpSpPr>
      <p:sp>
        <p:nvSpPr>
          <p:cNvPr id="1138" name="Google Shape;1138;g33c4a8a0d61_0_47"/>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nl-BE"/>
              <a:t>Revisit Prodige trial with sex stratification </a:t>
            </a:r>
            <a:endParaRPr/>
          </a:p>
        </p:txBody>
      </p:sp>
      <p:sp>
        <p:nvSpPr>
          <p:cNvPr id="1139" name="Google Shape;1139;g33c4a8a0d61_0_47"/>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nl-BE"/>
              <a:t>‹#›</a:t>
            </a:fld>
            <a:endParaRPr/>
          </a:p>
        </p:txBody>
      </p:sp>
      <p:pic>
        <p:nvPicPr>
          <p:cNvPr id="1140" name="Google Shape;1140;g33c4a8a0d61_0_47"/>
          <p:cNvPicPr preferRelativeResize="0"/>
          <p:nvPr/>
        </p:nvPicPr>
        <p:blipFill>
          <a:blip r:embed="rId3">
            <a:alphaModFix/>
          </a:blip>
          <a:stretch>
            <a:fillRect/>
          </a:stretch>
        </p:blipFill>
        <p:spPr>
          <a:xfrm>
            <a:off x="152400" y="1774300"/>
            <a:ext cx="11887198" cy="795004"/>
          </a:xfrm>
          <a:prstGeom prst="rect">
            <a:avLst/>
          </a:prstGeom>
          <a:noFill/>
          <a:ln>
            <a:noFill/>
          </a:ln>
        </p:spPr>
      </p:pic>
      <p:cxnSp>
        <p:nvCxnSpPr>
          <p:cNvPr id="1141" name="Google Shape;1141;g33c4a8a0d61_0_47"/>
          <p:cNvCxnSpPr/>
          <p:nvPr/>
        </p:nvCxnSpPr>
        <p:spPr>
          <a:xfrm>
            <a:off x="9082175" y="2316675"/>
            <a:ext cx="1487400" cy="6300"/>
          </a:xfrm>
          <a:prstGeom prst="straightConnector1">
            <a:avLst/>
          </a:prstGeom>
          <a:noFill/>
          <a:ln cap="flat" cmpd="sng" w="38100">
            <a:solidFill>
              <a:srgbClr val="C00000"/>
            </a:solidFill>
            <a:prstDash val="solid"/>
            <a:round/>
            <a:headEnd len="med" w="med" type="none"/>
            <a:tailEnd len="med" w="med" type="none"/>
          </a:ln>
        </p:spPr>
      </p:cxnSp>
      <p:cxnSp>
        <p:nvCxnSpPr>
          <p:cNvPr id="1142" name="Google Shape;1142;g33c4a8a0d61_0_47"/>
          <p:cNvCxnSpPr/>
          <p:nvPr/>
        </p:nvCxnSpPr>
        <p:spPr>
          <a:xfrm>
            <a:off x="2411025" y="2500375"/>
            <a:ext cx="1989900" cy="6300"/>
          </a:xfrm>
          <a:prstGeom prst="straightConnector1">
            <a:avLst/>
          </a:prstGeom>
          <a:noFill/>
          <a:ln cap="flat" cmpd="sng" w="38100">
            <a:solidFill>
              <a:srgbClr val="C00000"/>
            </a:solidFill>
            <a:prstDash val="solid"/>
            <a:round/>
            <a:headEnd len="med" w="med" type="none"/>
            <a:tailEnd len="med" w="med" type="none"/>
          </a:ln>
        </p:spPr>
      </p:cxnSp>
      <p:pic>
        <p:nvPicPr>
          <p:cNvPr id="1143" name="Google Shape;1143;g33c4a8a0d61_0_47"/>
          <p:cNvPicPr preferRelativeResize="0"/>
          <p:nvPr/>
        </p:nvPicPr>
        <p:blipFill>
          <a:blip r:embed="rId4">
            <a:alphaModFix/>
          </a:blip>
          <a:stretch>
            <a:fillRect/>
          </a:stretch>
        </p:blipFill>
        <p:spPr>
          <a:xfrm>
            <a:off x="0" y="3177425"/>
            <a:ext cx="12192000" cy="2479436"/>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7" name="Shape 1147"/>
        <p:cNvGrpSpPr/>
        <p:nvPr/>
      </p:nvGrpSpPr>
      <p:grpSpPr>
        <a:xfrm>
          <a:off x="0" y="0"/>
          <a:ext cx="0" cy="0"/>
          <a:chOff x="0" y="0"/>
          <a:chExt cx="0" cy="0"/>
        </a:xfrm>
      </p:grpSpPr>
      <p:sp>
        <p:nvSpPr>
          <p:cNvPr id="1148" name="Google Shape;1148;g33c4a8a0d61_0_70"/>
          <p:cNvSpPr txBox="1"/>
          <p:nvPr/>
        </p:nvSpPr>
        <p:spPr>
          <a:xfrm>
            <a:off x="966200" y="1645250"/>
            <a:ext cx="10086000" cy="492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nl-BE" sz="2800">
                <a:solidFill>
                  <a:schemeClr val="dk1"/>
                </a:solidFill>
                <a:latin typeface="Calibri"/>
                <a:ea typeface="Calibri"/>
                <a:cs typeface="Calibri"/>
                <a:sym typeface="Calibri"/>
              </a:rPr>
              <a:t>Explore size of strata and number of pairs</a:t>
            </a:r>
            <a:endParaRPr sz="2800">
              <a:solidFill>
                <a:schemeClr val="dk1"/>
              </a:solidFill>
              <a:latin typeface="Calibri"/>
              <a:ea typeface="Calibri"/>
              <a:cs typeface="Calibri"/>
              <a:sym typeface="Calibri"/>
            </a:endParaRPr>
          </a:p>
          <a:p>
            <a:pPr indent="0" lvl="0" marL="0" rtl="0" algn="l">
              <a:spcBef>
                <a:spcPts val="0"/>
              </a:spcBef>
              <a:spcAft>
                <a:spcPts val="0"/>
              </a:spcAft>
              <a:buNone/>
            </a:pPr>
            <a:r>
              <a:t/>
            </a:r>
            <a:endParaRPr sz="2800">
              <a:solidFill>
                <a:schemeClr val="dk1"/>
              </a:solidFill>
              <a:latin typeface="Calibri"/>
              <a:ea typeface="Calibri"/>
              <a:cs typeface="Calibri"/>
              <a:sym typeface="Calibri"/>
            </a:endParaRPr>
          </a:p>
          <a:p>
            <a:pPr indent="0" lvl="0" marL="0" rtl="0" algn="l">
              <a:spcBef>
                <a:spcPts val="0"/>
              </a:spcBef>
              <a:spcAft>
                <a:spcPts val="0"/>
              </a:spcAft>
              <a:buNone/>
            </a:pPr>
            <a:r>
              <a:t/>
            </a:r>
            <a:endParaRPr sz="2800">
              <a:solidFill>
                <a:schemeClr val="dk1"/>
              </a:solidFill>
              <a:latin typeface="Calibri"/>
              <a:ea typeface="Calibri"/>
              <a:cs typeface="Calibri"/>
              <a:sym typeface="Calibri"/>
            </a:endParaRPr>
          </a:p>
          <a:p>
            <a:pPr indent="0" lvl="0" marL="0" rtl="0" algn="l">
              <a:spcBef>
                <a:spcPts val="0"/>
              </a:spcBef>
              <a:spcAft>
                <a:spcPts val="0"/>
              </a:spcAft>
              <a:buNone/>
            </a:pPr>
            <a:r>
              <a:t/>
            </a:r>
            <a:endParaRPr sz="2800">
              <a:solidFill>
                <a:schemeClr val="dk1"/>
              </a:solidFill>
              <a:latin typeface="Calibri"/>
              <a:ea typeface="Calibri"/>
              <a:cs typeface="Calibri"/>
              <a:sym typeface="Calibri"/>
            </a:endParaRPr>
          </a:p>
          <a:p>
            <a:pPr indent="0" lvl="0" marL="0" rtl="0" algn="l">
              <a:spcBef>
                <a:spcPts val="0"/>
              </a:spcBef>
              <a:spcAft>
                <a:spcPts val="0"/>
              </a:spcAft>
              <a:buNone/>
            </a:pPr>
            <a:r>
              <a:rPr lang="nl-BE" sz="2800">
                <a:solidFill>
                  <a:schemeClr val="dk1"/>
                </a:solidFill>
                <a:latin typeface="Calibri"/>
                <a:ea typeface="Calibri"/>
                <a:cs typeface="Calibri"/>
                <a:sym typeface="Calibri"/>
              </a:rPr>
              <a:t>Explore NTB per strata and per endpoint</a:t>
            </a:r>
            <a:endParaRPr sz="2800">
              <a:solidFill>
                <a:schemeClr val="dk1"/>
              </a:solidFill>
              <a:latin typeface="Calibri"/>
              <a:ea typeface="Calibri"/>
              <a:cs typeface="Calibri"/>
              <a:sym typeface="Calibri"/>
            </a:endParaRPr>
          </a:p>
        </p:txBody>
      </p:sp>
      <p:sp>
        <p:nvSpPr>
          <p:cNvPr id="1149" name="Google Shape;1149;g33c4a8a0d61_0_70"/>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nl-BE"/>
              <a:t>Revisit Prodige trial with sex stratification </a:t>
            </a:r>
            <a:endParaRPr/>
          </a:p>
        </p:txBody>
      </p:sp>
      <p:sp>
        <p:nvSpPr>
          <p:cNvPr id="1150" name="Google Shape;1150;g33c4a8a0d61_0_70"/>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nl-BE"/>
              <a:t>‹#›</a:t>
            </a:fld>
            <a:endParaRPr/>
          </a:p>
        </p:txBody>
      </p:sp>
      <p:pic>
        <p:nvPicPr>
          <p:cNvPr id="1151" name="Google Shape;1151;g33c4a8a0d61_0_70"/>
          <p:cNvPicPr preferRelativeResize="0"/>
          <p:nvPr/>
        </p:nvPicPr>
        <p:blipFill>
          <a:blip r:embed="rId3">
            <a:alphaModFix/>
          </a:blip>
          <a:stretch>
            <a:fillRect/>
          </a:stretch>
        </p:blipFill>
        <p:spPr>
          <a:xfrm>
            <a:off x="2047825" y="2275575"/>
            <a:ext cx="3478875" cy="962475"/>
          </a:xfrm>
          <a:prstGeom prst="rect">
            <a:avLst/>
          </a:prstGeom>
          <a:noFill/>
          <a:ln>
            <a:noFill/>
          </a:ln>
        </p:spPr>
      </p:pic>
      <p:pic>
        <p:nvPicPr>
          <p:cNvPr id="1152" name="Google Shape;1152;g33c4a8a0d61_0_70"/>
          <p:cNvPicPr preferRelativeResize="0"/>
          <p:nvPr/>
        </p:nvPicPr>
        <p:blipFill>
          <a:blip r:embed="rId4">
            <a:alphaModFix/>
          </a:blip>
          <a:stretch>
            <a:fillRect/>
          </a:stretch>
        </p:blipFill>
        <p:spPr>
          <a:xfrm>
            <a:off x="2205025" y="4053625"/>
            <a:ext cx="7781925" cy="2019300"/>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6" name="Shape 1156"/>
        <p:cNvGrpSpPr/>
        <p:nvPr/>
      </p:nvGrpSpPr>
      <p:grpSpPr>
        <a:xfrm>
          <a:off x="0" y="0"/>
          <a:ext cx="0" cy="0"/>
          <a:chOff x="0" y="0"/>
          <a:chExt cx="0" cy="0"/>
        </a:xfrm>
      </p:grpSpPr>
      <p:sp>
        <p:nvSpPr>
          <p:cNvPr id="1157" name="Google Shape;1157;g33c4a8a0d61_0_83"/>
          <p:cNvSpPr txBox="1"/>
          <p:nvPr/>
        </p:nvSpPr>
        <p:spPr>
          <a:xfrm>
            <a:off x="580950" y="1492250"/>
            <a:ext cx="11030100" cy="4737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nl-BE" sz="2800">
                <a:solidFill>
                  <a:schemeClr val="dk1"/>
                </a:solidFill>
                <a:latin typeface="Calibri"/>
                <a:ea typeface="Calibri"/>
                <a:cs typeface="Calibri"/>
                <a:sym typeface="Calibri"/>
              </a:rPr>
              <a:t>~Augmented estimator, with a term that depends on the covariates and their link with the endpoints</a:t>
            </a:r>
            <a:endParaRPr sz="2800">
              <a:solidFill>
                <a:schemeClr val="dk1"/>
              </a:solidFill>
              <a:latin typeface="Calibri"/>
              <a:ea typeface="Calibri"/>
              <a:cs typeface="Calibri"/>
              <a:sym typeface="Calibri"/>
            </a:endParaRPr>
          </a:p>
          <a:p>
            <a:pPr indent="0" lvl="0" marL="0" rtl="0" algn="l">
              <a:lnSpc>
                <a:spcPct val="115000"/>
              </a:lnSpc>
              <a:spcBef>
                <a:spcPts val="0"/>
              </a:spcBef>
              <a:spcAft>
                <a:spcPts val="0"/>
              </a:spcAft>
              <a:buNone/>
            </a:pPr>
            <a:r>
              <a:t/>
            </a:r>
            <a:endParaRPr sz="2800">
              <a:solidFill>
                <a:schemeClr val="dk1"/>
              </a:solidFill>
              <a:latin typeface="Calibri"/>
              <a:ea typeface="Calibri"/>
              <a:cs typeface="Calibri"/>
              <a:sym typeface="Calibri"/>
            </a:endParaRPr>
          </a:p>
          <a:p>
            <a:pPr indent="0" lvl="0" marL="0" rtl="0" algn="l">
              <a:lnSpc>
                <a:spcPct val="115000"/>
              </a:lnSpc>
              <a:spcBef>
                <a:spcPts val="0"/>
              </a:spcBef>
              <a:spcAft>
                <a:spcPts val="0"/>
              </a:spcAft>
              <a:buNone/>
            </a:pPr>
            <a:r>
              <a:rPr lang="nl-BE" sz="2800">
                <a:solidFill>
                  <a:schemeClr val="dk1"/>
                </a:solidFill>
                <a:latin typeface="Calibri"/>
                <a:ea typeface="Calibri"/>
                <a:cs typeface="Calibri"/>
                <a:sym typeface="Calibri"/>
              </a:rPr>
              <a:t> </a:t>
            </a:r>
            <a:endParaRPr sz="2800">
              <a:solidFill>
                <a:schemeClr val="dk1"/>
              </a:solidFill>
              <a:latin typeface="Calibri"/>
              <a:ea typeface="Calibri"/>
              <a:cs typeface="Calibri"/>
              <a:sym typeface="Calibri"/>
            </a:endParaRPr>
          </a:p>
          <a:p>
            <a:pPr indent="0" lvl="0" marL="0" rtl="0" algn="l">
              <a:lnSpc>
                <a:spcPct val="115000"/>
              </a:lnSpc>
              <a:spcBef>
                <a:spcPts val="0"/>
              </a:spcBef>
              <a:spcAft>
                <a:spcPts val="0"/>
              </a:spcAft>
              <a:buNone/>
            </a:pPr>
            <a:r>
              <a:t/>
            </a:r>
            <a:endParaRPr sz="2800">
              <a:solidFill>
                <a:schemeClr val="dk1"/>
              </a:solidFill>
              <a:latin typeface="Calibri"/>
              <a:ea typeface="Calibri"/>
              <a:cs typeface="Calibri"/>
              <a:sym typeface="Calibri"/>
            </a:endParaRPr>
          </a:p>
          <a:p>
            <a:pPr indent="0" lvl="0" marL="457200" rtl="0" algn="l">
              <a:lnSpc>
                <a:spcPct val="115000"/>
              </a:lnSpc>
              <a:spcBef>
                <a:spcPts val="0"/>
              </a:spcBef>
              <a:spcAft>
                <a:spcPts val="0"/>
              </a:spcAft>
              <a:buNone/>
            </a:pPr>
            <a:r>
              <a:t/>
            </a:r>
            <a:endParaRPr sz="2800">
              <a:solidFill>
                <a:schemeClr val="dk1"/>
              </a:solidFill>
              <a:latin typeface="Calibri"/>
              <a:ea typeface="Calibri"/>
              <a:cs typeface="Calibri"/>
              <a:sym typeface="Calibri"/>
            </a:endParaRPr>
          </a:p>
          <a:p>
            <a:pPr indent="0" lvl="0" marL="457200" rtl="0" algn="l">
              <a:lnSpc>
                <a:spcPct val="115000"/>
              </a:lnSpc>
              <a:spcBef>
                <a:spcPts val="0"/>
              </a:spcBef>
              <a:spcAft>
                <a:spcPts val="0"/>
              </a:spcAft>
              <a:buNone/>
            </a:pPr>
            <a:r>
              <a:t/>
            </a:r>
            <a:endParaRPr sz="2800">
              <a:solidFill>
                <a:schemeClr val="dk1"/>
              </a:solidFill>
              <a:latin typeface="Calibri"/>
              <a:ea typeface="Calibri"/>
              <a:cs typeface="Calibri"/>
              <a:sym typeface="Calibri"/>
            </a:endParaRPr>
          </a:p>
          <a:p>
            <a:pPr indent="0" lvl="0" marL="457200" rtl="0" algn="l">
              <a:lnSpc>
                <a:spcPct val="115000"/>
              </a:lnSpc>
              <a:spcBef>
                <a:spcPts val="0"/>
              </a:spcBef>
              <a:spcAft>
                <a:spcPts val="0"/>
              </a:spcAft>
              <a:buNone/>
            </a:pPr>
            <a:r>
              <a:t/>
            </a:r>
            <a:endParaRPr sz="2800">
              <a:solidFill>
                <a:schemeClr val="dk1"/>
              </a:solidFill>
              <a:latin typeface="Calibri"/>
              <a:ea typeface="Calibri"/>
              <a:cs typeface="Calibri"/>
              <a:sym typeface="Calibri"/>
            </a:endParaRPr>
          </a:p>
          <a:p>
            <a:pPr indent="0" lvl="0" marL="0" rtl="0" algn="l">
              <a:lnSpc>
                <a:spcPct val="115000"/>
              </a:lnSpc>
              <a:spcBef>
                <a:spcPts val="0"/>
              </a:spcBef>
              <a:spcAft>
                <a:spcPts val="0"/>
              </a:spcAft>
              <a:buNone/>
            </a:pPr>
            <a:r>
              <a:t/>
            </a:r>
            <a:endParaRPr sz="2800">
              <a:solidFill>
                <a:schemeClr val="dk1"/>
              </a:solidFill>
              <a:latin typeface="Calibri"/>
              <a:ea typeface="Calibri"/>
              <a:cs typeface="Calibri"/>
              <a:sym typeface="Calibri"/>
            </a:endParaRPr>
          </a:p>
          <a:p>
            <a:pPr indent="0" lvl="0" marL="0" rtl="0" algn="l">
              <a:lnSpc>
                <a:spcPct val="115000"/>
              </a:lnSpc>
              <a:spcBef>
                <a:spcPts val="0"/>
              </a:spcBef>
              <a:spcAft>
                <a:spcPts val="0"/>
              </a:spcAft>
              <a:buNone/>
            </a:pPr>
            <a:r>
              <a:rPr lang="nl-BE" sz="2800">
                <a:solidFill>
                  <a:schemeClr val="dk1"/>
                </a:solidFill>
                <a:latin typeface="Calibri"/>
                <a:ea typeface="Calibri"/>
                <a:cs typeface="Calibri"/>
                <a:sym typeface="Calibri"/>
              </a:rPr>
              <a:t>This U-statistic is a marginal estimate of the NTB</a:t>
            </a:r>
            <a:endParaRPr sz="2800">
              <a:solidFill>
                <a:schemeClr val="dk1"/>
              </a:solidFill>
              <a:latin typeface="Calibri"/>
              <a:ea typeface="Calibri"/>
              <a:cs typeface="Calibri"/>
              <a:sym typeface="Calibri"/>
            </a:endParaRPr>
          </a:p>
        </p:txBody>
      </p:sp>
      <p:sp>
        <p:nvSpPr>
          <p:cNvPr id="1158" name="Google Shape;1158;g33c4a8a0d61_0_83"/>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nl-BE"/>
              <a:t>Non-parametric adjustment </a:t>
            </a:r>
            <a:endParaRPr/>
          </a:p>
        </p:txBody>
      </p:sp>
      <p:sp>
        <p:nvSpPr>
          <p:cNvPr id="1159" name="Google Shape;1159;g33c4a8a0d61_0_83"/>
          <p:cNvSpPr txBox="1"/>
          <p:nvPr/>
        </p:nvSpPr>
        <p:spPr>
          <a:xfrm>
            <a:off x="9582025" y="6372500"/>
            <a:ext cx="3216600" cy="338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nl-BE" sz="1600">
                <a:solidFill>
                  <a:schemeClr val="dk1"/>
                </a:solidFill>
                <a:latin typeface="Calibri"/>
                <a:ea typeface="Calibri"/>
                <a:cs typeface="Calibri"/>
                <a:sym typeface="Calibri"/>
              </a:rPr>
              <a:t>Koch</a:t>
            </a:r>
            <a:r>
              <a:rPr i="1" lang="nl-BE" sz="1600">
                <a:solidFill>
                  <a:schemeClr val="dk1"/>
                </a:solidFill>
                <a:latin typeface="Calibri"/>
                <a:ea typeface="Calibri"/>
                <a:cs typeface="Calibri"/>
                <a:sym typeface="Calibri"/>
              </a:rPr>
              <a:t> et al. Stat Med (1998) </a:t>
            </a:r>
            <a:endParaRPr i="1" sz="1600">
              <a:solidFill>
                <a:schemeClr val="dk1"/>
              </a:solidFill>
              <a:latin typeface="Calibri"/>
              <a:ea typeface="Calibri"/>
              <a:cs typeface="Calibri"/>
              <a:sym typeface="Calibri"/>
            </a:endParaRPr>
          </a:p>
        </p:txBody>
      </p:sp>
      <p:pic>
        <p:nvPicPr>
          <p:cNvPr id="1160" name="Google Shape;1160;g33c4a8a0d61_0_83"/>
          <p:cNvPicPr preferRelativeResize="0"/>
          <p:nvPr/>
        </p:nvPicPr>
        <p:blipFill>
          <a:blip r:embed="rId3">
            <a:alphaModFix/>
          </a:blip>
          <a:stretch>
            <a:fillRect/>
          </a:stretch>
        </p:blipFill>
        <p:spPr>
          <a:xfrm>
            <a:off x="3081975" y="2703100"/>
            <a:ext cx="3088025" cy="810750"/>
          </a:xfrm>
          <a:prstGeom prst="rect">
            <a:avLst/>
          </a:prstGeom>
          <a:noFill/>
          <a:ln>
            <a:noFill/>
          </a:ln>
        </p:spPr>
      </p:pic>
      <p:pic>
        <p:nvPicPr>
          <p:cNvPr id="1161" name="Google Shape;1161;g33c4a8a0d61_0_83"/>
          <p:cNvPicPr preferRelativeResize="0"/>
          <p:nvPr/>
        </p:nvPicPr>
        <p:blipFill>
          <a:blip r:embed="rId4">
            <a:alphaModFix/>
          </a:blip>
          <a:stretch>
            <a:fillRect/>
          </a:stretch>
        </p:blipFill>
        <p:spPr>
          <a:xfrm>
            <a:off x="3140375" y="3546725"/>
            <a:ext cx="6062575" cy="752125"/>
          </a:xfrm>
          <a:prstGeom prst="rect">
            <a:avLst/>
          </a:prstGeom>
          <a:noFill/>
          <a:ln>
            <a:noFill/>
          </a:ln>
        </p:spPr>
      </p:pic>
      <p:pic>
        <p:nvPicPr>
          <p:cNvPr id="1162" name="Google Shape;1162;g33c4a8a0d61_0_83"/>
          <p:cNvPicPr preferRelativeResize="0"/>
          <p:nvPr/>
        </p:nvPicPr>
        <p:blipFill>
          <a:blip r:embed="rId5">
            <a:alphaModFix/>
          </a:blip>
          <a:stretch>
            <a:fillRect/>
          </a:stretch>
        </p:blipFill>
        <p:spPr>
          <a:xfrm>
            <a:off x="3140375" y="4331725"/>
            <a:ext cx="6395451" cy="642775"/>
          </a:xfrm>
          <a:prstGeom prst="rect">
            <a:avLst/>
          </a:prstGeom>
          <a:noFill/>
          <a:ln>
            <a:noFill/>
          </a:ln>
        </p:spPr>
      </p:pic>
      <p:pic>
        <p:nvPicPr>
          <p:cNvPr id="1163" name="Google Shape;1163;g33c4a8a0d61_0_83"/>
          <p:cNvPicPr preferRelativeResize="0"/>
          <p:nvPr/>
        </p:nvPicPr>
        <p:blipFill>
          <a:blip r:embed="rId6">
            <a:alphaModFix/>
          </a:blip>
          <a:stretch>
            <a:fillRect/>
          </a:stretch>
        </p:blipFill>
        <p:spPr>
          <a:xfrm>
            <a:off x="3140375" y="5111175"/>
            <a:ext cx="3497774" cy="4283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nl-BE"/>
              <a:t>Issues with time-to-first event analyses</a:t>
            </a:r>
            <a:endParaRPr/>
          </a:p>
        </p:txBody>
      </p:sp>
      <p:sp>
        <p:nvSpPr>
          <p:cNvPr id="169" name="Google Shape;169;p9"/>
          <p:cNvSpPr txBox="1"/>
          <p:nvPr/>
        </p:nvSpPr>
        <p:spPr>
          <a:xfrm>
            <a:off x="8796097" y="5942794"/>
            <a:ext cx="3051600" cy="1077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nl-BE" sz="1600">
                <a:solidFill>
                  <a:schemeClr val="dk1"/>
                </a:solidFill>
                <a:latin typeface="Calibri"/>
                <a:ea typeface="Calibri"/>
                <a:cs typeface="Calibri"/>
                <a:sym typeface="Calibri"/>
              </a:rPr>
              <a:t>Verbeeck et al. JACC (2023)</a:t>
            </a:r>
            <a:endParaRPr/>
          </a:p>
          <a:p>
            <a:pPr indent="0" lvl="0" marL="0" marR="0" rtl="0" algn="l">
              <a:spcBef>
                <a:spcPts val="0"/>
              </a:spcBef>
              <a:spcAft>
                <a:spcPts val="0"/>
              </a:spcAft>
              <a:buNone/>
            </a:pPr>
            <a:r>
              <a:rPr i="1" lang="nl-BE" sz="1600">
                <a:solidFill>
                  <a:schemeClr val="dk1"/>
                </a:solidFill>
                <a:latin typeface="Calibri"/>
                <a:ea typeface="Calibri"/>
                <a:cs typeface="Calibri"/>
                <a:sym typeface="Calibri"/>
              </a:rPr>
              <a:t>Verbeeck et al. EHJ:ACVC (2024)</a:t>
            </a:r>
            <a:endParaRPr/>
          </a:p>
          <a:p>
            <a:pPr indent="0" lvl="0" marL="0" marR="0" rtl="0" algn="l">
              <a:spcBef>
                <a:spcPts val="0"/>
              </a:spcBef>
              <a:spcAft>
                <a:spcPts val="0"/>
              </a:spcAft>
              <a:buNone/>
            </a:pPr>
            <a:r>
              <a:rPr i="1" lang="nl-BE" sz="1600">
                <a:solidFill>
                  <a:schemeClr val="dk1"/>
                </a:solidFill>
                <a:latin typeface="Calibri"/>
                <a:ea typeface="Calibri"/>
                <a:cs typeface="Calibri"/>
                <a:sym typeface="Calibri"/>
              </a:rPr>
              <a:t>Yusuf et al. Lancet (2003)</a:t>
            </a:r>
            <a:endParaRPr/>
          </a:p>
          <a:p>
            <a:pPr indent="0" lvl="0" marL="0" marR="0" rtl="0" algn="l">
              <a:spcBef>
                <a:spcPts val="0"/>
              </a:spcBef>
              <a:spcAft>
                <a:spcPts val="0"/>
              </a:spcAft>
              <a:buNone/>
            </a:pPr>
            <a:r>
              <a:t/>
            </a:r>
            <a:endParaRPr i="1" sz="1600">
              <a:solidFill>
                <a:schemeClr val="dk1"/>
              </a:solidFill>
              <a:latin typeface="Calibri"/>
              <a:ea typeface="Calibri"/>
              <a:cs typeface="Calibri"/>
              <a:sym typeface="Calibri"/>
            </a:endParaRPr>
          </a:p>
        </p:txBody>
      </p:sp>
      <p:sp>
        <p:nvSpPr>
          <p:cNvPr id="170" name="Google Shape;170;p9"/>
          <p:cNvSpPr txBox="1"/>
          <p:nvPr/>
        </p:nvSpPr>
        <p:spPr>
          <a:xfrm>
            <a:off x="4395019" y="2212258"/>
            <a:ext cx="3028336" cy="2507226"/>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1" name="Google Shape;171;p9"/>
          <p:cNvSpPr txBox="1"/>
          <p:nvPr/>
        </p:nvSpPr>
        <p:spPr>
          <a:xfrm>
            <a:off x="838200" y="1525557"/>
            <a:ext cx="10304100" cy="1569900"/>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2400"/>
              <a:buFont typeface="Arial"/>
              <a:buChar char="•"/>
            </a:pPr>
            <a:r>
              <a:rPr b="1" lang="nl-BE" sz="2400">
                <a:solidFill>
                  <a:schemeClr val="dk1"/>
                </a:solidFill>
                <a:latin typeface="Calibri"/>
                <a:ea typeface="Calibri"/>
                <a:cs typeface="Calibri"/>
                <a:sym typeface="Calibri"/>
              </a:rPr>
              <a:t>Emphasis is on time of event, rather than severity of event</a:t>
            </a:r>
            <a:r>
              <a:rPr lang="nl-BE" sz="2400">
                <a:solidFill>
                  <a:schemeClr val="dk1"/>
                </a:solidFill>
                <a:latin typeface="Calibri"/>
                <a:ea typeface="Calibri"/>
                <a:cs typeface="Calibri"/>
                <a:sym typeface="Calibri"/>
              </a:rPr>
              <a:t>; i.e. a patient that has an hospitalization is worse than a patient dying 1 day later</a:t>
            </a:r>
            <a:endParaRPr/>
          </a:p>
          <a:p>
            <a:pPr indent="-133350" lvl="0" marL="285750" marR="0" rtl="0" algn="l">
              <a:spcBef>
                <a:spcPts val="0"/>
              </a:spcBef>
              <a:spcAft>
                <a:spcPts val="0"/>
              </a:spcAft>
              <a:buClr>
                <a:schemeClr val="dk1"/>
              </a:buClr>
              <a:buSzPts val="2400"/>
              <a:buFont typeface="Arial"/>
              <a:buNone/>
            </a:pPr>
            <a:r>
              <a:t/>
            </a:r>
            <a:endParaRPr sz="2400">
              <a:solidFill>
                <a:schemeClr val="dk1"/>
              </a:solidFill>
              <a:latin typeface="Calibri"/>
              <a:ea typeface="Calibri"/>
              <a:cs typeface="Calibri"/>
              <a:sym typeface="Calibri"/>
            </a:endParaRPr>
          </a:p>
          <a:p>
            <a:pPr indent="-285750" lvl="0" marL="285750" marR="0" rtl="0" algn="l">
              <a:spcBef>
                <a:spcPts val="0"/>
              </a:spcBef>
              <a:spcAft>
                <a:spcPts val="0"/>
              </a:spcAft>
              <a:buClr>
                <a:schemeClr val="dk1"/>
              </a:buClr>
              <a:buSzPts val="2400"/>
              <a:buFont typeface="Arial"/>
              <a:buChar char="•"/>
            </a:pPr>
            <a:r>
              <a:rPr b="1" lang="nl-BE" sz="2400">
                <a:solidFill>
                  <a:schemeClr val="dk1"/>
                </a:solidFill>
                <a:latin typeface="Calibri"/>
                <a:ea typeface="Calibri"/>
                <a:cs typeface="Calibri"/>
                <a:sym typeface="Calibri"/>
              </a:rPr>
              <a:t>Ignores repeated events</a:t>
            </a:r>
            <a:r>
              <a:rPr lang="nl-BE" sz="2400">
                <a:solidFill>
                  <a:schemeClr val="dk1"/>
                </a:solidFill>
                <a:latin typeface="Calibri"/>
                <a:ea typeface="Calibri"/>
                <a:cs typeface="Calibri"/>
                <a:sym typeface="Calibri"/>
              </a:rPr>
              <a:t> (cannot count events; f.e. # hospitalizations)</a:t>
            </a:r>
            <a:endParaRPr/>
          </a:p>
        </p:txBody>
      </p:sp>
      <p:pic>
        <p:nvPicPr>
          <p:cNvPr id="172" name="Google Shape;172;p9"/>
          <p:cNvPicPr preferRelativeResize="0"/>
          <p:nvPr/>
        </p:nvPicPr>
        <p:blipFill rotWithShape="1">
          <a:blip r:embed="rId3">
            <a:alphaModFix/>
          </a:blip>
          <a:srcRect b="0" l="0" r="0" t="0"/>
          <a:stretch/>
        </p:blipFill>
        <p:spPr>
          <a:xfrm>
            <a:off x="2638454" y="3412790"/>
            <a:ext cx="6086168" cy="3189738"/>
          </a:xfrm>
          <a:prstGeom prst="rect">
            <a:avLst/>
          </a:prstGeom>
          <a:noFill/>
          <a:ln>
            <a:noFill/>
          </a:ln>
        </p:spPr>
      </p:pic>
      <p:sp>
        <p:nvSpPr>
          <p:cNvPr id="173" name="Google Shape;173;p9"/>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nl-BE"/>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7" name="Shape 1167"/>
        <p:cNvGrpSpPr/>
        <p:nvPr/>
      </p:nvGrpSpPr>
      <p:grpSpPr>
        <a:xfrm>
          <a:off x="0" y="0"/>
          <a:ext cx="0" cy="0"/>
          <a:chOff x="0" y="0"/>
          <a:chExt cx="0" cy="0"/>
        </a:xfrm>
      </p:grpSpPr>
      <p:sp>
        <p:nvSpPr>
          <p:cNvPr id="1168" name="Google Shape;1168;g33eb0eab674_0_0"/>
          <p:cNvSpPr txBox="1"/>
          <p:nvPr/>
        </p:nvSpPr>
        <p:spPr>
          <a:xfrm>
            <a:off x="580950" y="1492250"/>
            <a:ext cx="11030100" cy="4737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nl-BE" sz="2800">
                <a:solidFill>
                  <a:schemeClr val="dk1"/>
                </a:solidFill>
                <a:latin typeface="Calibri"/>
                <a:ea typeface="Calibri"/>
                <a:cs typeface="Calibri"/>
                <a:sym typeface="Calibri"/>
              </a:rPr>
              <a:t>For non-continuous baseline covariates</a:t>
            </a:r>
            <a:endParaRPr sz="2800">
              <a:solidFill>
                <a:schemeClr val="dk1"/>
              </a:solidFill>
              <a:latin typeface="Calibri"/>
              <a:ea typeface="Calibri"/>
              <a:cs typeface="Calibri"/>
              <a:sym typeface="Calibri"/>
            </a:endParaRPr>
          </a:p>
          <a:p>
            <a:pPr indent="0" lvl="0" marL="0" rtl="0" algn="l">
              <a:lnSpc>
                <a:spcPct val="115000"/>
              </a:lnSpc>
              <a:spcBef>
                <a:spcPts val="0"/>
              </a:spcBef>
              <a:spcAft>
                <a:spcPts val="0"/>
              </a:spcAft>
              <a:buNone/>
            </a:pPr>
            <a:r>
              <a:rPr lang="nl-BE" sz="2800">
                <a:solidFill>
                  <a:schemeClr val="dk1"/>
                </a:solidFill>
                <a:latin typeface="Calibri"/>
                <a:ea typeface="Calibri"/>
                <a:cs typeface="Calibri"/>
                <a:sym typeface="Calibri"/>
              </a:rPr>
              <a:t> </a:t>
            </a:r>
            <a:endParaRPr sz="2800">
              <a:solidFill>
                <a:schemeClr val="dk1"/>
              </a:solidFill>
              <a:latin typeface="Calibri"/>
              <a:ea typeface="Calibri"/>
              <a:cs typeface="Calibri"/>
              <a:sym typeface="Calibri"/>
            </a:endParaRPr>
          </a:p>
          <a:p>
            <a:pPr indent="0" lvl="0" marL="0" rtl="0" algn="l">
              <a:lnSpc>
                <a:spcPct val="115000"/>
              </a:lnSpc>
              <a:spcBef>
                <a:spcPts val="0"/>
              </a:spcBef>
              <a:spcAft>
                <a:spcPts val="0"/>
              </a:spcAft>
              <a:buNone/>
            </a:pPr>
            <a:r>
              <a:t/>
            </a:r>
            <a:endParaRPr sz="2800">
              <a:solidFill>
                <a:schemeClr val="dk1"/>
              </a:solidFill>
              <a:latin typeface="Calibri"/>
              <a:ea typeface="Calibri"/>
              <a:cs typeface="Calibri"/>
              <a:sym typeface="Calibri"/>
            </a:endParaRPr>
          </a:p>
          <a:p>
            <a:pPr indent="0" lvl="0" marL="457200" rtl="0" algn="l">
              <a:lnSpc>
                <a:spcPct val="115000"/>
              </a:lnSpc>
              <a:spcBef>
                <a:spcPts val="0"/>
              </a:spcBef>
              <a:spcAft>
                <a:spcPts val="0"/>
              </a:spcAft>
              <a:buNone/>
            </a:pPr>
            <a:r>
              <a:t/>
            </a:r>
            <a:endParaRPr sz="2800">
              <a:solidFill>
                <a:schemeClr val="dk1"/>
              </a:solidFill>
              <a:latin typeface="Calibri"/>
              <a:ea typeface="Calibri"/>
              <a:cs typeface="Calibri"/>
              <a:sym typeface="Calibri"/>
            </a:endParaRPr>
          </a:p>
          <a:p>
            <a:pPr indent="0" lvl="0" marL="0" rtl="0" algn="l">
              <a:lnSpc>
                <a:spcPct val="115000"/>
              </a:lnSpc>
              <a:spcBef>
                <a:spcPts val="0"/>
              </a:spcBef>
              <a:spcAft>
                <a:spcPts val="0"/>
              </a:spcAft>
              <a:buNone/>
            </a:pPr>
            <a:r>
              <a:t/>
            </a:r>
            <a:endParaRPr sz="2800">
              <a:solidFill>
                <a:schemeClr val="dk1"/>
              </a:solidFill>
              <a:latin typeface="Calibri"/>
              <a:ea typeface="Calibri"/>
              <a:cs typeface="Calibri"/>
              <a:sym typeface="Calibri"/>
            </a:endParaRPr>
          </a:p>
          <a:p>
            <a:pPr indent="0" lvl="0" marL="457200" rtl="0" algn="l">
              <a:lnSpc>
                <a:spcPct val="115000"/>
              </a:lnSpc>
              <a:spcBef>
                <a:spcPts val="0"/>
              </a:spcBef>
              <a:spcAft>
                <a:spcPts val="0"/>
              </a:spcAft>
              <a:buNone/>
            </a:pPr>
            <a:r>
              <a:t/>
            </a:r>
            <a:endParaRPr sz="2800">
              <a:solidFill>
                <a:schemeClr val="dk1"/>
              </a:solidFill>
              <a:latin typeface="Calibri"/>
              <a:ea typeface="Calibri"/>
              <a:cs typeface="Calibri"/>
              <a:sym typeface="Calibri"/>
            </a:endParaRPr>
          </a:p>
          <a:p>
            <a:pPr indent="0" lvl="0" marL="0" rtl="0" algn="l">
              <a:lnSpc>
                <a:spcPct val="115000"/>
              </a:lnSpc>
              <a:spcBef>
                <a:spcPts val="0"/>
              </a:spcBef>
              <a:spcAft>
                <a:spcPts val="0"/>
              </a:spcAft>
              <a:buNone/>
            </a:pPr>
            <a:r>
              <a:t/>
            </a:r>
            <a:endParaRPr sz="2800">
              <a:solidFill>
                <a:schemeClr val="dk1"/>
              </a:solidFill>
              <a:latin typeface="Calibri"/>
              <a:ea typeface="Calibri"/>
              <a:cs typeface="Calibri"/>
              <a:sym typeface="Calibri"/>
            </a:endParaRPr>
          </a:p>
          <a:p>
            <a:pPr indent="0" lvl="0" marL="0" rtl="0" algn="l">
              <a:lnSpc>
                <a:spcPct val="115000"/>
              </a:lnSpc>
              <a:spcBef>
                <a:spcPts val="0"/>
              </a:spcBef>
              <a:spcAft>
                <a:spcPts val="0"/>
              </a:spcAft>
              <a:buNone/>
            </a:pPr>
            <a:r>
              <a:t/>
            </a:r>
            <a:endParaRPr sz="2800">
              <a:solidFill>
                <a:schemeClr val="dk1"/>
              </a:solidFill>
              <a:latin typeface="Calibri"/>
              <a:ea typeface="Calibri"/>
              <a:cs typeface="Calibri"/>
              <a:sym typeface="Calibri"/>
            </a:endParaRPr>
          </a:p>
          <a:p>
            <a:pPr indent="0" lvl="0" marL="0" rtl="0" algn="l">
              <a:lnSpc>
                <a:spcPct val="115000"/>
              </a:lnSpc>
              <a:spcBef>
                <a:spcPts val="0"/>
              </a:spcBef>
              <a:spcAft>
                <a:spcPts val="0"/>
              </a:spcAft>
              <a:buNone/>
            </a:pPr>
            <a:r>
              <a:t/>
            </a:r>
            <a:endParaRPr>
              <a:solidFill>
                <a:schemeClr val="dk1"/>
              </a:solidFill>
              <a:latin typeface="Calibri"/>
              <a:ea typeface="Calibri"/>
              <a:cs typeface="Calibri"/>
              <a:sym typeface="Calibri"/>
            </a:endParaRPr>
          </a:p>
          <a:p>
            <a:pPr indent="0" lvl="0" marL="0" rtl="0" algn="l">
              <a:lnSpc>
                <a:spcPct val="115000"/>
              </a:lnSpc>
              <a:spcBef>
                <a:spcPts val="0"/>
              </a:spcBef>
              <a:spcAft>
                <a:spcPts val="0"/>
              </a:spcAft>
              <a:buNone/>
            </a:pPr>
            <a:r>
              <a:rPr lang="nl-BE" sz="2400">
                <a:solidFill>
                  <a:schemeClr val="dk1"/>
                </a:solidFill>
                <a:latin typeface="Calibri"/>
                <a:ea typeface="Calibri"/>
                <a:cs typeface="Calibri"/>
                <a:sym typeface="Calibri"/>
              </a:rPr>
              <a:t>The </a:t>
            </a:r>
            <a:r>
              <a:rPr lang="nl-BE" sz="2400">
                <a:solidFill>
                  <a:schemeClr val="dk1"/>
                </a:solidFill>
                <a:latin typeface="Calibri"/>
                <a:ea typeface="Calibri"/>
                <a:cs typeface="Calibri"/>
                <a:sym typeface="Calibri"/>
              </a:rPr>
              <a:t>average absolute difference between the non-parametric adjustment and standardization is of the order          .</a:t>
            </a:r>
            <a:endParaRPr sz="2400">
              <a:solidFill>
                <a:schemeClr val="dk1"/>
              </a:solidFill>
              <a:latin typeface="Calibri"/>
              <a:ea typeface="Calibri"/>
              <a:cs typeface="Calibri"/>
              <a:sym typeface="Calibri"/>
            </a:endParaRPr>
          </a:p>
        </p:txBody>
      </p:sp>
      <p:sp>
        <p:nvSpPr>
          <p:cNvPr id="1169" name="Google Shape;1169;g33eb0eab674_0_0"/>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nl-BE"/>
              <a:t>Alternative: standardization </a:t>
            </a:r>
            <a:endParaRPr/>
          </a:p>
        </p:txBody>
      </p:sp>
      <p:pic>
        <p:nvPicPr>
          <p:cNvPr id="1170" name="Google Shape;1170;g33eb0eab674_0_0"/>
          <p:cNvPicPr preferRelativeResize="0"/>
          <p:nvPr/>
        </p:nvPicPr>
        <p:blipFill>
          <a:blip r:embed="rId3">
            <a:alphaModFix/>
          </a:blip>
          <a:stretch>
            <a:fillRect/>
          </a:stretch>
        </p:blipFill>
        <p:spPr>
          <a:xfrm>
            <a:off x="1837700" y="2056050"/>
            <a:ext cx="9334500" cy="3609975"/>
          </a:xfrm>
          <a:prstGeom prst="rect">
            <a:avLst/>
          </a:prstGeom>
          <a:noFill/>
          <a:ln>
            <a:noFill/>
          </a:ln>
        </p:spPr>
      </p:pic>
      <p:sp>
        <p:nvSpPr>
          <p:cNvPr id="1171" name="Google Shape;1171;g33eb0eab674_0_0"/>
          <p:cNvSpPr txBox="1"/>
          <p:nvPr/>
        </p:nvSpPr>
        <p:spPr>
          <a:xfrm>
            <a:off x="1839250" y="5642875"/>
            <a:ext cx="9350700" cy="918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800">
              <a:solidFill>
                <a:schemeClr val="dk1"/>
              </a:solidFill>
              <a:latin typeface="Calibri"/>
              <a:ea typeface="Calibri"/>
              <a:cs typeface="Calibri"/>
              <a:sym typeface="Calibri"/>
            </a:endParaRPr>
          </a:p>
        </p:txBody>
      </p:sp>
      <p:sp>
        <p:nvSpPr>
          <p:cNvPr id="1172" name="Google Shape;1172;g33eb0eab674_0_0"/>
          <p:cNvSpPr txBox="1"/>
          <p:nvPr/>
        </p:nvSpPr>
        <p:spPr>
          <a:xfrm>
            <a:off x="2494025" y="5332700"/>
            <a:ext cx="8678100" cy="3102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800">
              <a:solidFill>
                <a:schemeClr val="dk1"/>
              </a:solidFill>
              <a:latin typeface="Calibri"/>
              <a:ea typeface="Calibri"/>
              <a:cs typeface="Calibri"/>
              <a:sym typeface="Calibri"/>
            </a:endParaRPr>
          </a:p>
        </p:txBody>
      </p:sp>
      <p:pic>
        <p:nvPicPr>
          <p:cNvPr id="1173" name="Google Shape;1173;g33eb0eab674_0_0"/>
          <p:cNvPicPr preferRelativeResize="0"/>
          <p:nvPr/>
        </p:nvPicPr>
        <p:blipFill>
          <a:blip r:embed="rId4">
            <a:alphaModFix/>
          </a:blip>
          <a:stretch>
            <a:fillRect/>
          </a:stretch>
        </p:blipFill>
        <p:spPr>
          <a:xfrm>
            <a:off x="4414250" y="6160925"/>
            <a:ext cx="652975" cy="424950"/>
          </a:xfrm>
          <a:prstGeom prst="rect">
            <a:avLst/>
          </a:prstGeom>
          <a:noFill/>
          <a:ln>
            <a:noFill/>
          </a:ln>
        </p:spPr>
      </p:pic>
      <p:sp>
        <p:nvSpPr>
          <p:cNvPr id="1174" name="Google Shape;1174;g33eb0eab674_0_0"/>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nl-BE"/>
              <a:t>‹#›</a:t>
            </a:fld>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8" name="Shape 1178"/>
        <p:cNvGrpSpPr/>
        <p:nvPr/>
      </p:nvGrpSpPr>
      <p:grpSpPr>
        <a:xfrm>
          <a:off x="0" y="0"/>
          <a:ext cx="0" cy="0"/>
          <a:chOff x="0" y="0"/>
          <a:chExt cx="0" cy="0"/>
        </a:xfrm>
      </p:grpSpPr>
      <p:pic>
        <p:nvPicPr>
          <p:cNvPr id="1179" name="Google Shape;1179;p95"/>
          <p:cNvPicPr preferRelativeResize="0"/>
          <p:nvPr/>
        </p:nvPicPr>
        <p:blipFill rotWithShape="1">
          <a:blip r:embed="rId3">
            <a:alphaModFix/>
          </a:blip>
          <a:srcRect b="0" l="0" r="0" t="0"/>
          <a:stretch/>
        </p:blipFill>
        <p:spPr>
          <a:xfrm>
            <a:off x="1230613" y="268591"/>
            <a:ext cx="9549149" cy="6320818"/>
          </a:xfrm>
          <a:prstGeom prst="rect">
            <a:avLst/>
          </a:prstGeom>
          <a:noFill/>
          <a:ln>
            <a:noFill/>
          </a:ln>
        </p:spPr>
      </p:pic>
      <p:sp>
        <p:nvSpPr>
          <p:cNvPr id="1180" name="Google Shape;1180;p95"/>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nl-BE"/>
              <a:t>‹#›</a:t>
            </a:fld>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5" name="Shape 1185"/>
        <p:cNvGrpSpPr/>
        <p:nvPr/>
      </p:nvGrpSpPr>
      <p:grpSpPr>
        <a:xfrm>
          <a:off x="0" y="0"/>
          <a:ext cx="0" cy="0"/>
          <a:chOff x="0" y="0"/>
          <a:chExt cx="0" cy="0"/>
        </a:xfrm>
      </p:grpSpPr>
      <p:sp>
        <p:nvSpPr>
          <p:cNvPr id="1186" name="Google Shape;1186;p9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nl-BE"/>
              <a:t>GPIM : Conditional Models</a:t>
            </a:r>
            <a:endParaRPr/>
          </a:p>
        </p:txBody>
      </p:sp>
      <p:sp>
        <p:nvSpPr>
          <p:cNvPr id="1187" name="Google Shape;1187;p97"/>
          <p:cNvSpPr txBox="1"/>
          <p:nvPr>
            <p:ph idx="1" type="body"/>
          </p:nvPr>
        </p:nvSpPr>
        <p:spPr>
          <a:xfrm>
            <a:off x="838200" y="1825625"/>
            <a:ext cx="10515600" cy="4351200"/>
          </a:xfrm>
          <a:prstGeom prst="rect">
            <a:avLst/>
          </a:prstGeom>
          <a:blipFill rotWithShape="1">
            <a:blip r:embed="rId3">
              <a:alphaModFix/>
            </a:blip>
            <a:stretch>
              <a:fillRect b="0" l="-1216" r="-636" t="-3078"/>
            </a:stretch>
          </a:blip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SzPts val="2800"/>
              <a:buChar char="•"/>
            </a:pPr>
            <a:r>
              <a:rPr lang="nl-BE"/>
              <a:t> </a:t>
            </a:r>
            <a:endParaRPr/>
          </a:p>
        </p:txBody>
      </p:sp>
      <p:sp>
        <p:nvSpPr>
          <p:cNvPr id="1188" name="Google Shape;1188;p97"/>
          <p:cNvSpPr txBox="1"/>
          <p:nvPr/>
        </p:nvSpPr>
        <p:spPr>
          <a:xfrm>
            <a:off x="7277100" y="5788254"/>
            <a:ext cx="5143500" cy="107721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nl-BE" sz="1600">
                <a:solidFill>
                  <a:schemeClr val="dk1"/>
                </a:solidFill>
                <a:latin typeface="Calibri"/>
                <a:ea typeface="Calibri"/>
                <a:cs typeface="Calibri"/>
                <a:sym typeface="Calibri"/>
              </a:rPr>
              <a:t>1. Thas et al. J R Stat Soc Series B Stat Methodol. (2012)</a:t>
            </a:r>
            <a:endParaRPr i="1" sz="1600">
              <a:solidFill>
                <a:schemeClr val="dk1"/>
              </a:solidFill>
              <a:latin typeface="Calibri"/>
              <a:ea typeface="Calibri"/>
              <a:cs typeface="Calibri"/>
              <a:sym typeface="Calibri"/>
            </a:endParaRPr>
          </a:p>
          <a:p>
            <a:pPr indent="0" lvl="0" marL="0" marR="0" rtl="0" algn="l">
              <a:spcBef>
                <a:spcPts val="0"/>
              </a:spcBef>
              <a:spcAft>
                <a:spcPts val="0"/>
              </a:spcAft>
              <a:buNone/>
            </a:pPr>
            <a:r>
              <a:rPr i="1" lang="nl-BE" sz="1600">
                <a:solidFill>
                  <a:schemeClr val="dk1"/>
                </a:solidFill>
                <a:latin typeface="Calibri"/>
                <a:ea typeface="Calibri"/>
                <a:cs typeface="Calibri"/>
                <a:sym typeface="Calibri"/>
              </a:rPr>
              <a:t>2. Zhang et al. International Statistical Review (2019)</a:t>
            </a:r>
            <a:endParaRPr/>
          </a:p>
          <a:p>
            <a:pPr indent="0" lvl="0" marL="0" marR="0" rtl="0" algn="l">
              <a:spcBef>
                <a:spcPts val="0"/>
              </a:spcBef>
              <a:spcAft>
                <a:spcPts val="0"/>
              </a:spcAft>
              <a:buNone/>
            </a:pPr>
            <a:r>
              <a:rPr i="1" lang="nl-BE" sz="1600">
                <a:solidFill>
                  <a:schemeClr val="dk1"/>
                </a:solidFill>
                <a:latin typeface="Calibri"/>
                <a:ea typeface="Calibri"/>
                <a:cs typeface="Calibri"/>
                <a:sym typeface="Calibri"/>
              </a:rPr>
              <a:t>3. Mao et al. Biometrics (2021)</a:t>
            </a:r>
            <a:endParaRPr/>
          </a:p>
          <a:p>
            <a:pPr indent="0" lvl="0" marL="0" marR="0" rtl="0" algn="l">
              <a:spcBef>
                <a:spcPts val="0"/>
              </a:spcBef>
              <a:spcAft>
                <a:spcPts val="0"/>
              </a:spcAft>
              <a:buNone/>
            </a:pPr>
            <a:r>
              <a:rPr i="1" lang="nl-BE" sz="1600">
                <a:solidFill>
                  <a:schemeClr val="dk1"/>
                </a:solidFill>
                <a:latin typeface="Calibri"/>
                <a:ea typeface="Calibri"/>
                <a:cs typeface="Calibri"/>
                <a:sym typeface="Calibri"/>
              </a:rPr>
              <a:t>4. Jaspers et al. Stat. Med. (2024)</a:t>
            </a:r>
            <a:endParaRPr/>
          </a:p>
        </p:txBody>
      </p:sp>
      <p:sp>
        <p:nvSpPr>
          <p:cNvPr id="1189" name="Google Shape;1189;p97"/>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nl-BE"/>
              <a:t>‹#›</a:t>
            </a:fld>
            <a:endParaRPr/>
          </a:p>
        </p:txBody>
      </p:sp>
      <p:pic>
        <p:nvPicPr>
          <p:cNvPr id="1190" name="Google Shape;1190;p97"/>
          <p:cNvPicPr preferRelativeResize="0"/>
          <p:nvPr/>
        </p:nvPicPr>
        <p:blipFill>
          <a:blip r:embed="rId4">
            <a:alphaModFix/>
          </a:blip>
          <a:stretch>
            <a:fillRect/>
          </a:stretch>
        </p:blipFill>
        <p:spPr>
          <a:xfrm>
            <a:off x="1332499" y="2405549"/>
            <a:ext cx="9723878" cy="1077225"/>
          </a:xfrm>
          <a:prstGeom prst="rect">
            <a:avLst/>
          </a:prstGeom>
          <a:noFill/>
          <a:ln>
            <a:noFill/>
          </a:ln>
        </p:spPr>
      </p:pic>
      <p:pic>
        <p:nvPicPr>
          <p:cNvPr id="1191" name="Google Shape;1191;p97"/>
          <p:cNvPicPr preferRelativeResize="0"/>
          <p:nvPr/>
        </p:nvPicPr>
        <p:blipFill>
          <a:blip r:embed="rId5">
            <a:alphaModFix/>
          </a:blip>
          <a:stretch>
            <a:fillRect/>
          </a:stretch>
        </p:blipFill>
        <p:spPr>
          <a:xfrm>
            <a:off x="1054426" y="2607712"/>
            <a:ext cx="10432424" cy="1642567"/>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6" name="Shape 1196"/>
        <p:cNvGrpSpPr/>
        <p:nvPr/>
      </p:nvGrpSpPr>
      <p:grpSpPr>
        <a:xfrm>
          <a:off x="0" y="0"/>
          <a:ext cx="0" cy="0"/>
          <a:chOff x="0" y="0"/>
          <a:chExt cx="0" cy="0"/>
        </a:xfrm>
      </p:grpSpPr>
      <p:sp>
        <p:nvSpPr>
          <p:cNvPr id="1197" name="Google Shape;1197;p9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nl-BE"/>
              <a:t>Conditional Models: pim package</a:t>
            </a:r>
            <a:endParaRPr/>
          </a:p>
        </p:txBody>
      </p:sp>
      <p:sp>
        <p:nvSpPr>
          <p:cNvPr id="1198" name="Google Shape;1198;p98"/>
          <p:cNvSpPr txBox="1"/>
          <p:nvPr>
            <p:ph idx="1" type="body"/>
          </p:nvPr>
        </p:nvSpPr>
        <p:spPr>
          <a:xfrm>
            <a:off x="838200" y="1690688"/>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nl-BE"/>
              <a:t>Childhood Respiratory Disease Study (CRDS) follows the pulmonary function (FEV) in 654 children of ages 3−19. </a:t>
            </a:r>
            <a:endParaRPr/>
          </a:p>
          <a:p>
            <a:pPr indent="-228600" lvl="0" marL="228600" rtl="0" algn="l">
              <a:lnSpc>
                <a:spcPct val="90000"/>
              </a:lnSpc>
              <a:spcBef>
                <a:spcPts val="1000"/>
              </a:spcBef>
              <a:spcAft>
                <a:spcPts val="0"/>
              </a:spcAft>
              <a:buClr>
                <a:schemeClr val="dk1"/>
              </a:buClr>
              <a:buSzPts val="2800"/>
              <a:buChar char="•"/>
            </a:pPr>
            <a:r>
              <a:rPr lang="nl-BE"/>
              <a:t>Interest: effect of smoking on FEV, corrected for age</a:t>
            </a:r>
            <a:endParaRPr/>
          </a:p>
        </p:txBody>
      </p:sp>
      <p:pic>
        <p:nvPicPr>
          <p:cNvPr id="1199" name="Google Shape;1199;p98"/>
          <p:cNvPicPr preferRelativeResize="0"/>
          <p:nvPr/>
        </p:nvPicPr>
        <p:blipFill rotWithShape="1">
          <a:blip r:embed="rId3">
            <a:alphaModFix/>
          </a:blip>
          <a:srcRect b="0" l="0" r="0" t="0"/>
          <a:stretch/>
        </p:blipFill>
        <p:spPr>
          <a:xfrm>
            <a:off x="652144" y="3227320"/>
            <a:ext cx="7160895" cy="3265555"/>
          </a:xfrm>
          <a:prstGeom prst="rect">
            <a:avLst/>
          </a:prstGeom>
          <a:noFill/>
          <a:ln>
            <a:noFill/>
          </a:ln>
        </p:spPr>
      </p:pic>
      <p:sp>
        <p:nvSpPr>
          <p:cNvPr id="1200" name="Google Shape;1200;p98"/>
          <p:cNvSpPr txBox="1"/>
          <p:nvPr/>
        </p:nvSpPr>
        <p:spPr>
          <a:xfrm>
            <a:off x="6014720" y="3201525"/>
            <a:ext cx="6177280" cy="3291350"/>
          </a:xfrm>
          <a:prstGeom prst="rect">
            <a:avLst/>
          </a:prstGeom>
          <a:blipFill rotWithShape="1">
            <a:blip r:embed="rId4">
              <a:alphaModFix/>
            </a:blip>
            <a:stretch>
              <a:fillRect b="0" l="-886" r="-591" t="-924"/>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nl-BE" sz="1800">
                <a:latin typeface="Calibri"/>
                <a:ea typeface="Calibri"/>
                <a:cs typeface="Calibri"/>
                <a:sym typeface="Calibri"/>
              </a:rPr>
              <a:t> </a:t>
            </a:r>
            <a:endParaRPr/>
          </a:p>
        </p:txBody>
      </p:sp>
      <p:sp>
        <p:nvSpPr>
          <p:cNvPr id="1201" name="Google Shape;1201;p98"/>
          <p:cNvSpPr txBox="1"/>
          <p:nvPr/>
        </p:nvSpPr>
        <p:spPr>
          <a:xfrm>
            <a:off x="8131810" y="6492875"/>
            <a:ext cx="5143500"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nl-BE" sz="1600">
                <a:solidFill>
                  <a:schemeClr val="dk1"/>
                </a:solidFill>
                <a:latin typeface="Calibri"/>
                <a:ea typeface="Calibri"/>
                <a:cs typeface="Calibri"/>
                <a:sym typeface="Calibri"/>
              </a:rPr>
              <a:t>Rosner Fundamentals of Biostatistics. (1999)</a:t>
            </a:r>
            <a:endParaRPr i="1" sz="1600">
              <a:solidFill>
                <a:schemeClr val="dk1"/>
              </a:solidFill>
              <a:latin typeface="Calibri"/>
              <a:ea typeface="Calibri"/>
              <a:cs typeface="Calibri"/>
              <a:sym typeface="Calibri"/>
            </a:endParaRPr>
          </a:p>
        </p:txBody>
      </p:sp>
      <p:pic>
        <p:nvPicPr>
          <p:cNvPr id="1202" name="Google Shape;1202;p98"/>
          <p:cNvPicPr preferRelativeResize="0"/>
          <p:nvPr/>
        </p:nvPicPr>
        <p:blipFill rotWithShape="1">
          <a:blip r:embed="rId5">
            <a:alphaModFix/>
          </a:blip>
          <a:srcRect b="0" l="0" r="0" t="0"/>
          <a:stretch/>
        </p:blipFill>
        <p:spPr>
          <a:xfrm>
            <a:off x="10124440" y="0"/>
            <a:ext cx="1859280" cy="1859280"/>
          </a:xfrm>
          <a:prstGeom prst="rect">
            <a:avLst/>
          </a:prstGeom>
          <a:noFill/>
          <a:ln>
            <a:noFill/>
          </a:ln>
        </p:spPr>
      </p:pic>
      <p:sp>
        <p:nvSpPr>
          <p:cNvPr id="1203" name="Google Shape;1203;p98"/>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nl-BE"/>
              <a:t>‹#›</a:t>
            </a:fld>
            <a:endParaRPr/>
          </a:p>
        </p:txBody>
      </p:sp>
      <p:pic>
        <p:nvPicPr>
          <p:cNvPr id="1204" name="Google Shape;1204;p98"/>
          <p:cNvPicPr preferRelativeResize="0"/>
          <p:nvPr/>
        </p:nvPicPr>
        <p:blipFill>
          <a:blip r:embed="rId6">
            <a:alphaModFix/>
          </a:blip>
          <a:stretch>
            <a:fillRect/>
          </a:stretch>
        </p:blipFill>
        <p:spPr>
          <a:xfrm>
            <a:off x="6316550" y="4063988"/>
            <a:ext cx="5791200" cy="24288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0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0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9" name="Shape 1209"/>
        <p:cNvGrpSpPr/>
        <p:nvPr/>
      </p:nvGrpSpPr>
      <p:grpSpPr>
        <a:xfrm>
          <a:off x="0" y="0"/>
          <a:ext cx="0" cy="0"/>
          <a:chOff x="0" y="0"/>
          <a:chExt cx="0" cy="0"/>
        </a:xfrm>
      </p:grpSpPr>
      <p:sp>
        <p:nvSpPr>
          <p:cNvPr id="1210" name="Google Shape;1210;p99"/>
          <p:cNvSpPr txBox="1"/>
          <p:nvPr>
            <p:ph type="title"/>
          </p:nvPr>
        </p:nvSpPr>
        <p:spPr>
          <a:xfrm>
            <a:off x="608450" y="25400"/>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nl-BE"/>
              <a:t>Conditional Models: small sample pim</a:t>
            </a:r>
            <a:endParaRPr/>
          </a:p>
        </p:txBody>
      </p:sp>
      <p:pic>
        <p:nvPicPr>
          <p:cNvPr id="1211" name="Google Shape;1211;p99"/>
          <p:cNvPicPr preferRelativeResize="0"/>
          <p:nvPr>
            <p:ph idx="1" type="body"/>
          </p:nvPr>
        </p:nvPicPr>
        <p:blipFill rotWithShape="1">
          <a:blip r:embed="rId3">
            <a:alphaModFix/>
          </a:blip>
          <a:srcRect b="0" l="0" r="0" t="0"/>
          <a:stretch/>
        </p:blipFill>
        <p:spPr>
          <a:xfrm>
            <a:off x="9691211" y="25400"/>
            <a:ext cx="2165509" cy="2165509"/>
          </a:xfrm>
          <a:prstGeom prst="rect">
            <a:avLst/>
          </a:prstGeom>
          <a:noFill/>
          <a:ln>
            <a:noFill/>
          </a:ln>
        </p:spPr>
      </p:pic>
      <p:sp>
        <p:nvSpPr>
          <p:cNvPr id="1212" name="Google Shape;1212;p99"/>
          <p:cNvSpPr txBox="1"/>
          <p:nvPr/>
        </p:nvSpPr>
        <p:spPr>
          <a:xfrm>
            <a:off x="660445" y="1204333"/>
            <a:ext cx="108711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nl-BE" sz="2800">
                <a:solidFill>
                  <a:schemeClr val="dk1"/>
                </a:solidFill>
                <a:latin typeface="Calibri"/>
                <a:ea typeface="Calibri"/>
                <a:cs typeface="Calibri"/>
                <a:sym typeface="Calibri"/>
              </a:rPr>
              <a:t>Leveraging small sample GEE -corrections  </a:t>
            </a:r>
            <a:endParaRPr sz="2800">
              <a:solidFill>
                <a:schemeClr val="dk1"/>
              </a:solidFill>
              <a:latin typeface="Calibri"/>
              <a:ea typeface="Calibri"/>
              <a:cs typeface="Calibri"/>
              <a:sym typeface="Calibri"/>
            </a:endParaRPr>
          </a:p>
        </p:txBody>
      </p:sp>
      <p:pic>
        <p:nvPicPr>
          <p:cNvPr id="1213" name="Google Shape;1213;p99"/>
          <p:cNvPicPr preferRelativeResize="0"/>
          <p:nvPr/>
        </p:nvPicPr>
        <p:blipFill>
          <a:blip r:embed="rId4">
            <a:alphaModFix/>
          </a:blip>
          <a:stretch>
            <a:fillRect/>
          </a:stretch>
        </p:blipFill>
        <p:spPr>
          <a:xfrm>
            <a:off x="803775" y="1788825"/>
            <a:ext cx="6776801" cy="1714050"/>
          </a:xfrm>
          <a:prstGeom prst="rect">
            <a:avLst/>
          </a:prstGeom>
          <a:noFill/>
          <a:ln>
            <a:noFill/>
          </a:ln>
        </p:spPr>
      </p:pic>
      <p:pic>
        <p:nvPicPr>
          <p:cNvPr id="1214" name="Google Shape;1214;p99"/>
          <p:cNvPicPr preferRelativeResize="0"/>
          <p:nvPr/>
        </p:nvPicPr>
        <p:blipFill>
          <a:blip r:embed="rId5">
            <a:alphaModFix/>
          </a:blip>
          <a:stretch>
            <a:fillRect/>
          </a:stretch>
        </p:blipFill>
        <p:spPr>
          <a:xfrm>
            <a:off x="158150" y="3427175"/>
            <a:ext cx="9037676" cy="3300249"/>
          </a:xfrm>
          <a:prstGeom prst="rect">
            <a:avLst/>
          </a:prstGeom>
          <a:noFill/>
          <a:ln>
            <a:noFill/>
          </a:ln>
        </p:spPr>
      </p:pic>
      <p:sp>
        <p:nvSpPr>
          <p:cNvPr id="1215" name="Google Shape;1215;p99"/>
          <p:cNvSpPr txBox="1"/>
          <p:nvPr/>
        </p:nvSpPr>
        <p:spPr>
          <a:xfrm>
            <a:off x="9354820" y="6387068"/>
            <a:ext cx="6131700" cy="338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nl-BE" sz="1600">
                <a:solidFill>
                  <a:schemeClr val="dk1"/>
                </a:solidFill>
                <a:latin typeface="Calibri"/>
                <a:ea typeface="Calibri"/>
                <a:cs typeface="Calibri"/>
                <a:sym typeface="Calibri"/>
              </a:rPr>
              <a:t>Jaspers et al. Stat. Med. (2024)</a:t>
            </a:r>
            <a:endParaRPr sz="1600">
              <a:solidFill>
                <a:schemeClr val="dk1"/>
              </a:solidFill>
              <a:latin typeface="Calibri"/>
              <a:ea typeface="Calibri"/>
              <a:cs typeface="Calibri"/>
              <a:sym typeface="Calibri"/>
            </a:endParaRPr>
          </a:p>
        </p:txBody>
      </p:sp>
      <p:pic>
        <p:nvPicPr>
          <p:cNvPr id="1216" name="Google Shape;1216;p99"/>
          <p:cNvPicPr preferRelativeResize="0"/>
          <p:nvPr/>
        </p:nvPicPr>
        <p:blipFill>
          <a:blip r:embed="rId6">
            <a:alphaModFix/>
          </a:blip>
          <a:stretch>
            <a:fillRect/>
          </a:stretch>
        </p:blipFill>
        <p:spPr>
          <a:xfrm>
            <a:off x="660450" y="1712625"/>
            <a:ext cx="8074057" cy="915725"/>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1" name="Shape 1221"/>
        <p:cNvGrpSpPr/>
        <p:nvPr/>
      </p:nvGrpSpPr>
      <p:grpSpPr>
        <a:xfrm>
          <a:off x="0" y="0"/>
          <a:ext cx="0" cy="0"/>
          <a:chOff x="0" y="0"/>
          <a:chExt cx="0" cy="0"/>
        </a:xfrm>
      </p:grpSpPr>
      <p:sp>
        <p:nvSpPr>
          <p:cNvPr id="1222" name="Google Shape;1222;p10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nl-BE"/>
              <a:t>Marginal Models</a:t>
            </a:r>
            <a:endParaRPr/>
          </a:p>
        </p:txBody>
      </p:sp>
      <p:sp>
        <p:nvSpPr>
          <p:cNvPr id="1223" name="Google Shape;1223;p100"/>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None/>
            </a:pPr>
            <a:r>
              <a:rPr lang="nl-BE"/>
              <a:t>Single outcome: </a:t>
            </a:r>
            <a:endParaRPr/>
          </a:p>
          <a:p>
            <a:pPr indent="0" lvl="0" marL="0" rtl="0" algn="l">
              <a:lnSpc>
                <a:spcPct val="90000"/>
              </a:lnSpc>
              <a:spcBef>
                <a:spcPts val="1000"/>
              </a:spcBef>
              <a:spcAft>
                <a:spcPts val="0"/>
              </a:spcAft>
              <a:buClr>
                <a:schemeClr val="dk1"/>
              </a:buClr>
              <a:buSzPts val="2800"/>
              <a:buNone/>
            </a:pPr>
            <a:r>
              <a:t/>
            </a:r>
            <a:endParaRPr/>
          </a:p>
          <a:p>
            <a:pPr indent="-228600" lvl="0" marL="228600" rtl="0" algn="l">
              <a:lnSpc>
                <a:spcPct val="90000"/>
              </a:lnSpc>
              <a:spcBef>
                <a:spcPts val="1000"/>
              </a:spcBef>
              <a:spcAft>
                <a:spcPts val="0"/>
              </a:spcAft>
              <a:buClr>
                <a:schemeClr val="dk1"/>
              </a:buClr>
              <a:buSzPts val="2800"/>
              <a:buChar char="•"/>
            </a:pPr>
            <a:r>
              <a:rPr lang="nl-BE"/>
              <a:t>Regression imputation estimator</a:t>
            </a:r>
            <a:r>
              <a:rPr baseline="30000" lang="nl-BE"/>
              <a:t>1</a:t>
            </a:r>
            <a:r>
              <a:rPr lang="nl-BE"/>
              <a:t> </a:t>
            </a:r>
            <a:endParaRPr/>
          </a:p>
          <a:p>
            <a:pPr indent="0" lvl="0" marL="0" rtl="0" algn="l">
              <a:lnSpc>
                <a:spcPct val="90000"/>
              </a:lnSpc>
              <a:spcBef>
                <a:spcPts val="1000"/>
              </a:spcBef>
              <a:spcAft>
                <a:spcPts val="0"/>
              </a:spcAft>
              <a:buClr>
                <a:schemeClr val="dk1"/>
              </a:buClr>
              <a:buSzPts val="2800"/>
              <a:buNone/>
            </a:pPr>
            <a:r>
              <a:t/>
            </a:r>
            <a:endParaRPr/>
          </a:p>
          <a:p>
            <a:pPr indent="-228600" lvl="0" marL="228600" rtl="0" algn="l">
              <a:lnSpc>
                <a:spcPct val="90000"/>
              </a:lnSpc>
              <a:spcBef>
                <a:spcPts val="1000"/>
              </a:spcBef>
              <a:spcAft>
                <a:spcPts val="0"/>
              </a:spcAft>
              <a:buClr>
                <a:schemeClr val="dk1"/>
              </a:buClr>
              <a:buSzPts val="2800"/>
              <a:buChar char="•"/>
            </a:pPr>
            <a:r>
              <a:rPr lang="nl-BE"/>
              <a:t>Inverse probability of treatment weighted (IPTW) estimator</a:t>
            </a:r>
            <a:r>
              <a:rPr baseline="30000" lang="nl-BE"/>
              <a:t>2-4</a:t>
            </a:r>
            <a:r>
              <a:rPr lang="nl-BE"/>
              <a:t> </a:t>
            </a:r>
            <a:endParaRPr/>
          </a:p>
          <a:p>
            <a:pPr indent="0" lvl="0" marL="0" rtl="0" algn="l">
              <a:lnSpc>
                <a:spcPct val="90000"/>
              </a:lnSpc>
              <a:spcBef>
                <a:spcPts val="1000"/>
              </a:spcBef>
              <a:spcAft>
                <a:spcPts val="0"/>
              </a:spcAft>
              <a:buClr>
                <a:schemeClr val="dk1"/>
              </a:buClr>
              <a:buSzPts val="2800"/>
              <a:buNone/>
            </a:pPr>
            <a:r>
              <a:t/>
            </a:r>
            <a:endParaRPr/>
          </a:p>
          <a:p>
            <a:pPr indent="0" lvl="0" marL="0" rtl="0" algn="l">
              <a:lnSpc>
                <a:spcPct val="90000"/>
              </a:lnSpc>
              <a:spcBef>
                <a:spcPts val="1000"/>
              </a:spcBef>
              <a:spcAft>
                <a:spcPts val="0"/>
              </a:spcAft>
              <a:buClr>
                <a:schemeClr val="dk1"/>
              </a:buClr>
              <a:buSzPts val="2800"/>
              <a:buNone/>
            </a:pPr>
            <a:r>
              <a:rPr lang="nl-BE"/>
              <a:t>   </a:t>
            </a:r>
            <a:endParaRPr/>
          </a:p>
          <a:p>
            <a:pPr indent="0" lvl="0" marL="0" rtl="0" algn="l">
              <a:lnSpc>
                <a:spcPct val="90000"/>
              </a:lnSpc>
              <a:spcBef>
                <a:spcPts val="1000"/>
              </a:spcBef>
              <a:spcAft>
                <a:spcPts val="0"/>
              </a:spcAft>
              <a:buClr>
                <a:schemeClr val="dk1"/>
              </a:buClr>
              <a:buSzPts val="2800"/>
              <a:buNone/>
            </a:pPr>
            <a:r>
              <a:rPr lang="nl-BE"/>
              <a:t>Working on extensions to multivariate outcomes</a:t>
            </a:r>
            <a:endParaRPr/>
          </a:p>
        </p:txBody>
      </p:sp>
      <p:sp>
        <p:nvSpPr>
          <p:cNvPr id="1224" name="Google Shape;1224;p100"/>
          <p:cNvSpPr txBox="1"/>
          <p:nvPr/>
        </p:nvSpPr>
        <p:spPr>
          <a:xfrm>
            <a:off x="7633313" y="5820973"/>
            <a:ext cx="4653300" cy="13236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nl-BE" sz="1600">
                <a:solidFill>
                  <a:schemeClr val="dk1"/>
                </a:solidFill>
                <a:latin typeface="Calibri"/>
                <a:ea typeface="Calibri"/>
                <a:cs typeface="Calibri"/>
                <a:sym typeface="Calibri"/>
              </a:rPr>
              <a:t>1. Vermeulen et al. Stat Med. (2015)</a:t>
            </a:r>
            <a:endParaRPr i="1" sz="1600">
              <a:solidFill>
                <a:schemeClr val="dk1"/>
              </a:solidFill>
              <a:latin typeface="Calibri"/>
              <a:ea typeface="Calibri"/>
              <a:cs typeface="Calibri"/>
              <a:sym typeface="Calibri"/>
            </a:endParaRPr>
          </a:p>
          <a:p>
            <a:pPr indent="0" lvl="0" marL="0" marR="0" rtl="0" algn="l">
              <a:spcBef>
                <a:spcPts val="0"/>
              </a:spcBef>
              <a:spcAft>
                <a:spcPts val="0"/>
              </a:spcAft>
              <a:buNone/>
            </a:pPr>
            <a:r>
              <a:rPr i="1" lang="nl-BE" sz="1600">
                <a:solidFill>
                  <a:schemeClr val="dk1"/>
                </a:solidFill>
                <a:latin typeface="Calibri"/>
                <a:ea typeface="Calibri"/>
                <a:cs typeface="Calibri"/>
                <a:sym typeface="Calibri"/>
              </a:rPr>
              <a:t>2. Vermeulen et al. Int J Biostat. (2016)</a:t>
            </a:r>
            <a:endParaRPr/>
          </a:p>
          <a:p>
            <a:pPr indent="0" lvl="0" marL="0" marR="0" rtl="0" algn="l">
              <a:spcBef>
                <a:spcPts val="0"/>
              </a:spcBef>
              <a:spcAft>
                <a:spcPts val="0"/>
              </a:spcAft>
              <a:buNone/>
            </a:pPr>
            <a:r>
              <a:rPr i="1" lang="nl-BE" sz="1600">
                <a:solidFill>
                  <a:schemeClr val="dk1"/>
                </a:solidFill>
                <a:latin typeface="Calibri"/>
                <a:ea typeface="Calibri"/>
                <a:cs typeface="Calibri"/>
                <a:sym typeface="Calibri"/>
              </a:rPr>
              <a:t>3. Mao et al. Biometrika (2018)</a:t>
            </a:r>
            <a:endParaRPr/>
          </a:p>
          <a:p>
            <a:pPr indent="0" lvl="0" marL="0" marR="0" rtl="0" algn="l">
              <a:spcBef>
                <a:spcPts val="0"/>
              </a:spcBef>
              <a:spcAft>
                <a:spcPts val="0"/>
              </a:spcAft>
              <a:buNone/>
            </a:pPr>
            <a:r>
              <a:rPr i="1" lang="nl-BE" sz="1600">
                <a:solidFill>
                  <a:schemeClr val="dk1"/>
                </a:solidFill>
                <a:latin typeface="Calibri"/>
                <a:ea typeface="Calibri"/>
                <a:cs typeface="Calibri"/>
                <a:sym typeface="Calibri"/>
              </a:rPr>
              <a:t>4. Zhang et al. International Statistical Review (2019)</a:t>
            </a:r>
            <a:endParaRPr/>
          </a:p>
          <a:p>
            <a:pPr indent="0" lvl="0" marL="0" marR="0" rtl="0" algn="l">
              <a:spcBef>
                <a:spcPts val="0"/>
              </a:spcBef>
              <a:spcAft>
                <a:spcPts val="0"/>
              </a:spcAft>
              <a:buNone/>
            </a:pPr>
            <a:r>
              <a:t/>
            </a:r>
            <a:endParaRPr i="1" sz="1600">
              <a:solidFill>
                <a:schemeClr val="dk1"/>
              </a:solidFill>
              <a:latin typeface="Calibri"/>
              <a:ea typeface="Calibri"/>
              <a:cs typeface="Calibri"/>
              <a:sym typeface="Calibri"/>
            </a:endParaRPr>
          </a:p>
        </p:txBody>
      </p:sp>
      <p:sp>
        <p:nvSpPr>
          <p:cNvPr id="1225" name="Google Shape;1225;p100"/>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nl-BE"/>
              <a:t>‹#›</a:t>
            </a:fld>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0" name="Shape 1230"/>
        <p:cNvGrpSpPr/>
        <p:nvPr/>
      </p:nvGrpSpPr>
      <p:grpSpPr>
        <a:xfrm>
          <a:off x="0" y="0"/>
          <a:ext cx="0" cy="0"/>
          <a:chOff x="0" y="0"/>
          <a:chExt cx="0" cy="0"/>
        </a:xfrm>
      </p:grpSpPr>
      <p:sp>
        <p:nvSpPr>
          <p:cNvPr id="1231" name="Google Shape;1231;p101"/>
          <p:cNvSpPr txBox="1"/>
          <p:nvPr>
            <p:ph type="title"/>
          </p:nvPr>
        </p:nvSpPr>
        <p:spPr>
          <a:xfrm>
            <a:off x="831850" y="2603500"/>
            <a:ext cx="10515600" cy="1133475"/>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6000"/>
              <a:buFont typeface="Calibri"/>
              <a:buNone/>
            </a:pPr>
            <a:r>
              <a:rPr lang="nl-BE"/>
              <a:t>Designing a Trial</a:t>
            </a:r>
            <a:endParaRPr/>
          </a:p>
        </p:txBody>
      </p:sp>
      <p:sp>
        <p:nvSpPr>
          <p:cNvPr id="1232" name="Google Shape;1232;p101"/>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nl-BE"/>
              <a:t>‹#›</a:t>
            </a:fld>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7" name="Shape 1237"/>
        <p:cNvGrpSpPr/>
        <p:nvPr/>
      </p:nvGrpSpPr>
      <p:grpSpPr>
        <a:xfrm>
          <a:off x="0" y="0"/>
          <a:ext cx="0" cy="0"/>
          <a:chOff x="0" y="0"/>
          <a:chExt cx="0" cy="0"/>
        </a:xfrm>
      </p:grpSpPr>
      <p:sp>
        <p:nvSpPr>
          <p:cNvPr id="1238" name="Google Shape;1238;g33be1590239_0_188"/>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nl-BE"/>
              <a:t>‹#›</a:t>
            </a:fld>
            <a:endParaRPr/>
          </a:p>
        </p:txBody>
      </p:sp>
      <p:sp>
        <p:nvSpPr>
          <p:cNvPr id="1239" name="Google Shape;1239;g33be1590239_0_188"/>
          <p:cNvSpPr txBox="1"/>
          <p:nvPr/>
        </p:nvSpPr>
        <p:spPr>
          <a:xfrm>
            <a:off x="628806" y="410614"/>
            <a:ext cx="9137400" cy="1325700"/>
          </a:xfrm>
          <a:prstGeom prst="rect">
            <a:avLst/>
          </a:prstGeom>
          <a:noFill/>
          <a:ln>
            <a:noFill/>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Clr>
                <a:schemeClr val="dk1"/>
              </a:buClr>
              <a:buSzPts val="4400"/>
              <a:buFont typeface="Calibri"/>
              <a:buNone/>
            </a:pPr>
            <a:r>
              <a:rPr lang="nl-BE" sz="4400">
                <a:solidFill>
                  <a:schemeClr val="dk1"/>
                </a:solidFill>
                <a:latin typeface="Calibri"/>
                <a:ea typeface="Calibri"/>
                <a:cs typeface="Calibri"/>
                <a:sym typeface="Calibri"/>
              </a:rPr>
              <a:t>Example of a non-inferiority trial</a:t>
            </a:r>
            <a:endParaRPr/>
          </a:p>
        </p:txBody>
      </p:sp>
      <p:sp>
        <p:nvSpPr>
          <p:cNvPr id="1240" name="Google Shape;1240;g33be1590239_0_188"/>
          <p:cNvSpPr txBox="1"/>
          <p:nvPr/>
        </p:nvSpPr>
        <p:spPr>
          <a:xfrm>
            <a:off x="770875" y="1289050"/>
            <a:ext cx="11298600" cy="5701200"/>
          </a:xfrm>
          <a:prstGeom prst="rect">
            <a:avLst/>
          </a:prstGeom>
          <a:noFill/>
          <a:ln>
            <a:noFill/>
          </a:ln>
        </p:spPr>
        <p:txBody>
          <a:bodyPr anchorCtr="0" anchor="t" bIns="45700" lIns="91425" spcFirstLastPara="1" rIns="91425" wrap="square" tIns="45700">
            <a:spAutoFit/>
          </a:bodyPr>
          <a:lstStyle/>
          <a:p>
            <a:pPr indent="0" lvl="0" marL="0" marR="0" rtl="0" algn="l">
              <a:lnSpc>
                <a:spcPct val="115000"/>
              </a:lnSpc>
              <a:spcBef>
                <a:spcPts val="0"/>
              </a:spcBef>
              <a:spcAft>
                <a:spcPts val="0"/>
              </a:spcAft>
              <a:buNone/>
            </a:pPr>
            <a:r>
              <a:rPr lang="nl-BE" sz="2800">
                <a:solidFill>
                  <a:schemeClr val="dk1"/>
                </a:solidFill>
                <a:latin typeface="Calibri"/>
                <a:ea typeface="Calibri"/>
                <a:cs typeface="Calibri"/>
                <a:sym typeface="Calibri"/>
              </a:rPr>
              <a:t>Aim:</a:t>
            </a:r>
            <a:endParaRPr sz="2800">
              <a:solidFill>
                <a:schemeClr val="dk1"/>
              </a:solidFill>
              <a:latin typeface="Calibri"/>
              <a:ea typeface="Calibri"/>
              <a:cs typeface="Calibri"/>
              <a:sym typeface="Calibri"/>
            </a:endParaRPr>
          </a:p>
          <a:p>
            <a:pPr indent="-381000" lvl="0" marL="457200" rtl="0" algn="l">
              <a:lnSpc>
                <a:spcPct val="115000"/>
              </a:lnSpc>
              <a:spcBef>
                <a:spcPts val="0"/>
              </a:spcBef>
              <a:spcAft>
                <a:spcPts val="0"/>
              </a:spcAft>
              <a:buClr>
                <a:schemeClr val="dk1"/>
              </a:buClr>
              <a:buSzPts val="2400"/>
              <a:buChar char="•"/>
            </a:pPr>
            <a:r>
              <a:rPr lang="nl-BE" sz="2400">
                <a:solidFill>
                  <a:schemeClr val="dk1"/>
                </a:solidFill>
                <a:latin typeface="Calibri"/>
                <a:ea typeface="Calibri"/>
                <a:cs typeface="Calibri"/>
                <a:sym typeface="Calibri"/>
              </a:rPr>
              <a:t>Obtain approval for a as effective but safer drug</a:t>
            </a:r>
            <a:endParaRPr sz="2400">
              <a:solidFill>
                <a:schemeClr val="dk1"/>
              </a:solidFill>
              <a:latin typeface="Calibri"/>
              <a:ea typeface="Calibri"/>
              <a:cs typeface="Calibri"/>
              <a:sym typeface="Calibri"/>
            </a:endParaRPr>
          </a:p>
          <a:p>
            <a:pPr indent="0" lvl="0" marL="457200" rtl="0" algn="l">
              <a:lnSpc>
                <a:spcPct val="115000"/>
              </a:lnSpc>
              <a:spcBef>
                <a:spcPts val="0"/>
              </a:spcBef>
              <a:spcAft>
                <a:spcPts val="0"/>
              </a:spcAft>
              <a:buNone/>
            </a:pPr>
            <a:r>
              <a:rPr lang="nl-BE" sz="2400">
                <a:solidFill>
                  <a:schemeClr val="dk1"/>
                </a:solidFill>
                <a:latin typeface="Calibri"/>
                <a:ea typeface="Calibri"/>
                <a:cs typeface="Calibri"/>
                <a:sym typeface="Calibri"/>
              </a:rPr>
              <a:t>e.g. Acute Promyelocytic Leukemia: </a:t>
            </a:r>
            <a:r>
              <a:rPr lang="nl-BE" sz="2400">
                <a:solidFill>
                  <a:schemeClr val="accent2"/>
                </a:solidFill>
                <a:latin typeface="Calibri"/>
                <a:ea typeface="Calibri"/>
                <a:cs typeface="Calibri"/>
                <a:sym typeface="Calibri"/>
              </a:rPr>
              <a:t>reduced dose treatment </a:t>
            </a:r>
            <a:r>
              <a:rPr lang="nl-BE" sz="2400">
                <a:solidFill>
                  <a:schemeClr val="dk1"/>
                </a:solidFill>
                <a:latin typeface="Calibri"/>
                <a:ea typeface="Calibri"/>
                <a:cs typeface="Calibri"/>
                <a:sym typeface="Calibri"/>
              </a:rPr>
              <a:t>vs.</a:t>
            </a:r>
            <a:r>
              <a:rPr lang="nl-BE" sz="2400">
                <a:solidFill>
                  <a:schemeClr val="accent2"/>
                </a:solidFill>
                <a:latin typeface="Calibri"/>
                <a:ea typeface="Calibri"/>
                <a:cs typeface="Calibri"/>
                <a:sym typeface="Calibri"/>
              </a:rPr>
              <a:t> </a:t>
            </a:r>
            <a:r>
              <a:rPr lang="nl-BE" sz="2400">
                <a:solidFill>
                  <a:srgbClr val="0070C0"/>
                </a:solidFill>
                <a:latin typeface="Calibri"/>
                <a:ea typeface="Calibri"/>
                <a:cs typeface="Calibri"/>
                <a:sym typeface="Calibri"/>
              </a:rPr>
              <a:t>full dose</a:t>
            </a:r>
            <a:endParaRPr sz="2400">
              <a:solidFill>
                <a:srgbClr val="0070C0"/>
              </a:solidFill>
              <a:latin typeface="Calibri"/>
              <a:ea typeface="Calibri"/>
              <a:cs typeface="Calibri"/>
              <a:sym typeface="Calibri"/>
            </a:endParaRPr>
          </a:p>
          <a:p>
            <a:pPr indent="0" lvl="0" marL="457200" rtl="0" algn="l">
              <a:lnSpc>
                <a:spcPct val="115000"/>
              </a:lnSpc>
              <a:spcBef>
                <a:spcPts val="0"/>
              </a:spcBef>
              <a:spcAft>
                <a:spcPts val="0"/>
              </a:spcAft>
              <a:buNone/>
            </a:pPr>
            <a:r>
              <a:t/>
            </a:r>
            <a:endParaRPr sz="2400">
              <a:solidFill>
                <a:srgbClr val="0070C0"/>
              </a:solidFill>
              <a:latin typeface="Calibri"/>
              <a:ea typeface="Calibri"/>
              <a:cs typeface="Calibri"/>
              <a:sym typeface="Calibri"/>
            </a:endParaRPr>
          </a:p>
          <a:p>
            <a:pPr indent="0" lvl="0" marL="0" rtl="0" algn="l">
              <a:lnSpc>
                <a:spcPct val="115000"/>
              </a:lnSpc>
              <a:spcBef>
                <a:spcPts val="0"/>
              </a:spcBef>
              <a:spcAft>
                <a:spcPts val="0"/>
              </a:spcAft>
              <a:buNone/>
            </a:pPr>
            <a:r>
              <a:rPr lang="nl-BE" sz="2800">
                <a:solidFill>
                  <a:schemeClr val="dk1"/>
                </a:solidFill>
                <a:latin typeface="Calibri"/>
                <a:ea typeface="Calibri"/>
                <a:cs typeface="Calibri"/>
                <a:sym typeface="Calibri"/>
              </a:rPr>
              <a:t>Traditionally</a:t>
            </a:r>
            <a:r>
              <a:rPr lang="nl-BE" sz="2400">
                <a:solidFill>
                  <a:schemeClr val="dk1"/>
                </a:solidFill>
                <a:latin typeface="Calibri"/>
                <a:ea typeface="Calibri"/>
                <a:cs typeface="Calibri"/>
                <a:sym typeface="Calibri"/>
              </a:rPr>
              <a:t>       </a:t>
            </a:r>
            <a:endParaRPr sz="2400">
              <a:solidFill>
                <a:schemeClr val="dk1"/>
              </a:solidFill>
              <a:latin typeface="Calibri"/>
              <a:ea typeface="Calibri"/>
              <a:cs typeface="Calibri"/>
              <a:sym typeface="Calibri"/>
            </a:endParaRPr>
          </a:p>
          <a:p>
            <a:pPr indent="-381000" lvl="0" marL="457200" rtl="0" algn="l">
              <a:lnSpc>
                <a:spcPct val="115000"/>
              </a:lnSpc>
              <a:spcBef>
                <a:spcPts val="0"/>
              </a:spcBef>
              <a:spcAft>
                <a:spcPts val="0"/>
              </a:spcAft>
              <a:buClr>
                <a:schemeClr val="dk1"/>
              </a:buClr>
              <a:buSzPts val="2400"/>
              <a:buChar char="•"/>
            </a:pPr>
            <a:r>
              <a:rPr lang="nl-BE" sz="2400">
                <a:solidFill>
                  <a:schemeClr val="dk1"/>
                </a:solidFill>
                <a:latin typeface="Calibri"/>
                <a:ea typeface="Calibri"/>
                <a:cs typeface="Calibri"/>
                <a:sym typeface="Calibri"/>
              </a:rPr>
              <a:t>Primary endpoint: Event-Free Survival (EFS) at 2 years</a:t>
            </a:r>
            <a:endParaRPr sz="2400">
              <a:solidFill>
                <a:schemeClr val="dk1"/>
              </a:solidFill>
              <a:latin typeface="Calibri"/>
              <a:ea typeface="Calibri"/>
              <a:cs typeface="Calibri"/>
              <a:sym typeface="Calibri"/>
            </a:endParaRPr>
          </a:p>
          <a:p>
            <a:pPr indent="0" lvl="0" marL="457200" rtl="0" algn="l">
              <a:lnSpc>
                <a:spcPct val="115000"/>
              </a:lnSpc>
              <a:spcBef>
                <a:spcPts val="0"/>
              </a:spcBef>
              <a:spcAft>
                <a:spcPts val="0"/>
              </a:spcAft>
              <a:buNone/>
            </a:pPr>
            <a:r>
              <a:rPr lang="nl-BE" sz="2400">
                <a:solidFill>
                  <a:schemeClr val="dk1"/>
                </a:solidFill>
                <a:latin typeface="Calibri"/>
                <a:ea typeface="Calibri"/>
                <a:cs typeface="Calibri"/>
                <a:sym typeface="Calibri"/>
              </a:rPr>
              <a:t>-&gt; Expensive: large sample size required to meet a ‘narrow’ non-inferiority margin</a:t>
            </a:r>
            <a:endParaRPr sz="2400">
              <a:solidFill>
                <a:schemeClr val="dk1"/>
              </a:solidFill>
              <a:latin typeface="Calibri"/>
              <a:ea typeface="Calibri"/>
              <a:cs typeface="Calibri"/>
              <a:sym typeface="Calibri"/>
            </a:endParaRPr>
          </a:p>
          <a:p>
            <a:pPr indent="0" lvl="0" marL="457200" rtl="0" algn="l">
              <a:lnSpc>
                <a:spcPct val="115000"/>
              </a:lnSpc>
              <a:spcBef>
                <a:spcPts val="0"/>
              </a:spcBef>
              <a:spcAft>
                <a:spcPts val="0"/>
              </a:spcAft>
              <a:buNone/>
            </a:pPr>
            <a:r>
              <a:rPr lang="nl-BE" sz="2400">
                <a:solidFill>
                  <a:schemeClr val="dk1"/>
                </a:solidFill>
                <a:latin typeface="Calibri"/>
                <a:ea typeface="Calibri"/>
                <a:cs typeface="Calibri"/>
                <a:sym typeface="Calibri"/>
              </a:rPr>
              <a:t>-&gt; Inefficient: key toxicity outcomes are relegated to secondary analyses</a:t>
            </a:r>
            <a:endParaRPr sz="2400">
              <a:solidFill>
                <a:schemeClr val="dk1"/>
              </a:solidFill>
              <a:latin typeface="Calibri"/>
              <a:ea typeface="Calibri"/>
              <a:cs typeface="Calibri"/>
              <a:sym typeface="Calibri"/>
            </a:endParaRPr>
          </a:p>
          <a:p>
            <a:pPr indent="0" lvl="0" marL="457200" rtl="0" algn="l">
              <a:lnSpc>
                <a:spcPct val="115000"/>
              </a:lnSpc>
              <a:spcBef>
                <a:spcPts val="0"/>
              </a:spcBef>
              <a:spcAft>
                <a:spcPts val="0"/>
              </a:spcAft>
              <a:buNone/>
            </a:pPr>
            <a:r>
              <a:rPr lang="nl-BE" sz="2400">
                <a:solidFill>
                  <a:schemeClr val="dk1"/>
                </a:solidFill>
                <a:latin typeface="Calibri"/>
                <a:ea typeface="Calibri"/>
                <a:cs typeface="Calibri"/>
                <a:sym typeface="Calibri"/>
              </a:rPr>
              <a:t>Does not answer the clinical question: “which drug patients are better off”</a:t>
            </a:r>
            <a:endParaRPr sz="2400">
              <a:solidFill>
                <a:schemeClr val="dk1"/>
              </a:solidFill>
              <a:latin typeface="Calibri"/>
              <a:ea typeface="Calibri"/>
              <a:cs typeface="Calibri"/>
              <a:sym typeface="Calibri"/>
            </a:endParaRPr>
          </a:p>
          <a:p>
            <a:pPr indent="0" lvl="0" marL="457200" rtl="0" algn="l">
              <a:lnSpc>
                <a:spcPct val="115000"/>
              </a:lnSpc>
              <a:spcBef>
                <a:spcPts val="0"/>
              </a:spcBef>
              <a:spcAft>
                <a:spcPts val="0"/>
              </a:spcAft>
              <a:buNone/>
            </a:pPr>
            <a:r>
              <a:rPr lang="nl-BE" sz="2400">
                <a:solidFill>
                  <a:schemeClr val="dk1"/>
                </a:solidFill>
                <a:latin typeface="Calibri"/>
                <a:ea typeface="Calibri"/>
                <a:cs typeface="Calibri"/>
                <a:sym typeface="Calibri"/>
              </a:rPr>
              <a:t>Can produce results where the reduced dose is less toxic and </a:t>
            </a:r>
            <a:endParaRPr sz="2400">
              <a:solidFill>
                <a:schemeClr val="dk1"/>
              </a:solidFill>
              <a:latin typeface="Calibri"/>
              <a:ea typeface="Calibri"/>
              <a:cs typeface="Calibri"/>
              <a:sym typeface="Calibri"/>
            </a:endParaRPr>
          </a:p>
          <a:p>
            <a:pPr indent="0" lvl="0" marL="457200" rtl="0" algn="l">
              <a:lnSpc>
                <a:spcPct val="115000"/>
              </a:lnSpc>
              <a:spcBef>
                <a:spcPts val="0"/>
              </a:spcBef>
              <a:spcAft>
                <a:spcPts val="0"/>
              </a:spcAft>
              <a:buNone/>
            </a:pPr>
            <a:r>
              <a:rPr lang="nl-BE" sz="2400">
                <a:solidFill>
                  <a:schemeClr val="dk1"/>
                </a:solidFill>
                <a:latin typeface="Calibri"/>
                <a:ea typeface="Calibri"/>
                <a:cs typeface="Calibri"/>
                <a:sym typeface="Calibri"/>
              </a:rPr>
              <a:t>the full dose does not lead to statistically superior survival, </a:t>
            </a:r>
            <a:endParaRPr sz="2400">
              <a:solidFill>
                <a:schemeClr val="dk1"/>
              </a:solidFill>
              <a:latin typeface="Calibri"/>
              <a:ea typeface="Calibri"/>
              <a:cs typeface="Calibri"/>
              <a:sym typeface="Calibri"/>
            </a:endParaRPr>
          </a:p>
          <a:p>
            <a:pPr indent="0" lvl="0" marL="457200" rtl="0" algn="l">
              <a:lnSpc>
                <a:spcPct val="115000"/>
              </a:lnSpc>
              <a:spcBef>
                <a:spcPts val="0"/>
              </a:spcBef>
              <a:spcAft>
                <a:spcPts val="0"/>
              </a:spcAft>
              <a:buNone/>
            </a:pPr>
            <a:r>
              <a:rPr lang="nl-BE" sz="2400">
                <a:solidFill>
                  <a:schemeClr val="dk1"/>
                </a:solidFill>
                <a:latin typeface="Calibri"/>
                <a:ea typeface="Calibri"/>
                <a:cs typeface="Calibri"/>
                <a:sym typeface="Calibri"/>
              </a:rPr>
              <a:t>yet one does not have convincing evidence for non-inferiority.</a:t>
            </a:r>
            <a:endParaRPr sz="2400">
              <a:solidFill>
                <a:schemeClr val="dk1"/>
              </a:solidFill>
              <a:latin typeface="Calibri"/>
              <a:ea typeface="Calibri"/>
              <a:cs typeface="Calibri"/>
              <a:sym typeface="Calibri"/>
            </a:endParaRPr>
          </a:p>
          <a:p>
            <a:pPr indent="0" lvl="0" marL="457200" rtl="0" algn="l">
              <a:lnSpc>
                <a:spcPct val="115000"/>
              </a:lnSpc>
              <a:spcBef>
                <a:spcPts val="0"/>
              </a:spcBef>
              <a:spcAft>
                <a:spcPts val="0"/>
              </a:spcAft>
              <a:buNone/>
            </a:pPr>
            <a:r>
              <a:t/>
            </a:r>
            <a:endParaRPr i="0" sz="2400" strike="noStrike">
              <a:solidFill>
                <a:schemeClr val="dk1"/>
              </a:solidFill>
              <a:latin typeface="Calibri"/>
              <a:ea typeface="Calibri"/>
              <a:cs typeface="Calibri"/>
              <a:sym typeface="Calibri"/>
            </a:endParaRPr>
          </a:p>
        </p:txBody>
      </p:sp>
      <p:sp>
        <p:nvSpPr>
          <p:cNvPr id="1241" name="Google Shape;1241;g33be1590239_0_188"/>
          <p:cNvSpPr txBox="1"/>
          <p:nvPr/>
        </p:nvSpPr>
        <p:spPr>
          <a:xfrm>
            <a:off x="8865150" y="582075"/>
            <a:ext cx="2574300" cy="338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nl-BE" sz="1600">
                <a:solidFill>
                  <a:schemeClr val="dk1"/>
                </a:solidFill>
                <a:latin typeface="Calibri"/>
                <a:ea typeface="Calibri"/>
                <a:cs typeface="Calibri"/>
                <a:sym typeface="Calibri"/>
              </a:rPr>
              <a:t>De Backer, Clin Trials (2024)</a:t>
            </a:r>
            <a:endParaRPr sz="1600"/>
          </a:p>
        </p:txBody>
      </p:sp>
      <p:pic>
        <p:nvPicPr>
          <p:cNvPr id="1242" name="Google Shape;1242;g33be1590239_0_188"/>
          <p:cNvPicPr preferRelativeResize="0"/>
          <p:nvPr/>
        </p:nvPicPr>
        <p:blipFill>
          <a:blip r:embed="rId3">
            <a:alphaModFix/>
          </a:blip>
          <a:stretch>
            <a:fillRect/>
          </a:stretch>
        </p:blipFill>
        <p:spPr>
          <a:xfrm>
            <a:off x="770875" y="4768150"/>
            <a:ext cx="475100" cy="447175"/>
          </a:xfrm>
          <a:prstGeom prst="rect">
            <a:avLst/>
          </a:prstGeom>
          <a:noFill/>
          <a:ln>
            <a:noFill/>
          </a:ln>
        </p:spPr>
      </p:pic>
      <p:pic>
        <p:nvPicPr>
          <p:cNvPr id="1243" name="Google Shape;1243;g33be1590239_0_188"/>
          <p:cNvPicPr preferRelativeResize="0"/>
          <p:nvPr/>
        </p:nvPicPr>
        <p:blipFill>
          <a:blip r:embed="rId3">
            <a:alphaModFix/>
          </a:blip>
          <a:stretch>
            <a:fillRect/>
          </a:stretch>
        </p:blipFill>
        <p:spPr>
          <a:xfrm>
            <a:off x="770875" y="5215325"/>
            <a:ext cx="475100" cy="447175"/>
          </a:xfrm>
          <a:prstGeom prst="rect">
            <a:avLst/>
          </a:prstGeom>
          <a:noFill/>
          <a:ln>
            <a:noFill/>
          </a:ln>
        </p:spPr>
      </p:pic>
      <p:pic>
        <p:nvPicPr>
          <p:cNvPr id="1244" name="Google Shape;1244;g33be1590239_0_188"/>
          <p:cNvPicPr preferRelativeResize="0"/>
          <p:nvPr/>
        </p:nvPicPr>
        <p:blipFill>
          <a:blip r:embed="rId4">
            <a:alphaModFix/>
          </a:blip>
          <a:stretch>
            <a:fillRect/>
          </a:stretch>
        </p:blipFill>
        <p:spPr>
          <a:xfrm>
            <a:off x="9107925" y="5215323"/>
            <a:ext cx="1929950" cy="1594850"/>
          </a:xfrm>
          <a:prstGeom prst="rect">
            <a:avLst/>
          </a:prstGeom>
          <a:noFill/>
          <a:ln>
            <a:noFill/>
          </a:ln>
          <a:effectLst>
            <a:outerShdw blurRad="57150" rotWithShape="0" algn="bl" dir="5400000" dist="19050">
              <a:srgbClr val="000000">
                <a:alpha val="50000"/>
              </a:srgbClr>
            </a:outerShdw>
            <a:reflection blurRad="0" dir="5400000" dist="38100" endA="0" endPos="30000" fadeDir="5400012" kx="0" rotWithShape="0" algn="bl" stPos="0" sy="-100000" ky="0"/>
          </a:effectLst>
        </p:spPr>
      </p:pic>
      <p:sp>
        <p:nvSpPr>
          <p:cNvPr id="1245" name="Google Shape;1245;g33be1590239_0_188"/>
          <p:cNvSpPr txBox="1"/>
          <p:nvPr/>
        </p:nvSpPr>
        <p:spPr>
          <a:xfrm>
            <a:off x="6394200" y="6519300"/>
            <a:ext cx="2574300" cy="338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nl-BE" sz="1600">
                <a:solidFill>
                  <a:schemeClr val="dk1"/>
                </a:solidFill>
                <a:latin typeface="Calibri"/>
                <a:ea typeface="Calibri"/>
                <a:cs typeface="Calibri"/>
                <a:sym typeface="Calibri"/>
              </a:rPr>
              <a:t>Laken et al.</a:t>
            </a:r>
            <a:r>
              <a:rPr i="1" lang="nl-BE" sz="1600">
                <a:solidFill>
                  <a:schemeClr val="dk1"/>
                </a:solidFill>
                <a:latin typeface="Calibri"/>
                <a:ea typeface="Calibri"/>
                <a:cs typeface="Calibri"/>
                <a:sym typeface="Calibri"/>
              </a:rPr>
              <a:t>, AMPPS (2018)</a:t>
            </a:r>
            <a:endParaRPr sz="1600"/>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9" name="Shape 1249"/>
        <p:cNvGrpSpPr/>
        <p:nvPr/>
      </p:nvGrpSpPr>
      <p:grpSpPr>
        <a:xfrm>
          <a:off x="0" y="0"/>
          <a:ext cx="0" cy="0"/>
          <a:chOff x="0" y="0"/>
          <a:chExt cx="0" cy="0"/>
        </a:xfrm>
      </p:grpSpPr>
      <p:sp>
        <p:nvSpPr>
          <p:cNvPr id="1250" name="Google Shape;1250;p104"/>
          <p:cNvSpPr txBox="1"/>
          <p:nvPr/>
        </p:nvSpPr>
        <p:spPr>
          <a:xfrm>
            <a:off x="628806" y="410614"/>
            <a:ext cx="9137495" cy="1325563"/>
          </a:xfrm>
          <a:prstGeom prst="rect">
            <a:avLst/>
          </a:prstGeom>
          <a:noFill/>
          <a:ln>
            <a:noFill/>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Clr>
                <a:schemeClr val="dk1"/>
              </a:buClr>
              <a:buSzPts val="4400"/>
              <a:buFont typeface="Calibri"/>
              <a:buNone/>
            </a:pPr>
            <a:r>
              <a:rPr lang="nl-BE" sz="4400">
                <a:solidFill>
                  <a:schemeClr val="dk1"/>
                </a:solidFill>
                <a:latin typeface="Calibri"/>
                <a:ea typeface="Calibri"/>
                <a:cs typeface="Calibri"/>
                <a:sym typeface="Calibri"/>
              </a:rPr>
              <a:t>B</a:t>
            </a:r>
            <a:r>
              <a:rPr lang="nl-BE" sz="4400">
                <a:solidFill>
                  <a:schemeClr val="dk1"/>
                </a:solidFill>
                <a:latin typeface="Calibri"/>
                <a:ea typeface="Calibri"/>
                <a:cs typeface="Calibri"/>
                <a:sym typeface="Calibri"/>
              </a:rPr>
              <a:t>enefit-risk assessment using GPC</a:t>
            </a:r>
            <a:endParaRPr/>
          </a:p>
        </p:txBody>
      </p:sp>
      <p:sp>
        <p:nvSpPr>
          <p:cNvPr id="1251" name="Google Shape;1251;p104"/>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nl-BE"/>
              <a:t>‹#›</a:t>
            </a:fld>
            <a:endParaRPr/>
          </a:p>
        </p:txBody>
      </p:sp>
      <p:sp>
        <p:nvSpPr>
          <p:cNvPr id="1252" name="Google Shape;1252;p104"/>
          <p:cNvSpPr txBox="1"/>
          <p:nvPr/>
        </p:nvSpPr>
        <p:spPr>
          <a:xfrm>
            <a:off x="770875" y="1289050"/>
            <a:ext cx="11298600" cy="5347200"/>
          </a:xfrm>
          <a:prstGeom prst="rect">
            <a:avLst/>
          </a:prstGeom>
          <a:noFill/>
          <a:ln>
            <a:noFill/>
          </a:ln>
        </p:spPr>
        <p:txBody>
          <a:bodyPr anchorCtr="0" anchor="t" bIns="45700" lIns="91425" spcFirstLastPara="1" rIns="91425" wrap="square" tIns="45700">
            <a:spAutoFit/>
          </a:bodyPr>
          <a:lstStyle/>
          <a:p>
            <a:pPr indent="0" lvl="0" marL="0" marR="0" rtl="0" algn="l">
              <a:lnSpc>
                <a:spcPct val="115000"/>
              </a:lnSpc>
              <a:spcBef>
                <a:spcPts val="0"/>
              </a:spcBef>
              <a:spcAft>
                <a:spcPts val="0"/>
              </a:spcAft>
              <a:buNone/>
            </a:pPr>
            <a:r>
              <a:rPr lang="nl-BE" sz="2800">
                <a:solidFill>
                  <a:schemeClr val="dk1"/>
                </a:solidFill>
                <a:latin typeface="Calibri"/>
                <a:ea typeface="Calibri"/>
                <a:cs typeface="Calibri"/>
                <a:sym typeface="Calibri"/>
              </a:rPr>
              <a:t>Prioritized outcomes</a:t>
            </a:r>
            <a:r>
              <a:rPr lang="nl-BE" sz="2800">
                <a:solidFill>
                  <a:schemeClr val="dk1"/>
                </a:solidFill>
                <a:latin typeface="Calibri"/>
                <a:ea typeface="Calibri"/>
                <a:cs typeface="Calibri"/>
                <a:sym typeface="Calibri"/>
              </a:rPr>
              <a:t>: </a:t>
            </a:r>
            <a:endParaRPr sz="2800">
              <a:solidFill>
                <a:schemeClr val="dk1"/>
              </a:solidFill>
              <a:latin typeface="Calibri"/>
              <a:ea typeface="Calibri"/>
              <a:cs typeface="Calibri"/>
              <a:sym typeface="Calibri"/>
            </a:endParaRPr>
          </a:p>
          <a:p>
            <a:pPr indent="-381000" lvl="0" marL="457200" rtl="0" algn="l">
              <a:lnSpc>
                <a:spcPct val="115000"/>
              </a:lnSpc>
              <a:spcBef>
                <a:spcPts val="0"/>
              </a:spcBef>
              <a:spcAft>
                <a:spcPts val="0"/>
              </a:spcAft>
              <a:buClr>
                <a:schemeClr val="dk1"/>
              </a:buClr>
              <a:buSzPts val="2400"/>
              <a:buChar char="•"/>
            </a:pPr>
            <a:r>
              <a:rPr lang="nl-BE" sz="2400">
                <a:solidFill>
                  <a:schemeClr val="dk1"/>
                </a:solidFill>
                <a:latin typeface="Calibri"/>
                <a:ea typeface="Calibri"/>
                <a:cs typeface="Calibri"/>
                <a:sym typeface="Calibri"/>
              </a:rPr>
              <a:t>Event free survival with the non-inferiority margin as threshold (e.g. </a:t>
            </a:r>
            <a:r>
              <a:rPr lang="nl-BE" sz="2400">
                <a:solidFill>
                  <a:srgbClr val="FF0000"/>
                </a:solidFill>
                <a:latin typeface="Calibri"/>
                <a:ea typeface="Calibri"/>
                <a:cs typeface="Calibri"/>
                <a:sym typeface="Calibri"/>
              </a:rPr>
              <a:t>1</a:t>
            </a:r>
            <a:r>
              <a:rPr lang="nl-BE" sz="2400">
                <a:solidFill>
                  <a:schemeClr val="dk1"/>
                </a:solidFill>
                <a:latin typeface="Calibri"/>
                <a:ea typeface="Calibri"/>
                <a:cs typeface="Calibri"/>
                <a:sym typeface="Calibri"/>
              </a:rPr>
              <a:t> month)</a:t>
            </a:r>
            <a:endParaRPr sz="2400">
              <a:solidFill>
                <a:schemeClr val="dk1"/>
              </a:solidFill>
              <a:latin typeface="Calibri"/>
              <a:ea typeface="Calibri"/>
              <a:cs typeface="Calibri"/>
              <a:sym typeface="Calibri"/>
            </a:endParaRPr>
          </a:p>
          <a:p>
            <a:pPr indent="-381000" lvl="0" marL="457200" rtl="0" algn="l">
              <a:lnSpc>
                <a:spcPct val="115000"/>
              </a:lnSpc>
              <a:spcBef>
                <a:spcPts val="0"/>
              </a:spcBef>
              <a:spcAft>
                <a:spcPts val="0"/>
              </a:spcAft>
              <a:buClr>
                <a:schemeClr val="dk1"/>
              </a:buClr>
              <a:buSzPts val="2400"/>
              <a:buChar char="•"/>
            </a:pPr>
            <a:r>
              <a:rPr lang="nl-BE" sz="2400">
                <a:solidFill>
                  <a:schemeClr val="dk1"/>
                </a:solidFill>
                <a:latin typeface="Calibri"/>
                <a:ea typeface="Calibri"/>
                <a:cs typeface="Calibri"/>
                <a:sym typeface="Calibri"/>
              </a:rPr>
              <a:t>Severe</a:t>
            </a:r>
            <a:r>
              <a:rPr lang="nl-BE" sz="2400">
                <a:solidFill>
                  <a:schemeClr val="dk1"/>
                </a:solidFill>
                <a:latin typeface="Calibri"/>
                <a:ea typeface="Calibri"/>
                <a:cs typeface="Calibri"/>
                <a:sym typeface="Calibri"/>
              </a:rPr>
              <a:t> side effects (e.g. grade 3 or 4)</a:t>
            </a:r>
            <a:endParaRPr sz="2400">
              <a:solidFill>
                <a:schemeClr val="dk1"/>
              </a:solidFill>
              <a:latin typeface="Calibri"/>
              <a:ea typeface="Calibri"/>
              <a:cs typeface="Calibri"/>
              <a:sym typeface="Calibri"/>
            </a:endParaRPr>
          </a:p>
          <a:p>
            <a:pPr indent="-381000" lvl="0" marL="457200" rtl="0" algn="l">
              <a:lnSpc>
                <a:spcPct val="115000"/>
              </a:lnSpc>
              <a:spcBef>
                <a:spcPts val="0"/>
              </a:spcBef>
              <a:spcAft>
                <a:spcPts val="0"/>
              </a:spcAft>
              <a:buClr>
                <a:schemeClr val="dk1"/>
              </a:buClr>
              <a:buSzPts val="2400"/>
              <a:buChar char="•"/>
            </a:pPr>
            <a:r>
              <a:rPr lang="nl-BE" sz="2400">
                <a:solidFill>
                  <a:schemeClr val="dk1"/>
                </a:solidFill>
                <a:latin typeface="Calibri"/>
                <a:ea typeface="Calibri"/>
                <a:cs typeface="Calibri"/>
                <a:sym typeface="Calibri"/>
              </a:rPr>
              <a:t>… any other outcome </a:t>
            </a:r>
            <a:r>
              <a:rPr b="1" lang="nl-BE" sz="2400">
                <a:solidFill>
                  <a:schemeClr val="dk1"/>
                </a:solidFill>
                <a:latin typeface="Calibri"/>
                <a:ea typeface="Calibri"/>
                <a:cs typeface="Calibri"/>
                <a:sym typeface="Calibri"/>
              </a:rPr>
              <a:t>relevant </a:t>
            </a:r>
            <a:r>
              <a:rPr lang="nl-BE" sz="2400">
                <a:solidFill>
                  <a:schemeClr val="dk1"/>
                </a:solidFill>
                <a:latin typeface="Calibri"/>
                <a:ea typeface="Calibri"/>
                <a:cs typeface="Calibri"/>
                <a:sym typeface="Calibri"/>
              </a:rPr>
              <a:t>for the patient or regulator</a:t>
            </a:r>
            <a:r>
              <a:rPr lang="nl-BE" sz="2400">
                <a:solidFill>
                  <a:schemeClr val="dk1"/>
                </a:solidFill>
                <a:latin typeface="Calibri"/>
                <a:ea typeface="Calibri"/>
                <a:cs typeface="Calibri"/>
                <a:sym typeface="Calibri"/>
              </a:rPr>
              <a:t>.</a:t>
            </a:r>
            <a:endParaRPr sz="2400">
              <a:solidFill>
                <a:schemeClr val="dk1"/>
              </a:solidFill>
              <a:latin typeface="Calibri"/>
              <a:ea typeface="Calibri"/>
              <a:cs typeface="Calibri"/>
              <a:sym typeface="Calibri"/>
            </a:endParaRPr>
          </a:p>
          <a:p>
            <a:pPr indent="0" lvl="0" marL="457200" rtl="0" algn="l">
              <a:lnSpc>
                <a:spcPct val="115000"/>
              </a:lnSpc>
              <a:spcBef>
                <a:spcPts val="0"/>
              </a:spcBef>
              <a:spcAft>
                <a:spcPts val="0"/>
              </a:spcAft>
              <a:buNone/>
            </a:pPr>
            <a:r>
              <a:t/>
            </a:r>
            <a:endParaRPr sz="2400">
              <a:solidFill>
                <a:schemeClr val="dk1"/>
              </a:solidFill>
              <a:latin typeface="Calibri"/>
              <a:ea typeface="Calibri"/>
              <a:cs typeface="Calibri"/>
              <a:sym typeface="Calibri"/>
            </a:endParaRPr>
          </a:p>
          <a:p>
            <a:pPr indent="0" lvl="0" marL="0" rtl="0" algn="l">
              <a:lnSpc>
                <a:spcPct val="115000"/>
              </a:lnSpc>
              <a:spcBef>
                <a:spcPts val="0"/>
              </a:spcBef>
              <a:spcAft>
                <a:spcPts val="0"/>
              </a:spcAft>
              <a:buNone/>
            </a:pPr>
            <a:r>
              <a:rPr lang="nl-BE" sz="2800">
                <a:solidFill>
                  <a:schemeClr val="dk1"/>
                </a:solidFill>
                <a:latin typeface="Calibri"/>
                <a:ea typeface="Calibri"/>
                <a:cs typeface="Calibri"/>
                <a:sym typeface="Calibri"/>
              </a:rPr>
              <a:t>Toxicity is only investigated among pairs of patients with similar survival </a:t>
            </a:r>
            <a:endParaRPr sz="2800">
              <a:solidFill>
                <a:schemeClr val="dk1"/>
              </a:solidFill>
              <a:latin typeface="Calibri"/>
              <a:ea typeface="Calibri"/>
              <a:cs typeface="Calibri"/>
              <a:sym typeface="Calibri"/>
            </a:endParaRPr>
          </a:p>
          <a:p>
            <a:pPr indent="-381000" lvl="0" marL="457200" rtl="0" algn="l">
              <a:lnSpc>
                <a:spcPct val="115000"/>
              </a:lnSpc>
              <a:spcBef>
                <a:spcPts val="0"/>
              </a:spcBef>
              <a:spcAft>
                <a:spcPts val="0"/>
              </a:spcAft>
              <a:buClr>
                <a:schemeClr val="dk1"/>
              </a:buClr>
              <a:buSzPts val="2400"/>
              <a:buChar char="•"/>
            </a:pPr>
            <a:r>
              <a:rPr lang="nl-BE" sz="2400">
                <a:solidFill>
                  <a:schemeClr val="dk1"/>
                </a:solidFill>
                <a:latin typeface="Calibri"/>
                <a:ea typeface="Calibri"/>
                <a:cs typeface="Calibri"/>
                <a:sym typeface="Calibri"/>
              </a:rPr>
              <a:t>order of the outcomes reflects their importance </a:t>
            </a:r>
            <a:endParaRPr sz="2400">
              <a:solidFill>
                <a:schemeClr val="dk1"/>
              </a:solidFill>
              <a:latin typeface="Calibri"/>
              <a:ea typeface="Calibri"/>
              <a:cs typeface="Calibri"/>
              <a:sym typeface="Calibri"/>
            </a:endParaRPr>
          </a:p>
          <a:p>
            <a:pPr indent="-381000" lvl="0" marL="457200" rtl="0" algn="l">
              <a:lnSpc>
                <a:spcPct val="115000"/>
              </a:lnSpc>
              <a:spcBef>
                <a:spcPts val="0"/>
              </a:spcBef>
              <a:spcAft>
                <a:spcPts val="0"/>
              </a:spcAft>
              <a:buClr>
                <a:schemeClr val="dk1"/>
              </a:buClr>
              <a:buSzPts val="2400"/>
              <a:buChar char="•"/>
            </a:pPr>
            <a:r>
              <a:rPr lang="nl-BE" sz="2400">
                <a:solidFill>
                  <a:schemeClr val="dk1"/>
                </a:solidFill>
                <a:latin typeface="Calibri"/>
                <a:ea typeface="Calibri"/>
                <a:cs typeface="Calibri"/>
                <a:sym typeface="Calibri"/>
              </a:rPr>
              <a:t>accounts for </a:t>
            </a:r>
            <a:r>
              <a:rPr lang="nl-BE" sz="2400">
                <a:solidFill>
                  <a:schemeClr val="dk1"/>
                </a:solidFill>
                <a:latin typeface="Calibri"/>
                <a:ea typeface="Calibri"/>
                <a:cs typeface="Calibri"/>
                <a:sym typeface="Calibri"/>
              </a:rPr>
              <a:t>potential</a:t>
            </a:r>
            <a:r>
              <a:rPr lang="nl-BE" sz="2400">
                <a:solidFill>
                  <a:schemeClr val="dk1"/>
                </a:solidFill>
                <a:latin typeface="Calibri"/>
                <a:ea typeface="Calibri"/>
                <a:cs typeface="Calibri"/>
                <a:sym typeface="Calibri"/>
              </a:rPr>
              <a:t> degradation of the survival with </a:t>
            </a:r>
            <a:r>
              <a:rPr lang="nl-BE" sz="2400">
                <a:solidFill>
                  <a:schemeClr val="accent2"/>
                </a:solidFill>
                <a:latin typeface="Calibri"/>
                <a:ea typeface="Calibri"/>
                <a:cs typeface="Calibri"/>
                <a:sym typeface="Calibri"/>
              </a:rPr>
              <a:t>the reduced dose</a:t>
            </a:r>
            <a:endParaRPr sz="2400">
              <a:solidFill>
                <a:schemeClr val="accent2"/>
              </a:solidFill>
              <a:latin typeface="Calibri"/>
              <a:ea typeface="Calibri"/>
              <a:cs typeface="Calibri"/>
              <a:sym typeface="Calibri"/>
            </a:endParaRPr>
          </a:p>
          <a:p>
            <a:pPr indent="0" lvl="0" marL="0" rtl="0" algn="l">
              <a:lnSpc>
                <a:spcPct val="115000"/>
              </a:lnSpc>
              <a:spcBef>
                <a:spcPts val="0"/>
              </a:spcBef>
              <a:spcAft>
                <a:spcPts val="0"/>
              </a:spcAft>
              <a:buNone/>
            </a:pPr>
            <a:r>
              <a:t/>
            </a:r>
            <a:endParaRPr sz="2400">
              <a:solidFill>
                <a:schemeClr val="dk1"/>
              </a:solidFill>
              <a:latin typeface="Calibri"/>
              <a:ea typeface="Calibri"/>
              <a:cs typeface="Calibri"/>
              <a:sym typeface="Calibri"/>
            </a:endParaRPr>
          </a:p>
          <a:p>
            <a:pPr indent="0" lvl="0" marL="0" rtl="0" algn="l">
              <a:lnSpc>
                <a:spcPct val="115000"/>
              </a:lnSpc>
              <a:spcBef>
                <a:spcPts val="0"/>
              </a:spcBef>
              <a:spcAft>
                <a:spcPts val="0"/>
              </a:spcAft>
              <a:buNone/>
            </a:pPr>
            <a:r>
              <a:rPr lang="nl-BE" sz="2800">
                <a:solidFill>
                  <a:schemeClr val="dk1"/>
                </a:solidFill>
                <a:latin typeface="Calibri"/>
                <a:ea typeface="Calibri"/>
                <a:cs typeface="Calibri"/>
                <a:sym typeface="Calibri"/>
              </a:rPr>
              <a:t>Testing Net Treatment Benefit for </a:t>
            </a:r>
            <a:r>
              <a:rPr lang="nl-BE" sz="2800">
                <a:solidFill>
                  <a:schemeClr val="accent2"/>
                </a:solidFill>
                <a:latin typeface="Calibri"/>
                <a:ea typeface="Calibri"/>
                <a:cs typeface="Calibri"/>
                <a:sym typeface="Calibri"/>
              </a:rPr>
              <a:t>reduced</a:t>
            </a:r>
            <a:r>
              <a:rPr lang="nl-BE" sz="2800">
                <a:solidFill>
                  <a:schemeClr val="dk1"/>
                </a:solidFill>
                <a:latin typeface="Calibri"/>
                <a:ea typeface="Calibri"/>
                <a:cs typeface="Calibri"/>
                <a:sym typeface="Calibri"/>
              </a:rPr>
              <a:t> vs. </a:t>
            </a:r>
            <a:r>
              <a:rPr lang="nl-BE" sz="2800">
                <a:solidFill>
                  <a:srgbClr val="0070C0"/>
                </a:solidFill>
                <a:latin typeface="Calibri"/>
                <a:ea typeface="Calibri"/>
                <a:cs typeface="Calibri"/>
                <a:sym typeface="Calibri"/>
              </a:rPr>
              <a:t>full </a:t>
            </a:r>
            <a:r>
              <a:rPr lang="nl-BE" sz="2800">
                <a:solidFill>
                  <a:schemeClr val="dk1"/>
                </a:solidFill>
                <a:latin typeface="Calibri"/>
                <a:ea typeface="Calibri"/>
                <a:cs typeface="Calibri"/>
                <a:sym typeface="Calibri"/>
              </a:rPr>
              <a:t>dose:</a:t>
            </a:r>
            <a:endParaRPr sz="2800">
              <a:solidFill>
                <a:schemeClr val="dk1"/>
              </a:solidFill>
              <a:latin typeface="Calibri"/>
              <a:ea typeface="Calibri"/>
              <a:cs typeface="Calibri"/>
              <a:sym typeface="Calibri"/>
            </a:endParaRPr>
          </a:p>
          <a:p>
            <a:pPr indent="-381000" lvl="0" marL="457200" rtl="0" algn="l">
              <a:lnSpc>
                <a:spcPct val="115000"/>
              </a:lnSpc>
              <a:spcBef>
                <a:spcPts val="0"/>
              </a:spcBef>
              <a:spcAft>
                <a:spcPts val="0"/>
              </a:spcAft>
              <a:buClr>
                <a:schemeClr val="dk1"/>
              </a:buClr>
              <a:buSzPts val="2400"/>
              <a:buChar char="•"/>
            </a:pPr>
            <a:r>
              <a:rPr lang="nl-BE" sz="2400">
                <a:solidFill>
                  <a:schemeClr val="dk1"/>
                </a:solidFill>
                <a:latin typeface="Calibri"/>
                <a:ea typeface="Calibri"/>
                <a:cs typeface="Calibri"/>
                <a:sym typeface="Calibri"/>
              </a:rPr>
              <a:t>more meaningful: </a:t>
            </a:r>
            <a:r>
              <a:rPr i="1" lang="nl-BE" sz="2400">
                <a:solidFill>
                  <a:schemeClr val="dk1"/>
                </a:solidFill>
                <a:latin typeface="Calibri"/>
                <a:ea typeface="Calibri"/>
                <a:cs typeface="Calibri"/>
                <a:sym typeface="Calibri"/>
              </a:rPr>
              <a:t>Does benefit-risk balance favor reduced dose?</a:t>
            </a:r>
            <a:endParaRPr sz="2400">
              <a:solidFill>
                <a:schemeClr val="dk1"/>
              </a:solidFill>
              <a:latin typeface="Calibri"/>
              <a:ea typeface="Calibri"/>
              <a:cs typeface="Calibri"/>
              <a:sym typeface="Calibri"/>
            </a:endParaRPr>
          </a:p>
          <a:p>
            <a:pPr indent="-381000" lvl="0" marL="457200" rtl="0" algn="l">
              <a:lnSpc>
                <a:spcPct val="115000"/>
              </a:lnSpc>
              <a:spcBef>
                <a:spcPts val="0"/>
              </a:spcBef>
              <a:spcAft>
                <a:spcPts val="0"/>
              </a:spcAft>
              <a:buClr>
                <a:schemeClr val="dk1"/>
              </a:buClr>
              <a:buSzPts val="2400"/>
              <a:buChar char="•"/>
            </a:pPr>
            <a:r>
              <a:rPr lang="nl-BE" sz="2400">
                <a:solidFill>
                  <a:schemeClr val="dk1"/>
                </a:solidFill>
                <a:latin typeface="Calibri"/>
                <a:ea typeface="Calibri"/>
                <a:cs typeface="Calibri"/>
                <a:sym typeface="Calibri"/>
              </a:rPr>
              <a:t>typically better powered</a:t>
            </a:r>
            <a:endParaRPr sz="2400">
              <a:solidFill>
                <a:schemeClr val="dk1"/>
              </a:solidFill>
              <a:latin typeface="Calibri"/>
              <a:ea typeface="Calibri"/>
              <a:cs typeface="Calibri"/>
              <a:sym typeface="Calibri"/>
            </a:endParaRPr>
          </a:p>
        </p:txBody>
      </p:sp>
      <p:sp>
        <p:nvSpPr>
          <p:cNvPr id="1253" name="Google Shape;1253;p104"/>
          <p:cNvSpPr txBox="1"/>
          <p:nvPr/>
        </p:nvSpPr>
        <p:spPr>
          <a:xfrm>
            <a:off x="8742875" y="2668975"/>
            <a:ext cx="33939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nl-BE" sz="1800">
                <a:solidFill>
                  <a:schemeClr val="dk1"/>
                </a:solidFill>
                <a:latin typeface="Calibri"/>
                <a:ea typeface="Calibri"/>
                <a:cs typeface="Calibri"/>
                <a:sym typeface="Calibri"/>
              </a:rPr>
              <a:t>Tannock et. al</a:t>
            </a:r>
            <a:r>
              <a:rPr i="1" lang="nl-BE" sz="1800">
                <a:solidFill>
                  <a:schemeClr val="dk1"/>
                </a:solidFill>
                <a:latin typeface="Calibri"/>
                <a:ea typeface="Calibri"/>
                <a:cs typeface="Calibri"/>
                <a:sym typeface="Calibri"/>
              </a:rPr>
              <a:t>, Lancet Oncol 2024</a:t>
            </a:r>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7" name="Shape 1257"/>
        <p:cNvGrpSpPr/>
        <p:nvPr/>
      </p:nvGrpSpPr>
      <p:grpSpPr>
        <a:xfrm>
          <a:off x="0" y="0"/>
          <a:ext cx="0" cy="0"/>
          <a:chOff x="0" y="0"/>
          <a:chExt cx="0" cy="0"/>
        </a:xfrm>
      </p:grpSpPr>
      <p:sp>
        <p:nvSpPr>
          <p:cNvPr id="1258" name="Google Shape;1258;p107"/>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nl-BE"/>
              <a:t>‹#›</a:t>
            </a:fld>
            <a:endParaRPr/>
          </a:p>
        </p:txBody>
      </p:sp>
      <p:sp>
        <p:nvSpPr>
          <p:cNvPr id="1259" name="Google Shape;1259;p107"/>
          <p:cNvSpPr txBox="1"/>
          <p:nvPr/>
        </p:nvSpPr>
        <p:spPr>
          <a:xfrm>
            <a:off x="8099025" y="6454775"/>
            <a:ext cx="3124500" cy="338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nl-BE" sz="1600">
                <a:solidFill>
                  <a:schemeClr val="dk1"/>
                </a:solidFill>
                <a:latin typeface="Calibri"/>
                <a:ea typeface="Calibri"/>
                <a:cs typeface="Calibri"/>
                <a:sym typeface="Calibri"/>
              </a:rPr>
              <a:t>De Backer, Clin Trials (2024)</a:t>
            </a:r>
            <a:endParaRPr sz="1600"/>
          </a:p>
        </p:txBody>
      </p:sp>
      <p:pic>
        <p:nvPicPr>
          <p:cNvPr id="1260" name="Google Shape;1260;p107"/>
          <p:cNvPicPr preferRelativeResize="0"/>
          <p:nvPr/>
        </p:nvPicPr>
        <p:blipFill>
          <a:blip r:embed="rId3">
            <a:alphaModFix/>
          </a:blip>
          <a:stretch>
            <a:fillRect/>
          </a:stretch>
        </p:blipFill>
        <p:spPr>
          <a:xfrm>
            <a:off x="594175" y="403225"/>
            <a:ext cx="10494136" cy="60515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2021-09-28T11:42:55Z</dcterms:created>
  <dc:creator>VERBEECK Johan</dc:creator>
</cp:coreProperties>
</file>